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9"/>
  </p:notesMasterIdLst>
  <p:sldIdLst>
    <p:sldId id="256" r:id="rId2"/>
    <p:sldId id="395" r:id="rId3"/>
    <p:sldId id="396" r:id="rId4"/>
    <p:sldId id="397" r:id="rId5"/>
    <p:sldId id="398" r:id="rId6"/>
    <p:sldId id="404" r:id="rId7"/>
    <p:sldId id="400" r:id="rId8"/>
    <p:sldId id="402" r:id="rId9"/>
    <p:sldId id="403" r:id="rId10"/>
    <p:sldId id="405" r:id="rId11"/>
    <p:sldId id="407" r:id="rId12"/>
    <p:sldId id="408" r:id="rId13"/>
    <p:sldId id="409" r:id="rId14"/>
    <p:sldId id="410" r:id="rId15"/>
    <p:sldId id="411" r:id="rId16"/>
    <p:sldId id="412" r:id="rId17"/>
    <p:sldId id="413" r:id="rId18"/>
    <p:sldId id="414" r:id="rId19"/>
    <p:sldId id="415" r:id="rId20"/>
    <p:sldId id="416" r:id="rId21"/>
    <p:sldId id="417" r:id="rId22"/>
    <p:sldId id="418" r:id="rId23"/>
    <p:sldId id="419" r:id="rId24"/>
    <p:sldId id="420" r:id="rId25"/>
    <p:sldId id="422" r:id="rId26"/>
    <p:sldId id="423" r:id="rId27"/>
    <p:sldId id="424" r:id="rId28"/>
    <p:sldId id="425" r:id="rId29"/>
    <p:sldId id="426" r:id="rId30"/>
    <p:sldId id="427" r:id="rId31"/>
    <p:sldId id="428" r:id="rId32"/>
    <p:sldId id="429" r:id="rId33"/>
    <p:sldId id="430" r:id="rId34"/>
    <p:sldId id="432" r:id="rId35"/>
    <p:sldId id="433" r:id="rId36"/>
    <p:sldId id="434" r:id="rId37"/>
    <p:sldId id="435" r:id="rId38"/>
    <p:sldId id="436" r:id="rId39"/>
    <p:sldId id="437" r:id="rId40"/>
    <p:sldId id="438" r:id="rId41"/>
    <p:sldId id="439" r:id="rId42"/>
    <p:sldId id="440" r:id="rId43"/>
    <p:sldId id="441" r:id="rId44"/>
    <p:sldId id="442" r:id="rId45"/>
    <p:sldId id="443" r:id="rId46"/>
    <p:sldId id="444" r:id="rId47"/>
    <p:sldId id="445" r:id="rId48"/>
    <p:sldId id="446" r:id="rId49"/>
    <p:sldId id="447" r:id="rId50"/>
    <p:sldId id="448" r:id="rId51"/>
    <p:sldId id="449" r:id="rId52"/>
    <p:sldId id="450" r:id="rId53"/>
    <p:sldId id="451" r:id="rId54"/>
    <p:sldId id="453" r:id="rId55"/>
    <p:sldId id="454" r:id="rId56"/>
    <p:sldId id="455" r:id="rId57"/>
    <p:sldId id="456" r:id="rId58"/>
    <p:sldId id="457" r:id="rId59"/>
    <p:sldId id="458" r:id="rId60"/>
    <p:sldId id="459" r:id="rId61"/>
    <p:sldId id="461" r:id="rId62"/>
    <p:sldId id="462" r:id="rId63"/>
    <p:sldId id="463" r:id="rId64"/>
    <p:sldId id="464" r:id="rId65"/>
    <p:sldId id="467" r:id="rId66"/>
    <p:sldId id="468" r:id="rId67"/>
    <p:sldId id="469" r:id="rId68"/>
    <p:sldId id="470" r:id="rId69"/>
    <p:sldId id="471" r:id="rId70"/>
    <p:sldId id="472" r:id="rId71"/>
    <p:sldId id="473" r:id="rId72"/>
    <p:sldId id="475" r:id="rId73"/>
    <p:sldId id="476" r:id="rId74"/>
    <p:sldId id="477" r:id="rId75"/>
    <p:sldId id="478" r:id="rId76"/>
    <p:sldId id="480" r:id="rId77"/>
    <p:sldId id="481" r:id="rId78"/>
    <p:sldId id="482" r:id="rId79"/>
    <p:sldId id="484" r:id="rId80"/>
    <p:sldId id="486" r:id="rId81"/>
    <p:sldId id="487" r:id="rId82"/>
    <p:sldId id="488" r:id="rId83"/>
    <p:sldId id="492" r:id="rId84"/>
    <p:sldId id="493" r:id="rId85"/>
    <p:sldId id="503" r:id="rId86"/>
    <p:sldId id="504" r:id="rId87"/>
    <p:sldId id="390"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0" d="100"/>
          <a:sy n="50" d="100"/>
        </p:scale>
        <p:origin x="-571" y="-8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6D27EF-022D-4767-85DE-3104FDBC9A0E}" type="datetimeFigureOut">
              <a:rPr lang="en-US" smtClean="0"/>
              <a:pPr/>
              <a:t>1/8/2012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573A6E-DE92-47BB-9EFF-127F7730994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400DE0-1C59-4FC3-AF1B-20610A79AA06}" type="slidenum">
              <a:rPr lang="en-US"/>
              <a:pPr/>
              <a:t>6</a:t>
            </a:fld>
            <a:endParaRPr lang="en-US"/>
          </a:p>
        </p:txBody>
      </p:sp>
      <p:sp>
        <p:nvSpPr>
          <p:cNvPr id="1048578" name="Rectangle 2"/>
          <p:cNvSpPr>
            <a:spLocks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48579" name="Rectangle 3"/>
          <p:cNvSpPr>
            <a:spLocks noChangeArrowheads="1"/>
          </p:cNvSpPr>
          <p:nvPr>
            <p:ph type="body" idx="1"/>
          </p:nvPr>
        </p:nvSpPr>
        <p:spPr bwMode="auto">
          <a:xfrm>
            <a:off x="912814" y="4343401"/>
            <a:ext cx="5032375" cy="4114800"/>
          </a:xfrm>
          <a:prstGeom prst="rect">
            <a:avLst/>
          </a:prstGeom>
          <a:solidFill>
            <a:srgbClr val="FFFFFF"/>
          </a:solidFill>
          <a:ln>
            <a:solidFill>
              <a:srgbClr val="000000"/>
            </a:solidFill>
            <a:miter lim="800000"/>
            <a:headEnd/>
            <a:tailEnd/>
          </a:ln>
        </p:spPr>
        <p:txBody>
          <a:bodyPr/>
          <a:lstStyle/>
          <a:p>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A33A3C-66E6-4387-AAA0-F71F9E2E1EC9}" type="slidenum">
              <a:rPr lang="de-DE" altLang="en-US"/>
              <a:pPr/>
              <a:t>32</a:t>
            </a:fld>
            <a:endParaRPr lang="de-DE" altLang="en-US"/>
          </a:p>
        </p:txBody>
      </p:sp>
      <p:sp>
        <p:nvSpPr>
          <p:cNvPr id="1236994" name="Rectangle 2"/>
          <p:cNvSpPr>
            <a:spLocks noChangeArrowheads="1" noTextEdit="1"/>
          </p:cNvSpPr>
          <p:nvPr>
            <p:ph type="sldImg"/>
          </p:nvPr>
        </p:nvSpPr>
        <p:spPr>
          <a:xfrm>
            <a:off x="1141413" y="684213"/>
            <a:ext cx="4575175" cy="3432175"/>
          </a:xfrm>
          <a:ln/>
        </p:spPr>
      </p:sp>
      <p:sp>
        <p:nvSpPr>
          <p:cNvPr id="1236995" name="Rectangle 3"/>
          <p:cNvSpPr>
            <a:spLocks noGrp="1" noChangeArrowheads="1"/>
          </p:cNvSpPr>
          <p:nvPr>
            <p:ph type="body" idx="1"/>
          </p:nvPr>
        </p:nvSpPr>
        <p:spPr>
          <a:xfrm>
            <a:off x="914641" y="4342291"/>
            <a:ext cx="5104637" cy="4117018"/>
          </a:xfrm>
        </p:spPr>
        <p:txBody>
          <a:bodyPr/>
          <a:lstStyle/>
          <a:p>
            <a:r>
              <a:rPr lang="de-DE"/>
              <a:t>http://darmano.typepad.com/logic_emotion/images/person.gif</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6358DE-9272-4CD2-B228-D58A406021A3}" type="slidenum">
              <a:rPr lang="de-DE" altLang="en-US"/>
              <a:pPr/>
              <a:t>36</a:t>
            </a:fld>
            <a:endParaRPr lang="de-DE" altLang="en-US"/>
          </a:p>
        </p:txBody>
      </p:sp>
      <p:sp>
        <p:nvSpPr>
          <p:cNvPr id="983042" name="Rectangle 2"/>
          <p:cNvSpPr>
            <a:spLocks noChangeArrowheads="1" noTextEdit="1"/>
          </p:cNvSpPr>
          <p:nvPr>
            <p:ph type="sldImg"/>
          </p:nvPr>
        </p:nvSpPr>
        <p:spPr bwMode="auto">
          <a:xfrm>
            <a:off x="1097208" y="684692"/>
            <a:ext cx="4663585" cy="3432326"/>
          </a:xfrm>
          <a:prstGeom prst="rect">
            <a:avLst/>
          </a:prstGeom>
          <a:solidFill>
            <a:srgbClr val="FFFFFF"/>
          </a:solidFill>
          <a:ln>
            <a:solidFill>
              <a:srgbClr val="000000"/>
            </a:solidFill>
            <a:miter lim="800000"/>
            <a:headEnd/>
            <a:tailEnd/>
          </a:ln>
        </p:spPr>
      </p:sp>
      <p:sp>
        <p:nvSpPr>
          <p:cNvPr id="983043" name="Rectangle 3"/>
          <p:cNvSpPr>
            <a:spLocks noChangeArrowheads="1"/>
          </p:cNvSpPr>
          <p:nvPr>
            <p:ph type="body" idx="1"/>
          </p:nvPr>
        </p:nvSpPr>
        <p:spPr bwMode="auto">
          <a:xfrm>
            <a:off x="914641" y="4342291"/>
            <a:ext cx="5104637" cy="4117018"/>
          </a:xfrm>
          <a:prstGeom prst="rect">
            <a:avLst/>
          </a:prstGeom>
          <a:solidFill>
            <a:srgbClr val="FFFFFF"/>
          </a:solidFill>
          <a:ln>
            <a:solidFill>
              <a:srgbClr val="000000"/>
            </a:solidFill>
            <a:miter lim="800000"/>
            <a:headEnd/>
            <a:tailEnd/>
          </a:ln>
        </p:spPr>
        <p:txBody>
          <a:bodyPr lIns="87489" tIns="43744" rIns="87489" bIns="43744"/>
          <a:lstStyle/>
          <a:p>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0EC01E-BF9E-46AB-ABCC-8D1EAFEFD351}" type="slidenum">
              <a:rPr lang="de-DE" altLang="en-US"/>
              <a:pPr/>
              <a:t>37</a:t>
            </a:fld>
            <a:endParaRPr lang="de-DE" altLang="en-US"/>
          </a:p>
        </p:txBody>
      </p:sp>
      <p:sp>
        <p:nvSpPr>
          <p:cNvPr id="985090" name="Rectangle 2"/>
          <p:cNvSpPr>
            <a:spLocks noChangeArrowheads="1" noTextEdit="1"/>
          </p:cNvSpPr>
          <p:nvPr>
            <p:ph type="sldImg"/>
          </p:nvPr>
        </p:nvSpPr>
        <p:spPr bwMode="auto">
          <a:xfrm>
            <a:off x="1141413" y="684213"/>
            <a:ext cx="4575175" cy="3432175"/>
          </a:xfrm>
          <a:prstGeom prst="rect">
            <a:avLst/>
          </a:prstGeom>
          <a:solidFill>
            <a:srgbClr val="FFFFFF"/>
          </a:solidFill>
          <a:ln>
            <a:solidFill>
              <a:srgbClr val="000000"/>
            </a:solidFill>
            <a:miter lim="800000"/>
            <a:headEnd/>
            <a:tailEnd/>
          </a:ln>
        </p:spPr>
      </p:sp>
      <p:sp>
        <p:nvSpPr>
          <p:cNvPr id="985091" name="Rectangle 3"/>
          <p:cNvSpPr>
            <a:spLocks noChangeArrowheads="1"/>
          </p:cNvSpPr>
          <p:nvPr>
            <p:ph type="body" idx="1"/>
          </p:nvPr>
        </p:nvSpPr>
        <p:spPr bwMode="auto">
          <a:xfrm>
            <a:off x="914641" y="4342291"/>
            <a:ext cx="5104637" cy="4117018"/>
          </a:xfrm>
          <a:prstGeom prst="rect">
            <a:avLst/>
          </a:prstGeom>
          <a:solidFill>
            <a:srgbClr val="FFFFFF"/>
          </a:solidFill>
          <a:ln>
            <a:solidFill>
              <a:srgbClr val="000000"/>
            </a:solidFill>
            <a:miter lim="800000"/>
            <a:headEnd/>
            <a:tailEnd/>
          </a:ln>
        </p:spPr>
        <p:txBody>
          <a:bodyPr lIns="87489" tIns="43744" rIns="87489" bIns="43744"/>
          <a:lstStyle/>
          <a:p>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88BB46-B707-4B53-ADAD-8A552FAF3646}" type="slidenum">
              <a:rPr lang="de-DE" altLang="en-US"/>
              <a:pPr/>
              <a:t>39</a:t>
            </a:fld>
            <a:endParaRPr lang="de-DE" altLang="en-US"/>
          </a:p>
        </p:txBody>
      </p:sp>
      <p:sp>
        <p:nvSpPr>
          <p:cNvPr id="1251330" name="Rectangle 2"/>
          <p:cNvSpPr>
            <a:spLocks noChangeArrowheads="1" noTextEdit="1"/>
          </p:cNvSpPr>
          <p:nvPr>
            <p:ph type="sldImg"/>
          </p:nvPr>
        </p:nvSpPr>
        <p:spPr>
          <a:solidFill>
            <a:srgbClr val="FFFFFF"/>
          </a:solidFill>
          <a:ln/>
        </p:spPr>
      </p:sp>
      <p:sp>
        <p:nvSpPr>
          <p:cNvPr id="1251331" name="Rectangle 3"/>
          <p:cNvSpPr txBox="1">
            <a:spLocks noChangeArrowheads="1"/>
          </p:cNvSpPr>
          <p:nvPr>
            <p:ph type="body" idx="1"/>
          </p:nvPr>
        </p:nvSpPr>
        <p:spPr>
          <a:ln/>
        </p:spPr>
        <p:txBody>
          <a:bodyPr wrap="none" anchor="ctr"/>
          <a:lstStyle/>
          <a:p>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3DAE16-8D62-4D0D-A1B1-3BE144451B38}" type="slidenum">
              <a:rPr lang="de-DE" altLang="en-US"/>
              <a:pPr/>
              <a:t>40</a:t>
            </a:fld>
            <a:endParaRPr lang="de-DE" altLang="en-US"/>
          </a:p>
        </p:txBody>
      </p:sp>
      <p:sp>
        <p:nvSpPr>
          <p:cNvPr id="1255426" name="Rectangle 2"/>
          <p:cNvSpPr>
            <a:spLocks noChangeArrowheads="1" noTextEdit="1"/>
          </p:cNvSpPr>
          <p:nvPr>
            <p:ph type="sldImg"/>
          </p:nvPr>
        </p:nvSpPr>
        <p:spPr>
          <a:solidFill>
            <a:srgbClr val="FFFFFF"/>
          </a:solidFill>
          <a:ln/>
        </p:spPr>
      </p:sp>
      <p:sp>
        <p:nvSpPr>
          <p:cNvPr id="1255427" name="Rectangle 3"/>
          <p:cNvSpPr txBox="1">
            <a:spLocks noChangeArrowheads="1"/>
          </p:cNvSpPr>
          <p:nvPr>
            <p:ph type="body" idx="1"/>
          </p:nvPr>
        </p:nvSpPr>
        <p:spPr>
          <a:ln/>
        </p:spPr>
        <p:txBody>
          <a:bodyPr wrap="none" anchor="ctr"/>
          <a:lstStyle/>
          <a:p>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E03018-DB62-4257-9F81-C66D58A73B76}" type="slidenum">
              <a:rPr lang="de-DE" altLang="en-US"/>
              <a:pPr/>
              <a:t>61</a:t>
            </a:fld>
            <a:endParaRPr lang="de-DE" altLang="en-US"/>
          </a:p>
        </p:txBody>
      </p:sp>
      <p:sp>
        <p:nvSpPr>
          <p:cNvPr id="1199106" name="Rectangle 2"/>
          <p:cNvSpPr>
            <a:spLocks noChangeArrowheads="1" noTextEdit="1"/>
          </p:cNvSpPr>
          <p:nvPr>
            <p:ph type="sldImg"/>
          </p:nvPr>
        </p:nvSpPr>
        <p:spPr>
          <a:xfrm>
            <a:off x="1097208" y="684692"/>
            <a:ext cx="4663585" cy="3432326"/>
          </a:xfrm>
          <a:ln/>
        </p:spPr>
      </p:sp>
      <p:sp>
        <p:nvSpPr>
          <p:cNvPr id="1199107" name="Rectangle 3"/>
          <p:cNvSpPr>
            <a:spLocks noGrp="1" noChangeArrowheads="1"/>
          </p:cNvSpPr>
          <p:nvPr>
            <p:ph type="body" idx="1"/>
          </p:nvPr>
        </p:nvSpPr>
        <p:spPr>
          <a:xfrm>
            <a:off x="914641" y="4342291"/>
            <a:ext cx="5104637" cy="4117018"/>
          </a:xfrm>
        </p:spPr>
        <p:txBody>
          <a:bodyPr/>
          <a:lstStyle/>
          <a:p>
            <a:r>
              <a:rPr lang="de-DE"/>
              <a:t>http://images.google.de/imgres?imgurl=http://www.santeecooperkids.com/culver/sse_root/images/body/1-4bi.jpg&amp;imgrefurl=</a:t>
            </a:r>
          </a:p>
          <a:p>
            <a:r>
              <a:rPr lang="de-DE"/>
              <a:t>http://www.santeecooperkids.com/culver/sse_root/body/potato.html</a:t>
            </a:r>
          </a:p>
          <a:p>
            <a:r>
              <a:rPr lang="de-DE"/>
              <a:t>&amp;h=287&amp;w=400&amp;sz=28&amp;tbnid=XVZrIOxW27QClM:&amp;tbnh=86&amp;tbnw=120&amp;hl=de&amp;start=11&amp;prev=/images%3Fq%3Dcouch%2Bpotato%26svnum%3D10%26hl%3Dde%26lr%3D%26client%3Dfirefox-a%26rls%3Dorg.mozilla:de-DE:official%26sa%3DG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2DE855-B264-42C9-9F51-E98EF340F483}" type="slidenum">
              <a:rPr lang="de-DE" altLang="en-US"/>
              <a:pPr/>
              <a:t>64</a:t>
            </a:fld>
            <a:endParaRPr lang="de-DE" altLang="en-US"/>
          </a:p>
        </p:txBody>
      </p:sp>
      <p:sp>
        <p:nvSpPr>
          <p:cNvPr id="1015810" name="Rectangle 2"/>
          <p:cNvSpPr>
            <a:spLocks noChangeArrowheads="1" noTextEdit="1"/>
          </p:cNvSpPr>
          <p:nvPr>
            <p:ph type="sldImg"/>
          </p:nvPr>
        </p:nvSpPr>
        <p:spPr bwMode="auto">
          <a:xfrm>
            <a:off x="1099016" y="684692"/>
            <a:ext cx="4661778" cy="3430552"/>
          </a:xfrm>
          <a:prstGeom prst="rect">
            <a:avLst/>
          </a:prstGeom>
          <a:solidFill>
            <a:srgbClr val="FFFFFF"/>
          </a:solidFill>
          <a:ln>
            <a:solidFill>
              <a:srgbClr val="000000"/>
            </a:solidFill>
            <a:miter lim="800000"/>
            <a:headEnd/>
            <a:tailEnd/>
          </a:ln>
        </p:spPr>
      </p:sp>
      <p:sp>
        <p:nvSpPr>
          <p:cNvPr id="1015811" name="Rectangle 3"/>
          <p:cNvSpPr>
            <a:spLocks noChangeArrowheads="1"/>
          </p:cNvSpPr>
          <p:nvPr>
            <p:ph type="body" idx="1"/>
          </p:nvPr>
        </p:nvSpPr>
        <p:spPr bwMode="auto">
          <a:xfrm>
            <a:off x="914641" y="4342291"/>
            <a:ext cx="5106445" cy="4117018"/>
          </a:xfrm>
          <a:prstGeom prst="rect">
            <a:avLst/>
          </a:prstGeom>
          <a:solidFill>
            <a:srgbClr val="FFFFFF"/>
          </a:solidFill>
          <a:ln>
            <a:solidFill>
              <a:srgbClr val="000000"/>
            </a:solidFill>
            <a:miter lim="800000"/>
            <a:headEnd/>
            <a:tailEnd/>
          </a:ln>
        </p:spPr>
        <p:txBody>
          <a:bodyPr lIns="106738" tIns="53370" rIns="106738" bIns="53370"/>
          <a:lstStyle/>
          <a:p>
            <a:r>
              <a:rPr lang="de-DE"/>
              <a:t>Seitennummer natürlich noch anpassen!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7CAA70-4848-4666-9C65-803B54117FC3}" type="slidenum">
              <a:rPr lang="de-DE" altLang="en-US"/>
              <a:pPr/>
              <a:t>66</a:t>
            </a:fld>
            <a:endParaRPr lang="de-DE" altLang="en-US"/>
          </a:p>
        </p:txBody>
      </p:sp>
      <p:sp>
        <p:nvSpPr>
          <p:cNvPr id="1088514" name="Rectangle 2"/>
          <p:cNvSpPr>
            <a:spLocks noChangeArrowheads="1"/>
          </p:cNvSpPr>
          <p:nvPr>
            <p:ph type="sldImg"/>
          </p:nvPr>
        </p:nvSpPr>
        <p:spPr bwMode="auto">
          <a:xfrm>
            <a:off x="1100824" y="686466"/>
            <a:ext cx="4658161" cy="3428778"/>
          </a:xfrm>
          <a:prstGeom prst="rect">
            <a:avLst/>
          </a:prstGeom>
          <a:solidFill>
            <a:srgbClr val="FFFFFF"/>
          </a:solidFill>
          <a:ln>
            <a:solidFill>
              <a:srgbClr val="000000"/>
            </a:solidFill>
            <a:miter lim="800000"/>
            <a:headEnd/>
            <a:tailEnd/>
          </a:ln>
        </p:spPr>
      </p:sp>
      <p:sp>
        <p:nvSpPr>
          <p:cNvPr id="1088515" name="Rectangle 3"/>
          <p:cNvSpPr>
            <a:spLocks noChangeArrowheads="1"/>
          </p:cNvSpPr>
          <p:nvPr>
            <p:ph type="body" idx="1"/>
          </p:nvPr>
        </p:nvSpPr>
        <p:spPr bwMode="auto">
          <a:xfrm>
            <a:off x="914641" y="4342291"/>
            <a:ext cx="5106445" cy="4115243"/>
          </a:xfrm>
          <a:prstGeom prst="rect">
            <a:avLst/>
          </a:prstGeom>
          <a:solidFill>
            <a:srgbClr val="FFFFFF"/>
          </a:solidFill>
          <a:ln>
            <a:solidFill>
              <a:srgbClr val="000000"/>
            </a:solidFill>
            <a:miter lim="800000"/>
            <a:headEnd/>
            <a:tailEnd/>
          </a:ln>
        </p:spPr>
        <p:txBody>
          <a:bodyPr lIns="88677" tIns="44338" rIns="88677" bIns="44338"/>
          <a:lstStyle/>
          <a:p>
            <a:pPr algn="just"/>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EF88FD-ABD1-4E45-B88E-49309BBC89FD}" type="slidenum">
              <a:rPr lang="de-DE" altLang="en-US"/>
              <a:pPr/>
              <a:t>67</a:t>
            </a:fld>
            <a:endParaRPr lang="de-DE" altLang="en-US"/>
          </a:p>
        </p:txBody>
      </p:sp>
      <p:sp>
        <p:nvSpPr>
          <p:cNvPr id="1090562" name="Rectangle 2"/>
          <p:cNvSpPr>
            <a:spLocks noChangeArrowheads="1"/>
          </p:cNvSpPr>
          <p:nvPr>
            <p:ph type="sldImg"/>
          </p:nvPr>
        </p:nvSpPr>
        <p:spPr bwMode="auto">
          <a:xfrm>
            <a:off x="1100824" y="686466"/>
            <a:ext cx="4658161" cy="3428778"/>
          </a:xfrm>
          <a:prstGeom prst="rect">
            <a:avLst/>
          </a:prstGeom>
          <a:solidFill>
            <a:srgbClr val="FFFFFF"/>
          </a:solidFill>
          <a:ln>
            <a:solidFill>
              <a:srgbClr val="000000"/>
            </a:solidFill>
            <a:miter lim="800000"/>
            <a:headEnd/>
            <a:tailEnd/>
          </a:ln>
        </p:spPr>
      </p:sp>
      <p:sp>
        <p:nvSpPr>
          <p:cNvPr id="1090563" name="Rectangle 3"/>
          <p:cNvSpPr>
            <a:spLocks noChangeArrowheads="1"/>
          </p:cNvSpPr>
          <p:nvPr>
            <p:ph type="body" idx="1"/>
          </p:nvPr>
        </p:nvSpPr>
        <p:spPr bwMode="auto">
          <a:xfrm>
            <a:off x="914641" y="4342291"/>
            <a:ext cx="5106445" cy="4115243"/>
          </a:xfrm>
          <a:prstGeom prst="rect">
            <a:avLst/>
          </a:prstGeom>
          <a:solidFill>
            <a:srgbClr val="FFFFFF"/>
          </a:solidFill>
          <a:ln>
            <a:solidFill>
              <a:srgbClr val="000000"/>
            </a:solidFill>
            <a:miter lim="800000"/>
            <a:headEnd/>
            <a:tailEnd/>
          </a:ln>
        </p:spPr>
        <p:txBody>
          <a:bodyPr lIns="88677" tIns="44338" rIns="88677" bIns="44338"/>
          <a:lstStyle/>
          <a:p>
            <a:pPr algn="just"/>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3E98A0-1620-423C-9596-2B383B6EDC89}" type="slidenum">
              <a:rPr lang="de-DE" altLang="en-US"/>
              <a:pPr/>
              <a:t>68</a:t>
            </a:fld>
            <a:endParaRPr lang="de-DE" altLang="en-US"/>
          </a:p>
        </p:txBody>
      </p:sp>
      <p:sp>
        <p:nvSpPr>
          <p:cNvPr id="1092610" name="Rectangle 2"/>
          <p:cNvSpPr>
            <a:spLocks noChangeArrowheads="1"/>
          </p:cNvSpPr>
          <p:nvPr>
            <p:ph type="sldImg"/>
          </p:nvPr>
        </p:nvSpPr>
        <p:spPr bwMode="auto">
          <a:xfrm>
            <a:off x="1100824" y="686466"/>
            <a:ext cx="4658161" cy="3428778"/>
          </a:xfrm>
          <a:prstGeom prst="rect">
            <a:avLst/>
          </a:prstGeom>
          <a:solidFill>
            <a:srgbClr val="FFFFFF"/>
          </a:solidFill>
          <a:ln>
            <a:solidFill>
              <a:srgbClr val="000000"/>
            </a:solidFill>
            <a:miter lim="800000"/>
            <a:headEnd/>
            <a:tailEnd/>
          </a:ln>
        </p:spPr>
      </p:sp>
      <p:sp>
        <p:nvSpPr>
          <p:cNvPr id="1092611" name="Rectangle 3"/>
          <p:cNvSpPr>
            <a:spLocks noChangeArrowheads="1"/>
          </p:cNvSpPr>
          <p:nvPr>
            <p:ph type="body" idx="1"/>
          </p:nvPr>
        </p:nvSpPr>
        <p:spPr bwMode="auto">
          <a:xfrm>
            <a:off x="914641" y="4342291"/>
            <a:ext cx="5106445" cy="4115243"/>
          </a:xfrm>
          <a:prstGeom prst="rect">
            <a:avLst/>
          </a:prstGeom>
          <a:solidFill>
            <a:srgbClr val="FFFFFF"/>
          </a:solidFill>
          <a:ln>
            <a:solidFill>
              <a:srgbClr val="000000"/>
            </a:solidFill>
            <a:miter lim="800000"/>
            <a:headEnd/>
            <a:tailEnd/>
          </a:ln>
        </p:spPr>
        <p:txBody>
          <a:bodyPr lIns="88677" tIns="44338" rIns="88677" bIns="44338"/>
          <a:lstStyle/>
          <a:p>
            <a:pPr algn="just"/>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144F38-345D-43CF-8360-7E30903CFC96}" type="slidenum">
              <a:rPr lang="en-US"/>
              <a:pPr/>
              <a:t>7</a:t>
            </a:fld>
            <a:endParaRPr lang="en-US"/>
          </a:p>
        </p:txBody>
      </p:sp>
      <p:sp>
        <p:nvSpPr>
          <p:cNvPr id="1045506" name="Rectangle 2"/>
          <p:cNvSpPr>
            <a:spLocks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45507" name="Rectangle 3"/>
          <p:cNvSpPr>
            <a:spLocks noChangeArrowheads="1"/>
          </p:cNvSpPr>
          <p:nvPr>
            <p:ph type="body" idx="1"/>
          </p:nvPr>
        </p:nvSpPr>
        <p:spPr bwMode="auto">
          <a:xfrm>
            <a:off x="912814" y="4343401"/>
            <a:ext cx="5032375" cy="4114800"/>
          </a:xfrm>
          <a:prstGeom prst="rect">
            <a:avLst/>
          </a:prstGeom>
          <a:solidFill>
            <a:srgbClr val="FFFFFF"/>
          </a:solidFill>
          <a:ln>
            <a:solidFill>
              <a:srgbClr val="000000"/>
            </a:solidFill>
            <a:miter lim="800000"/>
            <a:headEnd/>
            <a:tailEnd/>
          </a:ln>
        </p:spPr>
        <p:txBody>
          <a:bodyPr/>
          <a:lstStyle/>
          <a:p>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670D7F-768E-4218-80E2-BC60765E6079}" type="slidenum">
              <a:rPr lang="de-DE" altLang="en-US"/>
              <a:pPr/>
              <a:t>69</a:t>
            </a:fld>
            <a:endParaRPr lang="de-DE" altLang="en-US"/>
          </a:p>
        </p:txBody>
      </p:sp>
      <p:sp>
        <p:nvSpPr>
          <p:cNvPr id="1094658" name="Rectangle 2"/>
          <p:cNvSpPr>
            <a:spLocks noChangeArrowheads="1"/>
          </p:cNvSpPr>
          <p:nvPr>
            <p:ph type="sldImg"/>
          </p:nvPr>
        </p:nvSpPr>
        <p:spPr bwMode="auto">
          <a:xfrm>
            <a:off x="1100824" y="686466"/>
            <a:ext cx="4658161" cy="3428778"/>
          </a:xfrm>
          <a:prstGeom prst="rect">
            <a:avLst/>
          </a:prstGeom>
          <a:solidFill>
            <a:srgbClr val="FFFFFF"/>
          </a:solidFill>
          <a:ln>
            <a:solidFill>
              <a:srgbClr val="000000"/>
            </a:solidFill>
            <a:miter lim="800000"/>
            <a:headEnd/>
            <a:tailEnd/>
          </a:ln>
        </p:spPr>
      </p:sp>
      <p:sp>
        <p:nvSpPr>
          <p:cNvPr id="1094659" name="Rectangle 3"/>
          <p:cNvSpPr>
            <a:spLocks noChangeArrowheads="1"/>
          </p:cNvSpPr>
          <p:nvPr>
            <p:ph type="body" idx="1"/>
          </p:nvPr>
        </p:nvSpPr>
        <p:spPr bwMode="auto">
          <a:xfrm>
            <a:off x="914641" y="4342291"/>
            <a:ext cx="5106445" cy="4115243"/>
          </a:xfrm>
          <a:prstGeom prst="rect">
            <a:avLst/>
          </a:prstGeom>
          <a:solidFill>
            <a:srgbClr val="FFFFFF"/>
          </a:solidFill>
          <a:ln>
            <a:solidFill>
              <a:srgbClr val="000000"/>
            </a:solidFill>
            <a:miter lim="800000"/>
            <a:headEnd/>
            <a:tailEnd/>
          </a:ln>
        </p:spPr>
        <p:txBody>
          <a:bodyPr lIns="88677" tIns="44338" rIns="88677" bIns="44338"/>
          <a:lstStyle/>
          <a:p>
            <a:pPr algn="just"/>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1FE559-AF78-497B-ADEC-9F6979B2D1A6}" type="slidenum">
              <a:rPr lang="de-DE" altLang="en-US"/>
              <a:pPr/>
              <a:t>70</a:t>
            </a:fld>
            <a:endParaRPr lang="de-DE" altLang="en-US"/>
          </a:p>
        </p:txBody>
      </p:sp>
      <p:sp>
        <p:nvSpPr>
          <p:cNvPr id="1096706" name="Rectangle 2"/>
          <p:cNvSpPr>
            <a:spLocks noChangeArrowheads="1"/>
          </p:cNvSpPr>
          <p:nvPr>
            <p:ph type="sldImg"/>
          </p:nvPr>
        </p:nvSpPr>
        <p:spPr bwMode="auto">
          <a:xfrm>
            <a:off x="1100824" y="686466"/>
            <a:ext cx="4658161" cy="3428778"/>
          </a:xfrm>
          <a:prstGeom prst="rect">
            <a:avLst/>
          </a:prstGeom>
          <a:solidFill>
            <a:srgbClr val="FFFFFF"/>
          </a:solidFill>
          <a:ln>
            <a:solidFill>
              <a:srgbClr val="000000"/>
            </a:solidFill>
            <a:miter lim="800000"/>
            <a:headEnd/>
            <a:tailEnd/>
          </a:ln>
        </p:spPr>
      </p:sp>
      <p:sp>
        <p:nvSpPr>
          <p:cNvPr id="1096707" name="Rectangle 3"/>
          <p:cNvSpPr>
            <a:spLocks noChangeArrowheads="1"/>
          </p:cNvSpPr>
          <p:nvPr>
            <p:ph type="body" idx="1"/>
          </p:nvPr>
        </p:nvSpPr>
        <p:spPr bwMode="auto">
          <a:xfrm>
            <a:off x="914641" y="4342291"/>
            <a:ext cx="5106445" cy="4115243"/>
          </a:xfrm>
          <a:prstGeom prst="rect">
            <a:avLst/>
          </a:prstGeom>
          <a:solidFill>
            <a:srgbClr val="FFFFFF"/>
          </a:solidFill>
          <a:ln>
            <a:solidFill>
              <a:srgbClr val="000000"/>
            </a:solidFill>
            <a:miter lim="800000"/>
            <a:headEnd/>
            <a:tailEnd/>
          </a:ln>
        </p:spPr>
        <p:txBody>
          <a:bodyPr lIns="88677" tIns="44338" rIns="88677" bIns="44338"/>
          <a:lstStyle/>
          <a:p>
            <a:pPr algn="just"/>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4C5BD9-F79F-498A-8616-27B5C5B55DF7}" type="slidenum">
              <a:rPr lang="de-DE" altLang="en-US"/>
              <a:pPr/>
              <a:t>71</a:t>
            </a:fld>
            <a:endParaRPr lang="de-DE" altLang="en-US"/>
          </a:p>
        </p:txBody>
      </p:sp>
      <p:sp>
        <p:nvSpPr>
          <p:cNvPr id="1098754" name="Rectangle 2"/>
          <p:cNvSpPr>
            <a:spLocks noChangeArrowheads="1"/>
          </p:cNvSpPr>
          <p:nvPr>
            <p:ph type="sldImg"/>
          </p:nvPr>
        </p:nvSpPr>
        <p:spPr bwMode="auto">
          <a:xfrm>
            <a:off x="1100824" y="686466"/>
            <a:ext cx="4658161" cy="3428778"/>
          </a:xfrm>
          <a:prstGeom prst="rect">
            <a:avLst/>
          </a:prstGeom>
          <a:solidFill>
            <a:srgbClr val="FFFFFF"/>
          </a:solidFill>
          <a:ln>
            <a:solidFill>
              <a:srgbClr val="000000"/>
            </a:solidFill>
            <a:miter lim="800000"/>
            <a:headEnd/>
            <a:tailEnd/>
          </a:ln>
        </p:spPr>
      </p:sp>
      <p:sp>
        <p:nvSpPr>
          <p:cNvPr id="1098755" name="Rectangle 3"/>
          <p:cNvSpPr>
            <a:spLocks noChangeArrowheads="1"/>
          </p:cNvSpPr>
          <p:nvPr>
            <p:ph type="body" idx="1"/>
          </p:nvPr>
        </p:nvSpPr>
        <p:spPr bwMode="auto">
          <a:xfrm>
            <a:off x="914641" y="4342291"/>
            <a:ext cx="5106445" cy="4115243"/>
          </a:xfrm>
          <a:prstGeom prst="rect">
            <a:avLst/>
          </a:prstGeom>
          <a:solidFill>
            <a:srgbClr val="FFFFFF"/>
          </a:solidFill>
          <a:ln>
            <a:solidFill>
              <a:srgbClr val="000000"/>
            </a:solidFill>
            <a:miter lim="800000"/>
            <a:headEnd/>
            <a:tailEnd/>
          </a:ln>
        </p:spPr>
        <p:txBody>
          <a:bodyPr lIns="88677" tIns="44338" rIns="88677" bIns="44338"/>
          <a:lstStyle/>
          <a:p>
            <a:pPr algn="just"/>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2F883C-B123-488C-BE97-3EBF73898D12}" type="slidenum">
              <a:rPr lang="de-DE" altLang="en-US"/>
              <a:pPr/>
              <a:t>72</a:t>
            </a:fld>
            <a:endParaRPr lang="de-DE" altLang="en-US"/>
          </a:p>
        </p:txBody>
      </p:sp>
      <p:sp>
        <p:nvSpPr>
          <p:cNvPr id="1017858" name="Rectangle 2"/>
          <p:cNvSpPr>
            <a:spLocks noChangeArrowheads="1" noTextEdit="1"/>
          </p:cNvSpPr>
          <p:nvPr>
            <p:ph type="sldImg"/>
          </p:nvPr>
        </p:nvSpPr>
        <p:spPr bwMode="auto">
          <a:xfrm>
            <a:off x="1143000" y="684213"/>
            <a:ext cx="4573588" cy="3430587"/>
          </a:xfrm>
          <a:prstGeom prst="rect">
            <a:avLst/>
          </a:prstGeom>
          <a:solidFill>
            <a:srgbClr val="FFFFFF"/>
          </a:solidFill>
          <a:ln>
            <a:solidFill>
              <a:srgbClr val="000000"/>
            </a:solidFill>
            <a:miter lim="800000"/>
            <a:headEnd/>
            <a:tailEnd/>
          </a:ln>
        </p:spPr>
      </p:sp>
      <p:sp>
        <p:nvSpPr>
          <p:cNvPr id="1017859" name="Rectangle 3"/>
          <p:cNvSpPr>
            <a:spLocks noChangeArrowheads="1"/>
          </p:cNvSpPr>
          <p:nvPr>
            <p:ph type="body" idx="1"/>
          </p:nvPr>
        </p:nvSpPr>
        <p:spPr bwMode="auto">
          <a:xfrm>
            <a:off x="914641" y="4342291"/>
            <a:ext cx="5106445" cy="4117018"/>
          </a:xfrm>
          <a:prstGeom prst="rect">
            <a:avLst/>
          </a:prstGeom>
          <a:solidFill>
            <a:srgbClr val="FFFFFF"/>
          </a:solidFill>
          <a:ln>
            <a:solidFill>
              <a:srgbClr val="000000"/>
            </a:solidFill>
            <a:miter lim="800000"/>
            <a:headEnd/>
            <a:tailEnd/>
          </a:ln>
        </p:spPr>
        <p:txBody>
          <a:bodyPr lIns="106738" tIns="53370" rIns="106738" bIns="53370"/>
          <a:lstStyle/>
          <a:p>
            <a:r>
              <a:rPr lang="de-DE"/>
              <a:t>Max checken wg. Customer records!!!!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DAFCD9-022B-4888-A60A-C6067E1E3623}" type="slidenum">
              <a:rPr lang="de-DE" altLang="en-US"/>
              <a:pPr/>
              <a:t>73</a:t>
            </a:fld>
            <a:endParaRPr lang="de-DE" altLang="en-US"/>
          </a:p>
        </p:txBody>
      </p:sp>
      <p:sp>
        <p:nvSpPr>
          <p:cNvPr id="1019906" name="Rectangle 2"/>
          <p:cNvSpPr>
            <a:spLocks noChangeArrowheads="1" noTextEdit="1"/>
          </p:cNvSpPr>
          <p:nvPr>
            <p:ph type="sldImg"/>
          </p:nvPr>
        </p:nvSpPr>
        <p:spPr bwMode="auto">
          <a:xfrm>
            <a:off x="1100824" y="686466"/>
            <a:ext cx="4658161" cy="3428778"/>
          </a:xfrm>
          <a:prstGeom prst="rect">
            <a:avLst/>
          </a:prstGeom>
          <a:solidFill>
            <a:srgbClr val="FFFFFF"/>
          </a:solidFill>
          <a:ln>
            <a:solidFill>
              <a:srgbClr val="000000"/>
            </a:solidFill>
            <a:miter lim="800000"/>
            <a:headEnd/>
            <a:tailEnd/>
          </a:ln>
        </p:spPr>
      </p:sp>
      <p:sp>
        <p:nvSpPr>
          <p:cNvPr id="1019907" name="Rectangle 3"/>
          <p:cNvSpPr>
            <a:spLocks noChangeArrowheads="1"/>
          </p:cNvSpPr>
          <p:nvPr>
            <p:ph type="body" idx="1"/>
          </p:nvPr>
        </p:nvSpPr>
        <p:spPr bwMode="auto">
          <a:xfrm>
            <a:off x="914641" y="4342291"/>
            <a:ext cx="5106445" cy="4115243"/>
          </a:xfrm>
          <a:prstGeom prst="rect">
            <a:avLst/>
          </a:prstGeom>
          <a:solidFill>
            <a:srgbClr val="FFFFFF"/>
          </a:solidFill>
          <a:ln>
            <a:solidFill>
              <a:srgbClr val="000000"/>
            </a:solidFill>
            <a:miter lim="800000"/>
            <a:headEnd/>
            <a:tailEnd/>
          </a:ln>
        </p:spPr>
        <p:txBody>
          <a:bodyPr lIns="108190" tIns="54094" rIns="108190" bIns="54094"/>
          <a:lstStyle/>
          <a:p>
            <a:pPr algn="just"/>
            <a:endParaRPr lang="de-DE">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D5A9CF-161A-49C4-9AE3-51E6BCAFDA27}" type="slidenum">
              <a:rPr lang="de-DE" altLang="en-US"/>
              <a:pPr/>
              <a:t>75</a:t>
            </a:fld>
            <a:endParaRPr lang="de-DE" altLang="en-US"/>
          </a:p>
        </p:txBody>
      </p:sp>
      <p:sp>
        <p:nvSpPr>
          <p:cNvPr id="1117186" name="Rectangle 2"/>
          <p:cNvSpPr>
            <a:spLocks noChangeArrowheads="1"/>
          </p:cNvSpPr>
          <p:nvPr>
            <p:ph type="sldImg"/>
          </p:nvPr>
        </p:nvSpPr>
        <p:spPr bwMode="auto">
          <a:xfrm>
            <a:off x="1100824" y="686466"/>
            <a:ext cx="4658161" cy="3428778"/>
          </a:xfrm>
          <a:prstGeom prst="rect">
            <a:avLst/>
          </a:prstGeom>
          <a:solidFill>
            <a:srgbClr val="FFFFFF"/>
          </a:solidFill>
          <a:ln>
            <a:solidFill>
              <a:srgbClr val="000000"/>
            </a:solidFill>
            <a:miter lim="800000"/>
            <a:headEnd/>
            <a:tailEnd/>
          </a:ln>
        </p:spPr>
      </p:sp>
      <p:sp>
        <p:nvSpPr>
          <p:cNvPr id="1117187" name="Rectangle 3"/>
          <p:cNvSpPr>
            <a:spLocks noChangeArrowheads="1"/>
          </p:cNvSpPr>
          <p:nvPr>
            <p:ph type="body" idx="1"/>
          </p:nvPr>
        </p:nvSpPr>
        <p:spPr bwMode="auto">
          <a:xfrm>
            <a:off x="914641" y="4342291"/>
            <a:ext cx="5106445" cy="4115243"/>
          </a:xfrm>
          <a:prstGeom prst="rect">
            <a:avLst/>
          </a:prstGeom>
          <a:solidFill>
            <a:srgbClr val="FFFFFF"/>
          </a:solidFill>
          <a:ln>
            <a:solidFill>
              <a:srgbClr val="000000"/>
            </a:solidFill>
            <a:miter lim="800000"/>
            <a:headEnd/>
            <a:tailEnd/>
          </a:ln>
        </p:spPr>
        <p:txBody>
          <a:bodyPr lIns="88677" tIns="44338" rIns="88677" bIns="44338"/>
          <a:lstStyle/>
          <a:p>
            <a:pPr algn="just"/>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B76652-5EA0-4DA2-813B-67BC8D983BA5}" type="slidenum">
              <a:rPr lang="de-DE" altLang="en-US"/>
              <a:pPr/>
              <a:t>80</a:t>
            </a:fld>
            <a:endParaRPr lang="de-DE" altLang="en-US"/>
          </a:p>
        </p:txBody>
      </p:sp>
      <p:sp>
        <p:nvSpPr>
          <p:cNvPr id="1188866" name="Rectangle 2"/>
          <p:cNvSpPr>
            <a:spLocks noChangeArrowheads="1" noTextEdit="1"/>
          </p:cNvSpPr>
          <p:nvPr>
            <p:ph type="sldImg"/>
          </p:nvPr>
        </p:nvSpPr>
        <p:spPr>
          <a:xfrm>
            <a:off x="1097208" y="684692"/>
            <a:ext cx="4663585" cy="3432326"/>
          </a:xfrm>
          <a:ln/>
        </p:spPr>
      </p:sp>
      <p:sp>
        <p:nvSpPr>
          <p:cNvPr id="1188867" name="Rectangle 3"/>
          <p:cNvSpPr>
            <a:spLocks noGrp="1" noChangeArrowheads="1"/>
          </p:cNvSpPr>
          <p:nvPr>
            <p:ph type="body" idx="1"/>
          </p:nvPr>
        </p:nvSpPr>
        <p:spPr>
          <a:xfrm>
            <a:off x="914641" y="4342291"/>
            <a:ext cx="5104637" cy="4117018"/>
          </a:xfrm>
        </p:spPr>
        <p:txBody>
          <a:bodyPr/>
          <a:lstStyle/>
          <a:p>
            <a:pPr>
              <a:buFont typeface="Symbol" pitchFamily="18" charset="2"/>
              <a:buChar char="Þ"/>
            </a:pPr>
            <a:r>
              <a:rPr lang="de-DE"/>
              <a:t>Intention: Leute schnell zu den Inhalten bringen! – sequenzielle Ass.regeln bisschen erzählen</a:t>
            </a:r>
          </a:p>
          <a:p>
            <a:pPr>
              <a:buFont typeface="Symbol" pitchFamily="18" charset="2"/>
              <a:buChar char="Þ"/>
            </a:pPr>
            <a:r>
              <a:rPr lang="de-DE"/>
              <a:t>Criteria: search by ... Rather than which search engine – but it is in fact the same thing</a:t>
            </a:r>
          </a:p>
          <a:p>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79BA60-F213-4A85-9B81-2C9CD611F3E3}" type="slidenum">
              <a:rPr lang="de-DE" altLang="en-US"/>
              <a:pPr/>
              <a:t>82</a:t>
            </a:fld>
            <a:endParaRPr lang="de-DE" altLang="en-US"/>
          </a:p>
        </p:txBody>
      </p:sp>
      <p:sp>
        <p:nvSpPr>
          <p:cNvPr id="1259522" name="Rectangle 2"/>
          <p:cNvSpPr>
            <a:spLocks noChangeArrowheads="1" noTextEdit="1"/>
          </p:cNvSpPr>
          <p:nvPr>
            <p:ph type="sldImg"/>
          </p:nvPr>
        </p:nvSpPr>
        <p:spPr>
          <a:xfrm>
            <a:off x="1097208" y="684692"/>
            <a:ext cx="4663585" cy="3432326"/>
          </a:xfrm>
          <a:ln/>
        </p:spPr>
      </p:sp>
      <p:sp>
        <p:nvSpPr>
          <p:cNvPr id="1259523" name="Rectangle 3"/>
          <p:cNvSpPr>
            <a:spLocks noGrp="1" noChangeArrowheads="1"/>
          </p:cNvSpPr>
          <p:nvPr>
            <p:ph type="body" idx="1"/>
          </p:nvPr>
        </p:nvSpPr>
        <p:spPr>
          <a:xfrm>
            <a:off x="914641" y="4342291"/>
            <a:ext cx="5104637" cy="4117018"/>
          </a:xfrm>
        </p:spPr>
        <p:txBody>
          <a:bodyPr/>
          <a:lstStyle/>
          <a:p>
            <a:r>
              <a:rPr lang="de-DE"/>
              <a:t>(Bsp: Finden der Homepage eine Schule in D)</a:t>
            </a:r>
          </a:p>
          <a:p>
            <a:pPr>
              <a:buFont typeface="Symbol" pitchFamily="18" charset="2"/>
              <a:buChar char="Þ"/>
            </a:pPr>
            <a:r>
              <a:rPr lang="de-DE"/>
              <a:t>Wie formalisiere ich dieses Ereginise (1) nafch Inhalt, (2) nach Zeit , [(3) statistisch]</a:t>
            </a:r>
          </a:p>
          <a:p>
            <a:pPr>
              <a:buFont typeface="Symbol" pitchFamily="18" charset="2"/>
              <a:buChar char="Þ"/>
            </a:pPr>
            <a:r>
              <a:rPr lang="de-DE"/>
              <a:t>Klassifikation dann Exploration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B42B64-2988-4779-ACA8-47577C214F3B}" type="slidenum">
              <a:rPr lang="de-DE" altLang="en-US"/>
              <a:pPr/>
              <a:t>84</a:t>
            </a:fld>
            <a:endParaRPr lang="de-DE" altLang="en-US"/>
          </a:p>
        </p:txBody>
      </p:sp>
      <p:sp>
        <p:nvSpPr>
          <p:cNvPr id="1195010" name="Rectangle 2"/>
          <p:cNvSpPr>
            <a:spLocks noChangeArrowheads="1" noTextEdit="1"/>
          </p:cNvSpPr>
          <p:nvPr>
            <p:ph type="sldImg"/>
          </p:nvPr>
        </p:nvSpPr>
        <p:spPr>
          <a:xfrm>
            <a:off x="1141413" y="684213"/>
            <a:ext cx="4575175" cy="3432175"/>
          </a:xfrm>
          <a:ln/>
        </p:spPr>
      </p:sp>
      <p:sp>
        <p:nvSpPr>
          <p:cNvPr id="1195011" name="Rectangle 3"/>
          <p:cNvSpPr>
            <a:spLocks noGrp="1" noChangeArrowheads="1"/>
          </p:cNvSpPr>
          <p:nvPr>
            <p:ph type="body" idx="1"/>
          </p:nvPr>
        </p:nvSpPr>
        <p:spPr>
          <a:xfrm>
            <a:off x="914641" y="4342291"/>
            <a:ext cx="5104637" cy="4117018"/>
          </a:xfrm>
        </p:spPr>
        <p:txBody>
          <a:bodyPr/>
          <a:lstStyle/>
          <a:p>
            <a:r>
              <a:rPr lang="de-DE"/>
              <a:t>Titel = What does a user request mean?</a:t>
            </a:r>
          </a:p>
          <a:p>
            <a:r>
              <a:rPr lang="de-DE"/>
              <a:t>ERKLÄREN: die grünen Striche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E6CDBB-3BB7-42B4-BF7B-F5FEDB41462E}" type="slidenum">
              <a:rPr lang="en-US"/>
              <a:pPr/>
              <a:t>8</a:t>
            </a:fld>
            <a:endParaRPr lang="en-US"/>
          </a:p>
        </p:txBody>
      </p:sp>
      <p:sp>
        <p:nvSpPr>
          <p:cNvPr id="1050626" name="Rectangle 2"/>
          <p:cNvSpPr>
            <a:spLocks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50627" name="Rectangle 3"/>
          <p:cNvSpPr>
            <a:spLocks noChangeArrowheads="1"/>
          </p:cNvSpPr>
          <p:nvPr>
            <p:ph type="body" idx="1"/>
          </p:nvPr>
        </p:nvSpPr>
        <p:spPr bwMode="auto">
          <a:xfrm>
            <a:off x="912814" y="4343401"/>
            <a:ext cx="5032375" cy="4114800"/>
          </a:xfrm>
          <a:prstGeom prst="rect">
            <a:avLst/>
          </a:prstGeom>
          <a:solidFill>
            <a:srgbClr val="FFFFFF"/>
          </a:solidFill>
          <a:ln>
            <a:solidFill>
              <a:srgbClr val="000000"/>
            </a:solidFill>
            <a:miter lim="800000"/>
            <a:headEnd/>
            <a:tailEnd/>
          </a:ln>
        </p:spPr>
        <p:txBody>
          <a:bodyPr/>
          <a:lstStyle/>
          <a:p>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8B8B25-BED8-4B39-8C8C-DECFC8CE937A}" type="slidenum">
              <a:rPr lang="en-US"/>
              <a:pPr/>
              <a:t>9</a:t>
            </a:fld>
            <a:endParaRPr lang="en-US"/>
          </a:p>
        </p:txBody>
      </p:sp>
      <p:sp>
        <p:nvSpPr>
          <p:cNvPr id="1052674" name="Rectangle 2"/>
          <p:cNvSpPr>
            <a:spLocks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52675" name="Rectangle 3"/>
          <p:cNvSpPr>
            <a:spLocks noChangeArrowheads="1"/>
          </p:cNvSpPr>
          <p:nvPr>
            <p:ph type="body" idx="1"/>
          </p:nvPr>
        </p:nvSpPr>
        <p:spPr bwMode="auto">
          <a:xfrm>
            <a:off x="912814" y="4343401"/>
            <a:ext cx="5032375" cy="4114800"/>
          </a:xfrm>
          <a:prstGeom prst="rect">
            <a:avLst/>
          </a:prstGeom>
          <a:solidFill>
            <a:srgbClr val="FFFFFF"/>
          </a:solidFill>
          <a:ln>
            <a:solidFill>
              <a:srgbClr val="000000"/>
            </a:solidFill>
            <a:miter lim="800000"/>
            <a:headEnd/>
            <a:tailEnd/>
          </a:ln>
        </p:spPr>
        <p:txBody>
          <a:bodyPr/>
          <a:lstStyle/>
          <a:p>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AF242DF9-1A15-4F83-AEC5-2E81ECDD41C4}" type="slidenum">
              <a:rPr lang="en-US"/>
              <a:pPr/>
              <a:t>11</a:t>
            </a:fld>
            <a:endParaRPr lang="en-US"/>
          </a:p>
        </p:txBody>
      </p:sp>
      <p:sp>
        <p:nvSpPr>
          <p:cNvPr id="9218" name="Rectangle 2"/>
          <p:cNvSpPr>
            <a:spLocks noChangeArrowheads="1" noTextEdit="1"/>
          </p:cNvSpPr>
          <p:nvPr>
            <p:ph type="sldImg"/>
          </p:nvPr>
        </p:nvSpPr>
        <p:spPr>
          <a:ln cap="flat"/>
        </p:spPr>
      </p:sp>
      <p:sp>
        <p:nvSpPr>
          <p:cNvPr id="9219"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EE8C4A8-F16D-4FF9-98F7-93CC34CA1AF3}" type="slidenum">
              <a:rPr lang="en-US"/>
              <a:pPr/>
              <a:t>16</a:t>
            </a:fld>
            <a:endParaRPr lang="en-US"/>
          </a:p>
        </p:txBody>
      </p:sp>
      <p:sp>
        <p:nvSpPr>
          <p:cNvPr id="240642" name="Rectangle 2"/>
          <p:cNvSpPr>
            <a:spLocks noGrp="1" noChangeArrowheads="1"/>
          </p:cNvSpPr>
          <p:nvPr>
            <p:ph type="body" idx="1"/>
          </p:nvPr>
        </p:nvSpPr>
        <p:spPr>
          <a:ln/>
        </p:spPr>
        <p:txBody>
          <a:bodyPr/>
          <a:lstStyle/>
          <a:p>
            <a:endParaRPr lang="en-US"/>
          </a:p>
        </p:txBody>
      </p:sp>
      <p:sp>
        <p:nvSpPr>
          <p:cNvPr id="240643" name="Rectangle 3"/>
          <p:cNvSpPr>
            <a:spLocks noChangeArrowheads="1" noTextEdit="1"/>
          </p:cNvSpPr>
          <p:nvPr>
            <p:ph type="sldImg"/>
          </p:nvPr>
        </p:nvSpPr>
        <p:spPr>
          <a:ln cap="fla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E41744-0815-48C7-9026-0E0E3E79A8FF}" type="slidenum">
              <a:rPr lang="de-DE" altLang="en-US"/>
              <a:pPr/>
              <a:t>28</a:t>
            </a:fld>
            <a:endParaRPr lang="de-DE" altLang="en-US"/>
          </a:p>
        </p:txBody>
      </p:sp>
      <p:sp>
        <p:nvSpPr>
          <p:cNvPr id="1245186" name="Rectangle 2"/>
          <p:cNvSpPr>
            <a:spLocks noChangeArrowheads="1" noTextEdit="1"/>
          </p:cNvSpPr>
          <p:nvPr>
            <p:ph type="sldImg"/>
          </p:nvPr>
        </p:nvSpPr>
        <p:spPr>
          <a:xfrm>
            <a:off x="1097208" y="684692"/>
            <a:ext cx="4663585" cy="3432326"/>
          </a:xfrm>
          <a:ln/>
        </p:spPr>
      </p:sp>
      <p:sp>
        <p:nvSpPr>
          <p:cNvPr id="1245187" name="Rectangle 3"/>
          <p:cNvSpPr>
            <a:spLocks noGrp="1" noChangeArrowheads="1"/>
          </p:cNvSpPr>
          <p:nvPr>
            <p:ph type="body" idx="1"/>
          </p:nvPr>
        </p:nvSpPr>
        <p:spPr>
          <a:xfrm>
            <a:off x="914641" y="4342291"/>
            <a:ext cx="5104637" cy="4117018"/>
          </a:xfrm>
        </p:spPr>
        <p:txBody>
          <a:bodyPr/>
          <a:lstStyle/>
          <a:p>
            <a:r>
              <a:rPr lang="de-DE"/>
              <a:t>http://images.google.de/imgres?imgurl=http://www.santeecooperkids.com/culver/sse_root/images/body/1-4bi.jpg&amp;imgrefurl=</a:t>
            </a:r>
          </a:p>
          <a:p>
            <a:r>
              <a:rPr lang="de-DE"/>
              <a:t>http://www.santeecooperkids.com/culver/sse_root/body/potato.html</a:t>
            </a:r>
          </a:p>
          <a:p>
            <a:r>
              <a:rPr lang="de-DE"/>
              <a:t>&amp;h=287&amp;w=400&amp;sz=28&amp;tbnid=XVZrIOxW27QClM:&amp;tbnh=86&amp;tbnw=120&amp;hl=de&amp;start=11&amp;prev=/images%3Fq%3Dcouch%2Bpotato%26svnum%3D10%26hl%3Dde%26lr%3D%26client%3Dfirefox-a%26rls%3Dorg.mozilla:de-DE:official%26sa%3DG</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55B7F0-8B74-4442-98B9-CCEC8D7527B9}" type="slidenum">
              <a:rPr lang="de-DE" altLang="en-US"/>
              <a:pPr/>
              <a:t>29</a:t>
            </a:fld>
            <a:endParaRPr lang="de-DE" altLang="en-US"/>
          </a:p>
        </p:txBody>
      </p:sp>
      <p:sp>
        <p:nvSpPr>
          <p:cNvPr id="1247234" name="Rectangle 2"/>
          <p:cNvSpPr>
            <a:spLocks noChangeArrowheads="1" noTextEdit="1"/>
          </p:cNvSpPr>
          <p:nvPr>
            <p:ph type="sldImg"/>
          </p:nvPr>
        </p:nvSpPr>
        <p:spPr>
          <a:xfrm>
            <a:off x="1141413" y="684213"/>
            <a:ext cx="4575175" cy="3432175"/>
          </a:xfrm>
          <a:ln/>
        </p:spPr>
      </p:sp>
      <p:sp>
        <p:nvSpPr>
          <p:cNvPr id="1247235" name="Rectangle 3"/>
          <p:cNvSpPr>
            <a:spLocks noGrp="1" noChangeArrowheads="1"/>
          </p:cNvSpPr>
          <p:nvPr>
            <p:ph type="body" idx="1"/>
          </p:nvPr>
        </p:nvSpPr>
        <p:spPr>
          <a:xfrm>
            <a:off x="914641" y="4342291"/>
            <a:ext cx="5104637" cy="4117018"/>
          </a:xfrm>
        </p:spPr>
        <p:txBody>
          <a:bodyPr/>
          <a:lstStyle/>
          <a:p>
            <a:pPr>
              <a:buFont typeface="Symbol" pitchFamily="18" charset="2"/>
              <a:buChar char="Þ"/>
            </a:pPr>
            <a:r>
              <a:rPr lang="de-DE"/>
              <a:t>Intention: Leute schnell zu den Inhalten bringen! – sequenzielle Ass.regeln bisschen erzählen</a:t>
            </a:r>
          </a:p>
          <a:p>
            <a:pPr>
              <a:buFont typeface="Symbol" pitchFamily="18" charset="2"/>
              <a:buChar char="Þ"/>
            </a:pPr>
            <a:r>
              <a:rPr lang="de-DE"/>
              <a:t>Criteria: search by ... Rather than which search engine – but it is in fact the same thing</a:t>
            </a:r>
          </a:p>
          <a:p>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E1C21E-50FF-4841-870A-E016C7F57A27}" type="slidenum">
              <a:rPr lang="de-DE" altLang="en-US"/>
              <a:pPr/>
              <a:t>30</a:t>
            </a:fld>
            <a:endParaRPr lang="de-DE" altLang="en-US"/>
          </a:p>
        </p:txBody>
      </p:sp>
      <p:sp>
        <p:nvSpPr>
          <p:cNvPr id="1233922" name="Rectangle 2"/>
          <p:cNvSpPr>
            <a:spLocks noChangeArrowheads="1" noTextEdit="1"/>
          </p:cNvSpPr>
          <p:nvPr>
            <p:ph type="sldImg"/>
          </p:nvPr>
        </p:nvSpPr>
        <p:spPr>
          <a:xfrm>
            <a:off x="1143000" y="685800"/>
            <a:ext cx="4573588" cy="3429000"/>
          </a:xfrm>
          <a:ln/>
        </p:spPr>
      </p:sp>
      <p:sp>
        <p:nvSpPr>
          <p:cNvPr id="1233923" name="Rectangle 3"/>
          <p:cNvSpPr>
            <a:spLocks noGrp="1" noChangeArrowheads="1"/>
          </p:cNvSpPr>
          <p:nvPr>
            <p:ph type="body" idx="1"/>
          </p:nvPr>
        </p:nvSpPr>
        <p:spPr>
          <a:xfrm>
            <a:off x="914642" y="4342291"/>
            <a:ext cx="5028718" cy="4115243"/>
          </a:xfrm>
        </p:spPr>
        <p:txBody>
          <a:bodyPr/>
          <a:lstStyle/>
          <a:p>
            <a:r>
              <a:rPr lang="en-US"/>
              <a:t>http://robotics.stanford.edu/~ronnyk/glossary.html</a:t>
            </a:r>
          </a:p>
          <a:p>
            <a:endParaRPr lang="en-US"/>
          </a:p>
          <a:p>
            <a:r>
              <a:rPr lang="en-US"/>
              <a:t>Machine Learning, 30, 271-274 (1998)</a:t>
            </a:r>
          </a:p>
          <a:p>
            <a:endParaRPr lang="en-US"/>
          </a:p>
          <a:p>
            <a:r>
              <a:rPr lang="en-US"/>
              <a:t>©1998 Kluwer Academic Publishers, Boston, Manufactured in The Netherlands</a:t>
            </a:r>
          </a:p>
          <a:p>
            <a:r>
              <a:rPr lang="en-US"/>
              <a:t>Glossary of Terms</a:t>
            </a:r>
          </a:p>
          <a:p>
            <a:r>
              <a:rPr lang="en-US"/>
              <a:t>Special Issue on Applications of Machine Learning and the Knowledge Discovery Process</a:t>
            </a:r>
          </a:p>
          <a:p>
            <a:endParaRPr lang="en-US"/>
          </a:p>
          <a:p>
            <a:r>
              <a:rPr lang="en-US"/>
              <a:t> </a:t>
            </a:r>
          </a:p>
          <a:p>
            <a:endParaRPr lang="en-US"/>
          </a:p>
          <a:p>
            <a:r>
              <a:rPr lang="en-US"/>
              <a:t>Editors: Ron Kohavi (ronnyk@CS.Stanford.EDU)</a:t>
            </a:r>
          </a:p>
          <a:p>
            <a:endParaRPr lang="en-US"/>
          </a:p>
          <a:p>
            <a:r>
              <a:rPr lang="en-US"/>
              <a:t>Foster Provost (foster@Basit.COM)</a:t>
            </a:r>
          </a:p>
          <a:p>
            <a:endParaRPr lang="en-US"/>
          </a:p>
          <a:p>
            <a:endParaRPr lang="en-US"/>
          </a:p>
          <a:p>
            <a:r>
              <a:rPr lang="en-US"/>
              <a:t>Data mining</a:t>
            </a:r>
          </a:p>
          <a:p>
            <a:r>
              <a:rPr lang="en-US"/>
              <a:t>    The term data mining is somewhat overloaded. It sometimes refers to the whole process of knowledge discovery and sometimes to the specific machine learning phase. </a:t>
            </a:r>
          </a:p>
          <a:p>
            <a:endParaRPr lang="en-US"/>
          </a:p>
          <a:p>
            <a:r>
              <a:rPr lang="en-US"/>
              <a:t>Knowledge discovery</a:t>
            </a:r>
          </a:p>
          <a:p>
            <a:r>
              <a:rPr lang="en-US"/>
              <a:t>    The non-trivial process of identifying valid, novel, potentially useful, and ultimately understandable patterns in data. This is the definition used in ``Advances in Knowledge Discovery and Data Mining,'' 1996, by Fayyad, Piatetsky-Shapiro, and Smyth. </a:t>
            </a:r>
          </a:p>
          <a:p>
            <a:endParaRPr lang="en-US"/>
          </a:p>
          <a:p>
            <a:r>
              <a:rPr lang="en-US"/>
              <a:t>Machine learning</a:t>
            </a:r>
          </a:p>
          <a:p>
            <a:r>
              <a:rPr lang="en-US"/>
              <a:t>    In Knowledge Discovery, machine learning is most commonly used to mean the application of induction algorithms, which is one step in the knowledge discovery process. This is similar to the definition of empirical learning or inductive learning in Readings in Machine Learning by Shavlik and Dietterich. Note that in their definition, training examples are ``externally supplied,'' whereas here they are assumed to be supplied by a previous stage of the knowledge discovery process. Machine Learning is the field of scientific study that concentrates on induction algorithms and on other algorithms that can be said to ``learn.''</a:t>
            </a:r>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3143BB1C-5A69-44C6-ADA2-65F2AB02BBD9}" type="datetimeFigureOut">
              <a:rPr lang="en-US" smtClean="0"/>
              <a:pPr/>
              <a:t>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227DEA-FA0E-4D64-AE30-D5DE2BC3B838}"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43BB1C-5A69-44C6-ADA2-65F2AB02BBD9}" type="datetimeFigureOut">
              <a:rPr lang="en-US" smtClean="0"/>
              <a:pPr/>
              <a:t>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227DEA-FA0E-4D64-AE30-D5DE2BC3B8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43BB1C-5A69-44C6-ADA2-65F2AB02BBD9}" type="datetimeFigureOut">
              <a:rPr lang="en-US" smtClean="0"/>
              <a:pPr/>
              <a:t>1/8/2012</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34227DEA-FA0E-4D64-AE30-D5DE2BC3B83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58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767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600200"/>
            <a:ext cx="40767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3657600" y="6553200"/>
            <a:ext cx="933450" cy="304800"/>
          </a:xfrm>
        </p:spPr>
        <p:txBody>
          <a:bodyPr/>
          <a:lstStyle>
            <a:lvl1pPr>
              <a:defRPr/>
            </a:lvl1pPr>
          </a:lstStyle>
          <a:p>
            <a:fld id="{F9E59762-CDCB-4A96-A4EE-AE91C033CBFC}" type="slidenum">
              <a:rPr lang="en-US"/>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43BB1C-5A69-44C6-ADA2-65F2AB02BBD9}" type="datetimeFigureOut">
              <a:rPr lang="en-US" smtClean="0"/>
              <a:pPr/>
              <a:t>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227DEA-FA0E-4D64-AE30-D5DE2BC3B83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143BB1C-5A69-44C6-ADA2-65F2AB02BBD9}" type="datetimeFigureOut">
              <a:rPr lang="en-US" smtClean="0"/>
              <a:pPr/>
              <a:t>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227DEA-FA0E-4D64-AE30-D5DE2BC3B8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143BB1C-5A69-44C6-ADA2-65F2AB02BBD9}" type="datetimeFigureOut">
              <a:rPr lang="en-US" smtClean="0"/>
              <a:pPr/>
              <a:t>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227DEA-FA0E-4D64-AE30-D5DE2BC3B83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143BB1C-5A69-44C6-ADA2-65F2AB02BBD9}" type="datetimeFigureOut">
              <a:rPr lang="en-US" smtClean="0"/>
              <a:pPr/>
              <a:t>1/8/2012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227DEA-FA0E-4D64-AE30-D5DE2BC3B83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143BB1C-5A69-44C6-ADA2-65F2AB02BBD9}" type="datetimeFigureOut">
              <a:rPr lang="en-US" smtClean="0"/>
              <a:pPr/>
              <a:t>1/8/2012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227DEA-FA0E-4D64-AE30-D5DE2BC3B83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43BB1C-5A69-44C6-ADA2-65F2AB02BBD9}" type="datetimeFigureOut">
              <a:rPr lang="en-US" smtClean="0"/>
              <a:pPr/>
              <a:t>1/8/2012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227DEA-FA0E-4D64-AE30-D5DE2BC3B8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143BB1C-5A69-44C6-ADA2-65F2AB02BBD9}" type="datetimeFigureOut">
              <a:rPr lang="en-US" smtClean="0"/>
              <a:pPr/>
              <a:t>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227DEA-FA0E-4D64-AE30-D5DE2BC3B838}"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3143BB1C-5A69-44C6-ADA2-65F2AB02BBD9}" type="datetimeFigureOut">
              <a:rPr lang="en-US" smtClean="0"/>
              <a:pPr/>
              <a:t>1/8/2012</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34227DEA-FA0E-4D64-AE30-D5DE2BC3B83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3143BB1C-5A69-44C6-ADA2-65F2AB02BBD9}" type="datetimeFigureOut">
              <a:rPr lang="en-US" smtClean="0"/>
              <a:pPr/>
              <a:t>1/8/2012</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34227DEA-FA0E-4D64-AE30-D5DE2BC3B8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en.wikipedia.org/wiki/E-procurement" TargetMode="External"/><Relationship Id="rId13" Type="http://schemas.openxmlformats.org/officeDocument/2006/relationships/hyperlink" Target="http://en.wikipedia.org/wiki/Amazon_Marketplace" TargetMode="External"/><Relationship Id="rId18" Type="http://schemas.openxmlformats.org/officeDocument/2006/relationships/hyperlink" Target="http://en.wikipedia.org/w/index.php?title=Customer_relationship&amp;action=edit&amp;redlink=1" TargetMode="External"/><Relationship Id="rId3" Type="http://schemas.openxmlformats.org/officeDocument/2006/relationships/hyperlink" Target="http://en.wikipedia.org/wiki/Service_%28economics%29" TargetMode="External"/><Relationship Id="rId7" Type="http://schemas.openxmlformats.org/officeDocument/2006/relationships/hyperlink" Target="http://en.wikipedia.org/wiki/Electronic_commerce" TargetMode="External"/><Relationship Id="rId12" Type="http://schemas.openxmlformats.org/officeDocument/2006/relationships/hyperlink" Target="http://en.wikipedia.org/wiki/Collaboration_platform" TargetMode="External"/><Relationship Id="rId17" Type="http://schemas.openxmlformats.org/officeDocument/2006/relationships/hyperlink" Target="http://en.wikipedia.org/wiki/Telecommunication" TargetMode="External"/><Relationship Id="rId2" Type="http://schemas.openxmlformats.org/officeDocument/2006/relationships/hyperlink" Target="http://en.wikipedia.org/wiki/Business_model" TargetMode="External"/><Relationship Id="rId16" Type="http://schemas.openxmlformats.org/officeDocument/2006/relationships/hyperlink" Target="http://en.wikipedia.org/wiki/Information_Brokerage" TargetMode="External"/><Relationship Id="rId1" Type="http://schemas.openxmlformats.org/officeDocument/2006/relationships/slideLayout" Target="../slideLayouts/slideLayout2.xml"/><Relationship Id="rId6" Type="http://schemas.openxmlformats.org/officeDocument/2006/relationships/hyperlink" Target="http://en.wikipedia.org/wiki/Online_shop" TargetMode="External"/><Relationship Id="rId11" Type="http://schemas.openxmlformats.org/officeDocument/2006/relationships/hyperlink" Target="http://en.wikipedia.org/wiki/Virtual_Communities" TargetMode="External"/><Relationship Id="rId5" Type="http://schemas.openxmlformats.org/officeDocument/2006/relationships/hyperlink" Target="http://en.wikipedia.org/wiki/Customers" TargetMode="External"/><Relationship Id="rId15" Type="http://schemas.openxmlformats.org/officeDocument/2006/relationships/hyperlink" Target="http://en.wikipedia.org/wiki/Virtual_Value_Chain" TargetMode="External"/><Relationship Id="rId10" Type="http://schemas.openxmlformats.org/officeDocument/2006/relationships/hyperlink" Target="http://en.wikipedia.org/wiki/Reverse_auction" TargetMode="External"/><Relationship Id="rId4" Type="http://schemas.openxmlformats.org/officeDocument/2006/relationships/hyperlink" Target="http://en.wikipedia.org/wiki/Suppliers" TargetMode="External"/><Relationship Id="rId9" Type="http://schemas.openxmlformats.org/officeDocument/2006/relationships/hyperlink" Target="http://en.wikipedia.org/w/index.php?title=E-malls&amp;action=edit&amp;redlink=1" TargetMode="External"/><Relationship Id="rId14" Type="http://schemas.openxmlformats.org/officeDocument/2006/relationships/hyperlink" Target="http://en.wikipedia.org/w/index.php?title=Value-chain_Integrators&amp;action=edit&amp;redlink=1"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jpeg"/><Relationship Id="rId5" Type="http://schemas.openxmlformats.org/officeDocument/2006/relationships/hyperlink" Target="http://www.cultindustries.com/new/html/frame.html" TargetMode="External"/><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archive.or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hyperlink" Target="http://www.bruceclay.com/analytics/disadvantages.htm" TargetMode="External"/><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10.bin"/></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oleObject" Target="../embeddings/oleObject11.bin"/><Relationship Id="rId4" Type="http://schemas.openxmlformats.org/officeDocument/2006/relationships/image" Target="../media/image39.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hyperlink" Target="http://www.ka2portal.aifb.uni-karlsruhe.de/" TargetMode="External"/><Relationship Id="rId4" Type="http://schemas.openxmlformats.org/officeDocument/2006/relationships/oleObject" Target="../embeddings/oleObject12.bin"/></Relationships>
</file>

<file path=ppt/slides/_rels/slide85.xml.rels><?xml version="1.0" encoding="UTF-8" standalone="yes"?>
<Relationships xmlns="http://schemas.openxmlformats.org/package/2006/relationships"><Relationship Id="rId3" Type="http://schemas.openxmlformats.org/officeDocument/2006/relationships/hyperlink" Target="http://warhol.wiwi.hu-berlin.de/~berendt/Papers/spiliopoulou_etal_2003.pdf" TargetMode="External"/><Relationship Id="rId2" Type="http://schemas.openxmlformats.org/officeDocument/2006/relationships/hyperlink" Target="http://citeseer.ist.psu.edu/cooley99data.html" TargetMode="External"/><Relationship Id="rId1" Type="http://schemas.openxmlformats.org/officeDocument/2006/relationships/slideLayout" Target="../slideLayouts/slideLayout2.xml"/><Relationship Id="rId6" Type="http://schemas.openxmlformats.org/officeDocument/2006/relationships/hyperlink" Target="http://www.ieee.org.ar/downloads/Srivastava-tut-paper.pdf" TargetMode="External"/><Relationship Id="rId5" Type="http://schemas.openxmlformats.org/officeDocument/2006/relationships/hyperlink" Target="http://www.cs.uic.edu/~liub/WebMiningBook.html" TargetMode="External"/><Relationship Id="rId4" Type="http://schemas.openxmlformats.org/officeDocument/2006/relationships/hyperlink" Target="http://ibook.ics.uci.edu/" TargetMode="External"/></Relationships>
</file>

<file path=ppt/slides/_rels/slide86.xml.rels><?xml version="1.0" encoding="UTF-8" standalone="yes"?>
<Relationships xmlns="http://schemas.openxmlformats.org/package/2006/relationships"><Relationship Id="rId3" Type="http://schemas.openxmlformats.org/officeDocument/2006/relationships/hyperlink" Target="http://warhol.wiwi.hu-berlin.de/~teltzrow/teltzrow_berendt_webkdd03.pdf" TargetMode="External"/><Relationship Id="rId2" Type="http://schemas.openxmlformats.org/officeDocument/2006/relationships/hyperlink" Target="http://db.cs.ualberta.ca/webkdd03/" TargetMode="External"/><Relationship Id="rId1" Type="http://schemas.openxmlformats.org/officeDocument/2006/relationships/slideLayout" Target="../slideLayouts/slideLayout2.xml"/><Relationship Id="rId6" Type="http://schemas.openxmlformats.org/officeDocument/2006/relationships/hyperlink" Target="http://vasarely.wiwi.hu-berlin.de/Home/berendt-spiliopoulou-vldbj00.pdf" TargetMode="External"/><Relationship Id="rId5" Type="http://schemas.openxmlformats.org/officeDocument/2006/relationships/hyperlink" Target="http://warhol.wiwi.hu-berlin.de/~berendt/Papers/teltzrow_berendt_guenther_2003.pdf" TargetMode="External"/><Relationship Id="rId4" Type="http://schemas.openxmlformats.org/officeDocument/2006/relationships/hyperlink" Target="http://www.smsss.surrey.ac.uk/eBC2003"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1905000"/>
            <a:ext cx="8610600" cy="2971800"/>
          </a:xfrm>
        </p:spPr>
        <p:txBody>
          <a:bodyPr>
            <a:normAutofit/>
          </a:bodyPr>
          <a:lstStyle/>
          <a:p>
            <a:r>
              <a:rPr lang="en-US" dirty="0" smtClean="0"/>
              <a:t>Exploration of Data Mining Techniques for E-Business</a:t>
            </a:r>
            <a:endParaRPr lang="en-US" dirty="0"/>
          </a:p>
        </p:txBody>
      </p:sp>
      <p:sp>
        <p:nvSpPr>
          <p:cNvPr id="4" name="Rectangle 3"/>
          <p:cNvSpPr/>
          <p:nvPr/>
        </p:nvSpPr>
        <p:spPr>
          <a:xfrm>
            <a:off x="457200" y="5105400"/>
            <a:ext cx="7848600" cy="1384995"/>
          </a:xfrm>
          <a:prstGeom prst="rect">
            <a:avLst/>
          </a:prstGeom>
        </p:spPr>
        <p:txBody>
          <a:bodyPr wrap="square">
            <a:spAutoFit/>
          </a:bodyPr>
          <a:lstStyle/>
          <a:p>
            <a:pPr algn="ctr"/>
            <a:r>
              <a:rPr lang="en-US" sz="2800" dirty="0" err="1" smtClean="0"/>
              <a:t>Mallenahalli</a:t>
            </a:r>
            <a:r>
              <a:rPr lang="en-US" sz="2800" dirty="0" smtClean="0"/>
              <a:t> </a:t>
            </a:r>
            <a:r>
              <a:rPr lang="en-US" sz="2800" dirty="0" err="1" smtClean="0"/>
              <a:t>Naresh</a:t>
            </a:r>
            <a:r>
              <a:rPr lang="en-US" sz="2800" dirty="0" smtClean="0"/>
              <a:t> Kumar</a:t>
            </a:r>
          </a:p>
          <a:p>
            <a:pPr algn="ctr"/>
            <a:r>
              <a:rPr lang="en-US" sz="2800" dirty="0" err="1" smtClean="0"/>
              <a:t>M.Sc</a:t>
            </a:r>
            <a:r>
              <a:rPr lang="en-US" sz="2800" dirty="0" smtClean="0"/>
              <a:t> , </a:t>
            </a:r>
            <a:r>
              <a:rPr lang="en-US" sz="2800" dirty="0" err="1" smtClean="0"/>
              <a:t>M.Tech</a:t>
            </a:r>
            <a:r>
              <a:rPr lang="en-US" sz="2800" dirty="0" smtClean="0"/>
              <a:t>, </a:t>
            </a:r>
            <a:r>
              <a:rPr lang="en-US" sz="2800" dirty="0" err="1" smtClean="0"/>
              <a:t>Ph.D</a:t>
            </a:r>
            <a:endParaRPr lang="en-US" sz="2800" dirty="0" smtClean="0"/>
          </a:p>
          <a:p>
            <a:pPr algn="ctr"/>
            <a:r>
              <a:rPr lang="en-US" sz="2800" dirty="0" smtClean="0"/>
              <a:t>Sr. Scientist</a:t>
            </a:r>
            <a:r>
              <a:rPr lang="en-US" sz="2800" dirty="0" smtClean="0"/>
              <a:t>, Indian Space Research Organization</a:t>
            </a:r>
            <a:endParaRPr 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Models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 </a:t>
            </a:r>
            <a:r>
              <a:rPr lang="en-US" dirty="0" smtClean="0">
                <a:hlinkClick r:id="rId2" tooltip="Business model"/>
              </a:rPr>
              <a:t>business model</a:t>
            </a:r>
            <a:r>
              <a:rPr lang="en-US" dirty="0" smtClean="0"/>
              <a:t> is defined as the organization of product, </a:t>
            </a:r>
            <a:r>
              <a:rPr lang="en-US" dirty="0" smtClean="0">
                <a:hlinkClick r:id="rId3" tooltip="Service (economics)"/>
              </a:rPr>
              <a:t>service</a:t>
            </a:r>
            <a:r>
              <a:rPr lang="en-US" dirty="0" smtClean="0"/>
              <a:t> and information flows, and the source of revenues and benefits for </a:t>
            </a:r>
            <a:r>
              <a:rPr lang="en-US" dirty="0" smtClean="0">
                <a:hlinkClick r:id="rId4" tooltip="Suppliers"/>
              </a:rPr>
              <a:t>suppliers</a:t>
            </a:r>
            <a:r>
              <a:rPr lang="en-US" dirty="0" smtClean="0"/>
              <a:t> and </a:t>
            </a:r>
            <a:r>
              <a:rPr lang="en-US" dirty="0" smtClean="0">
                <a:hlinkClick r:id="rId5" tooltip="Customers"/>
              </a:rPr>
              <a:t>customers</a:t>
            </a:r>
            <a:r>
              <a:rPr lang="en-US" dirty="0" smtClean="0"/>
              <a:t>. </a:t>
            </a:r>
            <a:endParaRPr lang="en-US" dirty="0" smtClean="0"/>
          </a:p>
          <a:p>
            <a:r>
              <a:rPr lang="en-US" dirty="0" smtClean="0">
                <a:hlinkClick r:id="rId6" tooltip="Online shop"/>
              </a:rPr>
              <a:t>E-shops</a:t>
            </a:r>
            <a:endParaRPr lang="en-US" dirty="0" smtClean="0"/>
          </a:p>
          <a:p>
            <a:r>
              <a:rPr lang="en-US" dirty="0" smtClean="0">
                <a:hlinkClick r:id="rId7" tooltip="Electronic commerce"/>
              </a:rPr>
              <a:t>E-commerce</a:t>
            </a:r>
            <a:endParaRPr lang="en-US" dirty="0" smtClean="0"/>
          </a:p>
          <a:p>
            <a:r>
              <a:rPr lang="en-US" dirty="0" smtClean="0">
                <a:hlinkClick r:id="rId8" tooltip="E-procurement"/>
              </a:rPr>
              <a:t>E-procurement</a:t>
            </a:r>
            <a:endParaRPr lang="en-US" dirty="0" smtClean="0"/>
          </a:p>
          <a:p>
            <a:r>
              <a:rPr lang="en-US" dirty="0" smtClean="0">
                <a:hlinkClick r:id="rId9" tooltip="E-malls (page does not exist)"/>
              </a:rPr>
              <a:t>E-malls</a:t>
            </a:r>
            <a:endParaRPr lang="en-US" dirty="0" smtClean="0"/>
          </a:p>
          <a:p>
            <a:r>
              <a:rPr lang="en-US" dirty="0" smtClean="0">
                <a:hlinkClick r:id="rId10" tooltip="Reverse auction"/>
              </a:rPr>
              <a:t>E-auctions</a:t>
            </a:r>
            <a:endParaRPr lang="en-US" dirty="0" smtClean="0"/>
          </a:p>
          <a:p>
            <a:r>
              <a:rPr lang="en-US" dirty="0" smtClean="0">
                <a:hlinkClick r:id="rId11" tooltip="Virtual Communities"/>
              </a:rPr>
              <a:t>Virtual Communities</a:t>
            </a:r>
            <a:endParaRPr lang="en-US" dirty="0" smtClean="0"/>
          </a:p>
          <a:p>
            <a:r>
              <a:rPr lang="en-US" dirty="0" smtClean="0">
                <a:hlinkClick r:id="rId12" tooltip="Collaboration platform"/>
              </a:rPr>
              <a:t>Collaboration Platforms</a:t>
            </a:r>
            <a:endParaRPr lang="en-US" dirty="0" smtClean="0"/>
          </a:p>
          <a:p>
            <a:r>
              <a:rPr lang="en-US" dirty="0" smtClean="0">
                <a:hlinkClick r:id="rId13" tooltip="Amazon Marketplace"/>
              </a:rPr>
              <a:t>Third-party Marketplaces</a:t>
            </a:r>
            <a:endParaRPr lang="en-US" dirty="0" smtClean="0"/>
          </a:p>
          <a:p>
            <a:r>
              <a:rPr lang="en-US" dirty="0" smtClean="0">
                <a:hlinkClick r:id="rId14" tooltip="Value-chain Integrators (page does not exist)"/>
              </a:rPr>
              <a:t>Value-chain Integrators</a:t>
            </a:r>
            <a:endParaRPr lang="en-US" dirty="0" smtClean="0"/>
          </a:p>
          <a:p>
            <a:r>
              <a:rPr lang="en-US" dirty="0" smtClean="0">
                <a:hlinkClick r:id="rId15" tooltip="Virtual Value Chain"/>
              </a:rPr>
              <a:t>Value-chain Service Providers</a:t>
            </a:r>
            <a:endParaRPr lang="en-US" dirty="0" smtClean="0"/>
          </a:p>
          <a:p>
            <a:r>
              <a:rPr lang="en-US" dirty="0" smtClean="0">
                <a:hlinkClick r:id="rId16" tooltip="Information Brokerage"/>
              </a:rPr>
              <a:t>Information Brokerage</a:t>
            </a:r>
            <a:endParaRPr lang="en-US" dirty="0" smtClean="0"/>
          </a:p>
          <a:p>
            <a:r>
              <a:rPr lang="en-US" dirty="0" smtClean="0">
                <a:hlinkClick r:id="rId17" tooltip="Telecommunication"/>
              </a:rPr>
              <a:t>Telecommunication</a:t>
            </a:r>
            <a:endParaRPr lang="en-US" dirty="0" smtClean="0"/>
          </a:p>
          <a:p>
            <a:r>
              <a:rPr lang="en-US" dirty="0" smtClean="0">
                <a:hlinkClick r:id="rId18" tooltip="Customer relationship (page does not exist)"/>
              </a:rPr>
              <a:t>Customer relationship</a:t>
            </a:r>
            <a:endParaRPr lang="en-US" dirty="0" smtClean="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p:spPr>
        <p:txBody>
          <a:bodyPr lIns="92075" tIns="46038" rIns="92075" bIns="46038" anchor="b"/>
          <a:lstStyle/>
          <a:p>
            <a:r>
              <a:rPr lang="en-US"/>
              <a:t>Trends leading to Data Flood</a:t>
            </a:r>
          </a:p>
        </p:txBody>
      </p:sp>
      <p:sp>
        <p:nvSpPr>
          <p:cNvPr id="8195" name="Rectangle 3"/>
          <p:cNvSpPr>
            <a:spLocks noGrp="1" noChangeArrowheads="1"/>
          </p:cNvSpPr>
          <p:nvPr>
            <p:ph type="body" sz="half" idx="1"/>
          </p:nvPr>
        </p:nvSpPr>
        <p:spPr>
          <a:noFill/>
          <a:ln/>
        </p:spPr>
        <p:txBody>
          <a:bodyPr lIns="92075" tIns="46038" rIns="92075" bIns="46038"/>
          <a:lstStyle/>
          <a:p>
            <a:r>
              <a:rPr lang="en-US" sz="2400" dirty="0"/>
              <a:t>More data is generated:</a:t>
            </a:r>
          </a:p>
          <a:p>
            <a:pPr lvl="1"/>
            <a:r>
              <a:rPr lang="en-US" sz="2100" dirty="0"/>
              <a:t>Bank, telecom, other business transactions ...</a:t>
            </a:r>
          </a:p>
          <a:p>
            <a:pPr lvl="1"/>
            <a:r>
              <a:rPr lang="en-US" sz="2100" dirty="0"/>
              <a:t>Scientific data: astronomy, biology, etc</a:t>
            </a:r>
          </a:p>
          <a:p>
            <a:pPr lvl="1"/>
            <a:r>
              <a:rPr lang="en-US" sz="2100" dirty="0"/>
              <a:t>Web, text, and e-commerce </a:t>
            </a:r>
            <a:endParaRPr lang="ru-RU" sz="2100" dirty="0"/>
          </a:p>
        </p:txBody>
      </p:sp>
      <p:graphicFrame>
        <p:nvGraphicFramePr>
          <p:cNvPr id="8197" name="Rectangle 5"/>
          <p:cNvGraphicFramePr>
            <a:graphicFrameLocks/>
          </p:cNvGraphicFramePr>
          <p:nvPr/>
        </p:nvGraphicFramePr>
        <p:xfrm>
          <a:off x="1524000" y="1397000"/>
          <a:ext cx="6096000" cy="4064000"/>
        </p:xfrm>
        <a:graphic>
          <a:graphicData uri="http://schemas.openxmlformats.org/presentationml/2006/ole">
            <p:oleObj spid="_x0000_s135170" name="Clip" r:id="rId4" imgW="0" imgH="0" progId="MS_ClipArt_Gallery.2">
              <p:embed/>
            </p:oleObj>
          </a:graphicData>
        </a:graphic>
      </p:graphicFrame>
      <p:pic>
        <p:nvPicPr>
          <p:cNvPr id="8216" name="Picture 24" descr="Jaws wave entry in Big Wave competition.">
            <a:hlinkClick r:id="rId5"/>
          </p:cNvPr>
          <p:cNvPicPr>
            <a:picLocks noChangeAspect="1" noChangeArrowheads="1"/>
          </p:cNvPicPr>
          <p:nvPr>
            <p:ph sz="half" idx="2"/>
          </p:nvPr>
        </p:nvPicPr>
        <p:blipFill>
          <a:blip r:embed="rId6"/>
          <a:srcRect/>
          <a:stretch>
            <a:fillRect/>
          </a:stretch>
        </p:blipFill>
        <p:spPr bwMode="auto">
          <a:xfrm>
            <a:off x="4572000" y="1679575"/>
            <a:ext cx="3886200" cy="4565650"/>
          </a:xfrm>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en-US"/>
              <a:t>Big Data Examples</a:t>
            </a:r>
          </a:p>
        </p:txBody>
      </p:sp>
      <p:sp>
        <p:nvSpPr>
          <p:cNvPr id="138243" name="Rectangle 3"/>
          <p:cNvSpPr>
            <a:spLocks noGrp="1" noChangeArrowheads="1"/>
          </p:cNvSpPr>
          <p:nvPr>
            <p:ph type="body" idx="1"/>
          </p:nvPr>
        </p:nvSpPr>
        <p:spPr/>
        <p:txBody>
          <a:bodyPr/>
          <a:lstStyle/>
          <a:p>
            <a:r>
              <a:rPr lang="en-US"/>
              <a:t>Europe's Very Long Baseline Interferometry (VLBI) has 16 telescopes, each of which produces </a:t>
            </a:r>
            <a:r>
              <a:rPr lang="en-US" b="1"/>
              <a:t>1 Gigabit/second</a:t>
            </a:r>
            <a:r>
              <a:rPr lang="en-US"/>
              <a:t> of astronomical data over a 25-day observation session </a:t>
            </a:r>
          </a:p>
          <a:p>
            <a:pPr lvl="1"/>
            <a:r>
              <a:rPr lang="en-US"/>
              <a:t>storage and analysis a big problem</a:t>
            </a:r>
          </a:p>
          <a:p>
            <a:r>
              <a:rPr lang="en-US"/>
              <a:t>AT&amp;T handles billions of calls per day</a:t>
            </a:r>
          </a:p>
          <a:p>
            <a:pPr lvl="1"/>
            <a:r>
              <a:rPr lang="en-US"/>
              <a:t>so much data, it cannot be all stored -- analysis has to be done “on the fly”, on streaming data</a:t>
            </a:r>
          </a:p>
          <a:p>
            <a:pPr lvl="1"/>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r>
              <a:rPr lang="en-US"/>
              <a:t>Largest databases in 2003</a:t>
            </a:r>
          </a:p>
        </p:txBody>
      </p:sp>
      <p:sp>
        <p:nvSpPr>
          <p:cNvPr id="168963" name="Rectangle 3"/>
          <p:cNvSpPr>
            <a:spLocks noGrp="1" noChangeArrowheads="1"/>
          </p:cNvSpPr>
          <p:nvPr>
            <p:ph type="body" idx="1"/>
          </p:nvPr>
        </p:nvSpPr>
        <p:spPr/>
        <p:txBody>
          <a:bodyPr/>
          <a:lstStyle/>
          <a:p>
            <a:r>
              <a:rPr lang="en-US"/>
              <a:t>Commercial databases:</a:t>
            </a:r>
          </a:p>
          <a:p>
            <a:pPr lvl="1"/>
            <a:r>
              <a:rPr lang="en-US"/>
              <a:t>Winter Corp. 2003 Survey: France Telecom has largest decision-support DB, ~30TB; AT&amp;T ~ 26 TB</a:t>
            </a:r>
          </a:p>
          <a:p>
            <a:r>
              <a:rPr lang="en-US"/>
              <a:t>Web</a:t>
            </a:r>
          </a:p>
          <a:p>
            <a:pPr lvl="1"/>
            <a:r>
              <a:rPr lang="en-US"/>
              <a:t>Alexa internet archive: 7 years of data, 500 TB</a:t>
            </a:r>
          </a:p>
          <a:p>
            <a:pPr lvl="1"/>
            <a:r>
              <a:rPr lang="en-US"/>
              <a:t>Google searches 4+ Billion pages, many hundreds TB </a:t>
            </a:r>
          </a:p>
          <a:p>
            <a:pPr lvl="1"/>
            <a:r>
              <a:rPr lang="en-US"/>
              <a:t>IBM WebFountain, 160 TB (2003)</a:t>
            </a:r>
          </a:p>
          <a:p>
            <a:pPr lvl="1"/>
            <a:r>
              <a:rPr lang="en-US"/>
              <a:t>Internet  Archive (</a:t>
            </a:r>
            <a:r>
              <a:rPr lang="en-US">
                <a:hlinkClick r:id="rId2"/>
              </a:rPr>
              <a:t>www.archive.org</a:t>
            </a:r>
            <a:r>
              <a:rPr lang="en-US"/>
              <a:t>),~ 300 TB</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normAutofit fontScale="90000"/>
          </a:bodyPr>
          <a:lstStyle/>
          <a:p>
            <a:r>
              <a:rPr lang="en-US"/>
              <a:t>5 million terabytes created in 2002</a:t>
            </a:r>
          </a:p>
        </p:txBody>
      </p:sp>
      <p:sp>
        <p:nvSpPr>
          <p:cNvPr id="167939" name="Rectangle 3"/>
          <p:cNvSpPr>
            <a:spLocks noGrp="1" noChangeArrowheads="1"/>
          </p:cNvSpPr>
          <p:nvPr>
            <p:ph type="body" idx="1"/>
          </p:nvPr>
        </p:nvSpPr>
        <p:spPr/>
        <p:txBody>
          <a:bodyPr/>
          <a:lstStyle/>
          <a:p>
            <a:r>
              <a:rPr lang="en-US"/>
              <a:t>UC Berkeley 2003 estimate: 5 exabytes (5 million terabytes) of new data was created in 2002.</a:t>
            </a:r>
          </a:p>
          <a:p>
            <a:pPr>
              <a:buFont typeface="Wingdings" pitchFamily="2" charset="2"/>
              <a:buNone/>
            </a:pPr>
            <a:r>
              <a:rPr lang="en-US" sz="2000"/>
              <a:t>www.sims.berkeley.edu/research/projects/how-much-info-2003/</a:t>
            </a:r>
          </a:p>
          <a:p>
            <a:r>
              <a:rPr lang="en-US"/>
              <a:t>US produces ~40% of new stored data worldwide</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p:txBody>
          <a:bodyPr/>
          <a:lstStyle/>
          <a:p>
            <a:r>
              <a:rPr lang="en-US"/>
              <a:t>Data Growth Rate</a:t>
            </a:r>
          </a:p>
        </p:txBody>
      </p:sp>
      <p:sp>
        <p:nvSpPr>
          <p:cNvPr id="294915" name="Rectangle 3"/>
          <p:cNvSpPr>
            <a:spLocks noGrp="1" noChangeArrowheads="1"/>
          </p:cNvSpPr>
          <p:nvPr>
            <p:ph type="body" idx="1"/>
          </p:nvPr>
        </p:nvSpPr>
        <p:spPr/>
        <p:txBody>
          <a:bodyPr/>
          <a:lstStyle/>
          <a:p>
            <a:r>
              <a:rPr lang="en-US"/>
              <a:t>Twice as much information was created in 2002 as in 1999 (~30% growth rate)</a:t>
            </a:r>
          </a:p>
          <a:p>
            <a:r>
              <a:rPr lang="en-US"/>
              <a:t>Other growth rate estimates even higher</a:t>
            </a:r>
          </a:p>
          <a:p>
            <a:r>
              <a:rPr lang="en-US"/>
              <a:t>Very little data will ever be looked at by a human</a:t>
            </a:r>
          </a:p>
          <a:p>
            <a:r>
              <a:rPr lang="en-US"/>
              <a:t>Knowledge Discovery is </a:t>
            </a:r>
            <a:r>
              <a:rPr lang="en-US" b="1"/>
              <a:t>NEEDED</a:t>
            </a:r>
            <a:r>
              <a:rPr lang="en-US"/>
              <a:t> to make sense and use of data.</a:t>
            </a:r>
          </a:p>
          <a:p>
            <a:endParaRPr lang="en-US" sz="200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17F5041-BF94-4A18-897C-25CE1840F888}" type="slidenum">
              <a:rPr lang="en-US"/>
              <a:pPr/>
              <a:t>16</a:t>
            </a:fld>
            <a:endParaRPr lang="en-US"/>
          </a:p>
        </p:txBody>
      </p:sp>
      <p:sp>
        <p:nvSpPr>
          <p:cNvPr id="239618" name="Rectangle 2"/>
          <p:cNvSpPr>
            <a:spLocks noGrp="1" noChangeArrowheads="1"/>
          </p:cNvSpPr>
          <p:nvPr>
            <p:ph type="title"/>
          </p:nvPr>
        </p:nvSpPr>
        <p:spPr>
          <a:noFill/>
          <a:ln/>
        </p:spPr>
        <p:txBody>
          <a:bodyPr lIns="92075" tIns="46038" rIns="92075" bIns="46038" anchor="b"/>
          <a:lstStyle/>
          <a:p>
            <a:r>
              <a:rPr lang="en-US"/>
              <a:t>Lesson Outline</a:t>
            </a:r>
          </a:p>
        </p:txBody>
      </p:sp>
      <p:sp>
        <p:nvSpPr>
          <p:cNvPr id="239619" name="Rectangle 3"/>
          <p:cNvSpPr>
            <a:spLocks noGrp="1" noChangeArrowheads="1"/>
          </p:cNvSpPr>
          <p:nvPr>
            <p:ph type="body" idx="1"/>
          </p:nvPr>
        </p:nvSpPr>
        <p:spPr>
          <a:xfrm>
            <a:off x="457200" y="1600200"/>
            <a:ext cx="8534400" cy="4724400"/>
          </a:xfrm>
          <a:noFill/>
          <a:ln/>
        </p:spPr>
        <p:txBody>
          <a:bodyPr lIns="92075" tIns="46038" rIns="92075" bIns="46038"/>
          <a:lstStyle/>
          <a:p>
            <a:r>
              <a:rPr lang="en-US" sz="3600">
                <a:solidFill>
                  <a:srgbClr val="919191"/>
                </a:solidFill>
              </a:rPr>
              <a:t>Introduction: Data Flood</a:t>
            </a:r>
          </a:p>
          <a:p>
            <a:r>
              <a:rPr lang="en-US" sz="3600" b="1"/>
              <a:t>Data Mining Application Examples</a:t>
            </a:r>
          </a:p>
          <a:p>
            <a:r>
              <a:rPr lang="en-US" sz="3600"/>
              <a:t>Data Mining &amp; Knowledge Discovery</a:t>
            </a:r>
          </a:p>
          <a:p>
            <a:r>
              <a:rPr lang="en-US" sz="3600"/>
              <a:t>Data Mining Tasks</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69329B8-157B-40C1-BED0-609BDC7CC76E}" type="slidenum">
              <a:rPr lang="en-US"/>
              <a:pPr/>
              <a:t>17</a:t>
            </a:fld>
            <a:endParaRPr lang="en-US"/>
          </a:p>
        </p:txBody>
      </p:sp>
      <p:sp>
        <p:nvSpPr>
          <p:cNvPr id="218114" name="Rectangle 2"/>
          <p:cNvSpPr>
            <a:spLocks noGrp="1" noChangeArrowheads="1"/>
          </p:cNvSpPr>
          <p:nvPr>
            <p:ph type="title"/>
          </p:nvPr>
        </p:nvSpPr>
        <p:spPr/>
        <p:txBody>
          <a:bodyPr/>
          <a:lstStyle/>
          <a:p>
            <a:r>
              <a:rPr lang="en-US" sz="3600"/>
              <a:t>Machine Learning / Data Mining </a:t>
            </a:r>
            <a:br>
              <a:rPr lang="en-US" sz="3600"/>
            </a:br>
            <a:r>
              <a:rPr lang="en-US" sz="3600"/>
              <a:t>Application areas</a:t>
            </a:r>
          </a:p>
        </p:txBody>
      </p:sp>
      <p:sp>
        <p:nvSpPr>
          <p:cNvPr id="218115" name="Rectangle 3"/>
          <p:cNvSpPr>
            <a:spLocks noGrp="1" noChangeArrowheads="1"/>
          </p:cNvSpPr>
          <p:nvPr>
            <p:ph type="body" idx="1"/>
          </p:nvPr>
        </p:nvSpPr>
        <p:spPr/>
        <p:txBody>
          <a:bodyPr/>
          <a:lstStyle/>
          <a:p>
            <a:r>
              <a:rPr lang="en-US" sz="2400"/>
              <a:t>Science</a:t>
            </a:r>
          </a:p>
          <a:p>
            <a:pPr lvl="1"/>
            <a:r>
              <a:rPr lang="en-US" sz="2000"/>
              <a:t>astronomy, bioinformatics, drug discovery, …</a:t>
            </a:r>
          </a:p>
          <a:p>
            <a:r>
              <a:rPr lang="en-US" sz="2400"/>
              <a:t>Business</a:t>
            </a:r>
          </a:p>
          <a:p>
            <a:pPr lvl="1"/>
            <a:r>
              <a:rPr lang="en-US" sz="2000"/>
              <a:t>advertising, CRM (Customer Relationship management), investments, manufacturing, sports/entertainment, telecom, e-Commerce, targeted marketing, health care, …</a:t>
            </a:r>
          </a:p>
          <a:p>
            <a:r>
              <a:rPr lang="en-US" sz="2400"/>
              <a:t>Web: </a:t>
            </a:r>
          </a:p>
          <a:p>
            <a:pPr lvl="1"/>
            <a:r>
              <a:rPr lang="en-US" sz="2000"/>
              <a:t>search engines, bots, …</a:t>
            </a:r>
          </a:p>
          <a:p>
            <a:r>
              <a:rPr lang="en-US" sz="2400"/>
              <a:t>Government</a:t>
            </a:r>
          </a:p>
          <a:p>
            <a:pPr lvl="1"/>
            <a:r>
              <a:rPr lang="en-US" sz="2000"/>
              <a:t>law enforcement, profiling tax cheaters, anti-terror(?)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65CF2B42-B0B5-4EFA-9DFA-E9E61DA25401}" type="slidenum">
              <a:rPr lang="en-US"/>
              <a:pPr/>
              <a:t>18</a:t>
            </a:fld>
            <a:endParaRPr lang="en-US"/>
          </a:p>
        </p:txBody>
      </p:sp>
      <p:sp>
        <p:nvSpPr>
          <p:cNvPr id="265218" name="Rectangle 2"/>
          <p:cNvSpPr>
            <a:spLocks noGrp="1" noChangeArrowheads="1"/>
          </p:cNvSpPr>
          <p:nvPr>
            <p:ph type="title"/>
          </p:nvPr>
        </p:nvSpPr>
        <p:spPr/>
        <p:txBody>
          <a:bodyPr>
            <a:normAutofit fontScale="90000"/>
          </a:bodyPr>
          <a:lstStyle/>
          <a:p>
            <a:r>
              <a:rPr lang="en-US"/>
              <a:t>Data Mining for Customer Modeling</a:t>
            </a:r>
          </a:p>
        </p:txBody>
      </p:sp>
      <p:sp>
        <p:nvSpPr>
          <p:cNvPr id="265219" name="Rectangle 3"/>
          <p:cNvSpPr>
            <a:spLocks noGrp="1" noChangeArrowheads="1"/>
          </p:cNvSpPr>
          <p:nvPr>
            <p:ph type="body" idx="1"/>
          </p:nvPr>
        </p:nvSpPr>
        <p:spPr/>
        <p:txBody>
          <a:bodyPr/>
          <a:lstStyle/>
          <a:p>
            <a:r>
              <a:rPr lang="en-US"/>
              <a:t>Customer Tasks:</a:t>
            </a:r>
          </a:p>
          <a:p>
            <a:pPr lvl="1"/>
            <a:r>
              <a:rPr lang="en-US"/>
              <a:t>attrition prediction</a:t>
            </a:r>
          </a:p>
          <a:p>
            <a:pPr lvl="1"/>
            <a:r>
              <a:rPr lang="en-US"/>
              <a:t>targeted marketing: </a:t>
            </a:r>
          </a:p>
          <a:p>
            <a:pPr lvl="2"/>
            <a:r>
              <a:rPr lang="en-US"/>
              <a:t>cross-sell, customer acquisition</a:t>
            </a:r>
          </a:p>
          <a:p>
            <a:pPr lvl="1"/>
            <a:r>
              <a:rPr lang="en-US"/>
              <a:t>credit-risk</a:t>
            </a:r>
          </a:p>
          <a:p>
            <a:pPr lvl="1"/>
            <a:r>
              <a:rPr lang="en-US"/>
              <a:t>fraud detection</a:t>
            </a:r>
          </a:p>
          <a:p>
            <a:r>
              <a:rPr lang="en-US"/>
              <a:t>Industries</a:t>
            </a:r>
          </a:p>
          <a:p>
            <a:pPr lvl="1"/>
            <a:r>
              <a:rPr lang="en-US"/>
              <a:t>banking, telecom, retail sales, …</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AB44C53E-A3AF-4327-B932-368E6E92B41E}" type="slidenum">
              <a:rPr lang="en-US"/>
              <a:pPr/>
              <a:t>19</a:t>
            </a:fld>
            <a:endParaRPr lang="en-US"/>
          </a:p>
        </p:txBody>
      </p:sp>
      <p:sp>
        <p:nvSpPr>
          <p:cNvPr id="215042" name="Rectangle 2"/>
          <p:cNvSpPr>
            <a:spLocks noGrp="1" noChangeArrowheads="1"/>
          </p:cNvSpPr>
          <p:nvPr>
            <p:ph type="title"/>
          </p:nvPr>
        </p:nvSpPr>
        <p:spPr/>
        <p:txBody>
          <a:bodyPr/>
          <a:lstStyle/>
          <a:p>
            <a:r>
              <a:rPr lang="en-US" sz="3600"/>
              <a:t>Customer Attrition: Case Study</a:t>
            </a:r>
          </a:p>
        </p:txBody>
      </p:sp>
      <p:sp>
        <p:nvSpPr>
          <p:cNvPr id="215043" name="Rectangle 3"/>
          <p:cNvSpPr>
            <a:spLocks noChangeArrowheads="1"/>
          </p:cNvSpPr>
          <p:nvPr/>
        </p:nvSpPr>
        <p:spPr bwMode="auto">
          <a:xfrm>
            <a:off x="685800" y="1524000"/>
            <a:ext cx="7772400" cy="4495800"/>
          </a:xfrm>
          <a:prstGeom prst="rect">
            <a:avLst/>
          </a:prstGeom>
          <a:noFill/>
          <a:ln w="9525">
            <a:noFill/>
            <a:miter lim="800000"/>
            <a:headEnd/>
            <a:tailEnd/>
          </a:ln>
          <a:effectLst/>
        </p:spPr>
        <p:txBody>
          <a:bodyPr/>
          <a:lstStyle/>
          <a:p>
            <a:pPr marL="225425" indent="-225425">
              <a:lnSpc>
                <a:spcPct val="90000"/>
              </a:lnSpc>
              <a:spcBef>
                <a:spcPct val="50000"/>
              </a:spcBef>
              <a:buClr>
                <a:srgbClr val="E2007F"/>
              </a:buClr>
              <a:buFont typeface="Wingdings" pitchFamily="2" charset="2"/>
              <a:buChar char="§"/>
            </a:pPr>
            <a:r>
              <a:rPr lang="en-US">
                <a:solidFill>
                  <a:schemeClr val="bg2"/>
                </a:solidFill>
                <a:latin typeface="Tahoma" pitchFamily="34" charset="0"/>
              </a:rPr>
              <a:t>Situation: Attrition rate at for mobile phone customers is around 25-30% a year! </a:t>
            </a:r>
          </a:p>
          <a:p>
            <a:pPr marL="225425" indent="-225425">
              <a:lnSpc>
                <a:spcPct val="110000"/>
              </a:lnSpc>
              <a:spcBef>
                <a:spcPct val="50000"/>
              </a:spcBef>
              <a:buClr>
                <a:srgbClr val="E2007F"/>
              </a:buClr>
              <a:buFont typeface="Wingdings" pitchFamily="2" charset="2"/>
              <a:buNone/>
            </a:pPr>
            <a:r>
              <a:rPr lang="en-US">
                <a:solidFill>
                  <a:schemeClr val="bg2"/>
                </a:solidFill>
                <a:latin typeface="Tahoma" pitchFamily="34" charset="0"/>
              </a:rPr>
              <a:t>Task: </a:t>
            </a:r>
          </a:p>
          <a:p>
            <a:pPr marL="225425" indent="-225425">
              <a:lnSpc>
                <a:spcPct val="110000"/>
              </a:lnSpc>
              <a:spcBef>
                <a:spcPct val="50000"/>
              </a:spcBef>
              <a:buClr>
                <a:srgbClr val="E2007F"/>
              </a:buClr>
              <a:buFont typeface="Wingdings" pitchFamily="2" charset="2"/>
              <a:buChar char="§"/>
            </a:pPr>
            <a:r>
              <a:rPr lang="en-US">
                <a:solidFill>
                  <a:schemeClr val="bg2"/>
                </a:solidFill>
                <a:latin typeface="Tahoma" pitchFamily="34" charset="0"/>
              </a:rPr>
              <a:t>Given customer information for the past N months, predict who is likely to attrite next month.  </a:t>
            </a:r>
          </a:p>
          <a:p>
            <a:pPr marL="225425" indent="-225425">
              <a:lnSpc>
                <a:spcPct val="110000"/>
              </a:lnSpc>
              <a:spcBef>
                <a:spcPct val="50000"/>
              </a:spcBef>
              <a:buClr>
                <a:srgbClr val="E2007F"/>
              </a:buClr>
              <a:buFont typeface="Wingdings" pitchFamily="2" charset="2"/>
              <a:buChar char="§"/>
            </a:pPr>
            <a:r>
              <a:rPr lang="en-US">
                <a:solidFill>
                  <a:schemeClr val="bg2"/>
                </a:solidFill>
                <a:latin typeface="Tahoma" pitchFamily="34" charset="0"/>
              </a:rPr>
              <a:t>Also, estimate customer value and what is the cost-effective offer to be made to this customer.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Processes</a:t>
            </a:r>
            <a:endParaRPr lang="en-US" dirty="0"/>
          </a:p>
        </p:txBody>
      </p:sp>
      <p:sp>
        <p:nvSpPr>
          <p:cNvPr id="3" name="Content Placeholder 2"/>
          <p:cNvSpPr>
            <a:spLocks noGrp="1"/>
          </p:cNvSpPr>
          <p:nvPr>
            <p:ph idx="1"/>
          </p:nvPr>
        </p:nvSpPr>
        <p:spPr/>
        <p:txBody>
          <a:bodyPr/>
          <a:lstStyle/>
          <a:p>
            <a:pPr marL="342900" indent="-342900">
              <a:spcAft>
                <a:spcPct val="25000"/>
              </a:spcAft>
              <a:buFontTx/>
              <a:buChar char="•"/>
            </a:pPr>
            <a:r>
              <a:rPr lang="en-US" sz="2800" b="1" dirty="0" smtClean="0">
                <a:cs typeface="Times New Roman" pitchFamily="18" charset="0"/>
              </a:rPr>
              <a:t>Business processes:</a:t>
            </a:r>
          </a:p>
          <a:p>
            <a:pPr marL="742950" lvl="1" indent="-285750">
              <a:spcAft>
                <a:spcPct val="25000"/>
              </a:spcAft>
              <a:buFontTx/>
              <a:buChar char="•"/>
            </a:pPr>
            <a:r>
              <a:rPr lang="en-US" dirty="0" smtClean="0"/>
              <a:t>Workflows of material, information, knowledge</a:t>
            </a:r>
          </a:p>
          <a:p>
            <a:pPr marL="742950" lvl="1" indent="-285750">
              <a:spcAft>
                <a:spcPct val="25000"/>
              </a:spcAft>
              <a:buFontTx/>
              <a:buChar char="•"/>
            </a:pPr>
            <a:r>
              <a:rPr lang="en-US" dirty="0" smtClean="0"/>
              <a:t>Sets of activities, steps</a:t>
            </a:r>
          </a:p>
          <a:p>
            <a:pPr marL="742950" lvl="1" indent="-285750">
              <a:spcAft>
                <a:spcPct val="25000"/>
              </a:spcAft>
              <a:buFontTx/>
              <a:buChar char="•"/>
            </a:pPr>
            <a:r>
              <a:rPr lang="en-US" dirty="0" smtClean="0"/>
              <a:t>May be tied to functional area or be cross-functional</a:t>
            </a:r>
          </a:p>
          <a:p>
            <a:pPr marL="342900" indent="-342900">
              <a:spcAft>
                <a:spcPct val="25000"/>
              </a:spcAft>
              <a:buFontTx/>
              <a:buChar char="•"/>
            </a:pPr>
            <a:r>
              <a:rPr lang="en-US" sz="2800" b="1" dirty="0" smtClean="0"/>
              <a:t>Businesses</a:t>
            </a:r>
            <a:r>
              <a:rPr lang="en-US" sz="2800" dirty="0" smtClean="0"/>
              <a:t>: Can be seen as collection of business processes</a:t>
            </a:r>
          </a:p>
          <a:p>
            <a:pPr marL="342900" indent="-342900">
              <a:spcAft>
                <a:spcPct val="25000"/>
              </a:spcAft>
              <a:buFontTx/>
              <a:buChar char="•"/>
            </a:pPr>
            <a:r>
              <a:rPr lang="en-US" sz="2800" dirty="0" smtClean="0"/>
              <a:t>Business processes may be assets or liabilities</a:t>
            </a:r>
            <a:endParaRPr lang="en-US" dirty="0" smtClean="0">
              <a:cs typeface="Times New Roman" pitchFamily="18" charset="0"/>
            </a:endParaRP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r>
              <a:rPr lang="en-US"/>
              <a:t>Customer Attrition Results</a:t>
            </a:r>
          </a:p>
        </p:txBody>
      </p:sp>
      <p:sp>
        <p:nvSpPr>
          <p:cNvPr id="222211" name="Rectangle 3"/>
          <p:cNvSpPr>
            <a:spLocks noGrp="1" noChangeArrowheads="1"/>
          </p:cNvSpPr>
          <p:nvPr>
            <p:ph type="body" idx="1"/>
          </p:nvPr>
        </p:nvSpPr>
        <p:spPr/>
        <p:txBody>
          <a:bodyPr/>
          <a:lstStyle/>
          <a:p>
            <a:pPr>
              <a:lnSpc>
                <a:spcPct val="90000"/>
              </a:lnSpc>
            </a:pPr>
            <a:r>
              <a:rPr lang="en-US"/>
              <a:t>Verizon Wireless built a customer data warehouse  </a:t>
            </a:r>
          </a:p>
          <a:p>
            <a:pPr>
              <a:lnSpc>
                <a:spcPct val="90000"/>
              </a:lnSpc>
            </a:pPr>
            <a:r>
              <a:rPr lang="en-US"/>
              <a:t>Identified potential attriters</a:t>
            </a:r>
          </a:p>
          <a:p>
            <a:pPr>
              <a:lnSpc>
                <a:spcPct val="90000"/>
              </a:lnSpc>
            </a:pPr>
            <a:r>
              <a:rPr lang="en-US"/>
              <a:t>Developed multiple, regional models</a:t>
            </a:r>
          </a:p>
          <a:p>
            <a:pPr>
              <a:lnSpc>
                <a:spcPct val="90000"/>
              </a:lnSpc>
            </a:pPr>
            <a:r>
              <a:rPr lang="en-US"/>
              <a:t>Targeted customers with high propensity to accept the offer</a:t>
            </a:r>
          </a:p>
          <a:p>
            <a:pPr>
              <a:lnSpc>
                <a:spcPct val="90000"/>
              </a:lnSpc>
            </a:pPr>
            <a:r>
              <a:rPr lang="en-US"/>
              <a:t>Reduced attrition rate from over 2%/month to under 1.5%/month (huge impact, with &gt;30 M subscribers)</a:t>
            </a:r>
          </a:p>
          <a:p>
            <a:pPr>
              <a:lnSpc>
                <a:spcPct val="90000"/>
              </a:lnSpc>
              <a:buFont typeface="Wingdings" pitchFamily="2" charset="2"/>
              <a:buNone/>
            </a:pPr>
            <a:r>
              <a:rPr lang="en-US" sz="2400"/>
              <a:t>(Reported in 2003)</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r>
              <a:rPr lang="en-US" sz="3600"/>
              <a:t>Assessing Credit Risk: Case Study</a:t>
            </a:r>
          </a:p>
        </p:txBody>
      </p:sp>
      <p:sp>
        <p:nvSpPr>
          <p:cNvPr id="216067" name="Rectangle 3"/>
          <p:cNvSpPr>
            <a:spLocks noGrp="1" noChangeArrowheads="1"/>
          </p:cNvSpPr>
          <p:nvPr>
            <p:ph type="body" idx="1"/>
          </p:nvPr>
        </p:nvSpPr>
        <p:spPr/>
        <p:txBody>
          <a:bodyPr/>
          <a:lstStyle/>
          <a:p>
            <a:r>
              <a:rPr lang="en-US"/>
              <a:t>Situation: Person applies for a loan</a:t>
            </a:r>
          </a:p>
          <a:p>
            <a:r>
              <a:rPr lang="en-US"/>
              <a:t>Task: Should a bank approve the loan?</a:t>
            </a:r>
          </a:p>
          <a:p>
            <a:r>
              <a:rPr lang="en-US"/>
              <a:t>Note: People who have the best credit don’t need the loans, and people with worst credit are not likely to repay.  Bank’s best customers are in the middle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r>
              <a:rPr lang="en-US"/>
              <a:t>Credit Risk - Results</a:t>
            </a:r>
          </a:p>
        </p:txBody>
      </p:sp>
      <p:sp>
        <p:nvSpPr>
          <p:cNvPr id="226307" name="Rectangle 3"/>
          <p:cNvSpPr>
            <a:spLocks noGrp="1" noChangeArrowheads="1"/>
          </p:cNvSpPr>
          <p:nvPr>
            <p:ph type="body" idx="1"/>
          </p:nvPr>
        </p:nvSpPr>
        <p:spPr/>
        <p:txBody>
          <a:bodyPr/>
          <a:lstStyle/>
          <a:p>
            <a:r>
              <a:rPr lang="en-US"/>
              <a:t>Banks develop credit models using variety of machine learning methods.  </a:t>
            </a:r>
          </a:p>
          <a:p>
            <a:r>
              <a:rPr lang="en-US"/>
              <a:t>Mortgage and credit card proliferation are the results of being able to successfully predict if a person is likely to default on a loan </a:t>
            </a:r>
          </a:p>
          <a:p>
            <a:r>
              <a:rPr lang="en-US"/>
              <a:t>Widely deployed in many countries</a:t>
            </a:r>
          </a:p>
          <a:p>
            <a:pPr>
              <a:buFont typeface="Wingdings" pitchFamily="2" charset="2"/>
              <a:buNone/>
            </a:pPr>
            <a:endParaRPr 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6BD3CDD5-6E64-46A3-AF08-A7AD644EC456}" type="slidenum">
              <a:rPr lang="en-US"/>
              <a:pPr/>
              <a:t>23</a:t>
            </a:fld>
            <a:endParaRPr lang="en-US"/>
          </a:p>
        </p:txBody>
      </p:sp>
      <p:sp>
        <p:nvSpPr>
          <p:cNvPr id="219138" name="Rectangle 2"/>
          <p:cNvSpPr>
            <a:spLocks noGrp="1" noChangeArrowheads="1"/>
          </p:cNvSpPr>
          <p:nvPr>
            <p:ph type="title"/>
          </p:nvPr>
        </p:nvSpPr>
        <p:spPr/>
        <p:txBody>
          <a:bodyPr/>
          <a:lstStyle/>
          <a:p>
            <a:r>
              <a:rPr lang="en-US" sz="3600"/>
              <a:t>Successful e-commerce – Case Study</a:t>
            </a:r>
          </a:p>
        </p:txBody>
      </p:sp>
      <p:sp>
        <p:nvSpPr>
          <p:cNvPr id="219139" name="Rectangle 3"/>
          <p:cNvSpPr>
            <a:spLocks noGrp="1" noChangeArrowheads="1"/>
          </p:cNvSpPr>
          <p:nvPr>
            <p:ph type="body" idx="1"/>
          </p:nvPr>
        </p:nvSpPr>
        <p:spPr/>
        <p:txBody>
          <a:bodyPr>
            <a:normAutofit fontScale="92500"/>
          </a:bodyPr>
          <a:lstStyle/>
          <a:p>
            <a:r>
              <a:rPr lang="en-US"/>
              <a:t>A person buys a book (product) at Amazon.com.</a:t>
            </a:r>
          </a:p>
          <a:p>
            <a:r>
              <a:rPr lang="en-US"/>
              <a:t>Task: Recommend other books (products) this person is likely to buy</a:t>
            </a:r>
          </a:p>
          <a:p>
            <a:r>
              <a:rPr lang="en-US"/>
              <a:t>Amazon does clustering based on books bought:</a:t>
            </a:r>
          </a:p>
          <a:p>
            <a:pPr lvl="1"/>
            <a:r>
              <a:rPr lang="en-US"/>
              <a:t>customers who bought “</a:t>
            </a:r>
            <a:r>
              <a:rPr lang="en-US" b="1"/>
              <a:t>Advances in Knowledge Discovery and Data Mining</a:t>
            </a:r>
            <a:r>
              <a:rPr lang="en-US"/>
              <a:t>”,  also bought “</a:t>
            </a:r>
            <a:r>
              <a:rPr lang="en-US" b="1"/>
              <a:t>Data Mining: Practical Machine Learning Tools and Techniques with Java Implementations</a:t>
            </a:r>
            <a:r>
              <a:rPr lang="en-US"/>
              <a:t>” </a:t>
            </a:r>
          </a:p>
          <a:p>
            <a:r>
              <a:rPr lang="en-US"/>
              <a:t>Recommendation program is quite successful</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5122" name="Rectangle 2"/>
          <p:cNvSpPr>
            <a:spLocks noGrp="1" noChangeArrowheads="1"/>
          </p:cNvSpPr>
          <p:nvPr>
            <p:ph type="title"/>
          </p:nvPr>
        </p:nvSpPr>
        <p:spPr/>
        <p:txBody>
          <a:bodyPr>
            <a:normAutofit fontScale="90000"/>
          </a:bodyPr>
          <a:lstStyle/>
          <a:p>
            <a:r>
              <a:rPr lang="de-DE"/>
              <a:t>Semi-structured and unstructured data</a:t>
            </a:r>
          </a:p>
        </p:txBody>
      </p:sp>
      <p:sp>
        <p:nvSpPr>
          <p:cNvPr id="1285123" name="Rectangle 3"/>
          <p:cNvSpPr>
            <a:spLocks noGrp="1" noChangeArrowheads="1"/>
          </p:cNvSpPr>
          <p:nvPr>
            <p:ph type="body" idx="1"/>
          </p:nvPr>
        </p:nvSpPr>
        <p:spPr/>
        <p:txBody>
          <a:bodyPr/>
          <a:lstStyle/>
          <a:p>
            <a:pPr lvl="1">
              <a:lnSpc>
                <a:spcPct val="90000"/>
              </a:lnSpc>
            </a:pPr>
            <a:r>
              <a:rPr lang="de-DE" sz="1800"/>
              <a:t>Unstructured data: has „no“ structure (esp. not a relational one)</a:t>
            </a:r>
          </a:p>
          <a:p>
            <a:pPr lvl="1">
              <a:lnSpc>
                <a:spcPct val="90000"/>
              </a:lnSpc>
            </a:pPr>
            <a:r>
              <a:rPr lang="de-DE" sz="1800"/>
              <a:t>Common sources of unstructured data include:</a:t>
            </a:r>
          </a:p>
          <a:p>
            <a:pPr lvl="2">
              <a:lnSpc>
                <a:spcPct val="90000"/>
              </a:lnSpc>
            </a:pPr>
            <a:r>
              <a:rPr lang="de-DE" sz="1600"/>
              <a:t>Documents: Word documents, PowerPoint presentations, newsletters, source code, hard-copy documents</a:t>
            </a:r>
          </a:p>
          <a:p>
            <a:pPr lvl="2">
              <a:lnSpc>
                <a:spcPct val="90000"/>
              </a:lnSpc>
            </a:pPr>
            <a:r>
              <a:rPr lang="de-DE" sz="1600"/>
              <a:t>Images and graphics</a:t>
            </a:r>
          </a:p>
          <a:p>
            <a:pPr lvl="1">
              <a:lnSpc>
                <a:spcPct val="90000"/>
              </a:lnSpc>
            </a:pPr>
            <a:r>
              <a:rPr lang="de-DE" sz="1800"/>
              <a:t>Unstructured data: has „some“ structure (partly structured, partly unstructured)</a:t>
            </a:r>
          </a:p>
          <a:p>
            <a:pPr lvl="1">
              <a:lnSpc>
                <a:spcPct val="90000"/>
              </a:lnSpc>
            </a:pPr>
            <a:r>
              <a:rPr lang="de-DE" sz="1800"/>
              <a:t>Common sources of semi-structured data sources include:</a:t>
            </a:r>
          </a:p>
          <a:p>
            <a:pPr lvl="2">
              <a:lnSpc>
                <a:spcPct val="90000"/>
              </a:lnSpc>
            </a:pPr>
            <a:r>
              <a:rPr lang="de-DE" sz="1600"/>
              <a:t>E-mails</a:t>
            </a:r>
            <a:br>
              <a:rPr lang="de-DE" sz="1600"/>
            </a:br>
            <a:r>
              <a:rPr lang="de-DE" sz="1600"/>
              <a:t/>
            </a:r>
            <a:br>
              <a:rPr lang="de-DE" sz="1600"/>
            </a:br>
            <a:r>
              <a:rPr lang="de-DE" sz="1600"/>
              <a:t>TCP/IP packets</a:t>
            </a:r>
          </a:p>
          <a:p>
            <a:pPr lvl="2">
              <a:lnSpc>
                <a:spcPct val="90000"/>
              </a:lnSpc>
            </a:pPr>
            <a:r>
              <a:rPr lang="de-DE" sz="1600"/>
              <a:t>XML data</a:t>
            </a:r>
          </a:p>
          <a:p>
            <a:pPr lvl="2">
              <a:lnSpc>
                <a:spcPct val="90000"/>
              </a:lnSpc>
            </a:pPr>
            <a:r>
              <a:rPr lang="de-DE" sz="1600"/>
              <a:t>Images and graphics</a:t>
            </a:r>
          </a:p>
          <a:p>
            <a:pPr lvl="2">
              <a:lnSpc>
                <a:spcPct val="90000"/>
              </a:lnSpc>
            </a:pPr>
            <a:r>
              <a:rPr lang="de-DE" sz="1600"/>
              <a:t>Documents (all listed previously)</a:t>
            </a:r>
          </a:p>
          <a:p>
            <a:pPr>
              <a:lnSpc>
                <a:spcPct val="90000"/>
              </a:lnSpc>
            </a:pPr>
            <a:r>
              <a:rPr lang="de-DE" sz="1800">
                <a:sym typeface="Wingdings" pitchFamily="2" charset="2"/>
              </a:rPr>
              <a:t></a:t>
            </a:r>
            <a:r>
              <a:rPr lang="de-DE" sz="1800"/>
              <a:t> Web, text as two particularly interesting representatives</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0066" name="Rectangle 2"/>
          <p:cNvSpPr>
            <a:spLocks noGrp="1" noChangeArrowheads="1"/>
          </p:cNvSpPr>
          <p:nvPr>
            <p:ph type="title"/>
          </p:nvPr>
        </p:nvSpPr>
        <p:spPr/>
        <p:txBody>
          <a:bodyPr>
            <a:normAutofit fontScale="90000"/>
          </a:bodyPr>
          <a:lstStyle/>
          <a:p>
            <a:r>
              <a:rPr lang="de-DE"/>
              <a:t>What Web pages answer my information need?</a:t>
            </a:r>
          </a:p>
        </p:txBody>
      </p:sp>
      <p:pic>
        <p:nvPicPr>
          <p:cNvPr id="1240067" name="Picture 3"/>
          <p:cNvPicPr>
            <a:picLocks noChangeAspect="1" noChangeArrowheads="1"/>
          </p:cNvPicPr>
          <p:nvPr/>
        </p:nvPicPr>
        <p:blipFill>
          <a:blip r:embed="rId2"/>
          <a:srcRect/>
          <a:stretch>
            <a:fillRect/>
          </a:stretch>
        </p:blipFill>
        <p:spPr bwMode="auto">
          <a:xfrm>
            <a:off x="0" y="1524001"/>
            <a:ext cx="9144000" cy="5324474"/>
          </a:xfrm>
          <a:prstGeom prst="rect">
            <a:avLst/>
          </a:prstGeom>
          <a:noFill/>
          <a:ln w="57150" algn="ctr">
            <a:noFill/>
            <a:miter lim="800000"/>
            <a:headEnd/>
            <a:tailEnd/>
          </a:ln>
          <a:effec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1090" name="Rectangle 2"/>
          <p:cNvSpPr>
            <a:spLocks noGrp="1" noChangeArrowheads="1"/>
          </p:cNvSpPr>
          <p:nvPr>
            <p:ph type="title"/>
          </p:nvPr>
        </p:nvSpPr>
        <p:spPr/>
        <p:txBody>
          <a:bodyPr>
            <a:normAutofit fontScale="90000"/>
          </a:bodyPr>
          <a:lstStyle/>
          <a:p>
            <a:r>
              <a:rPr lang="de-DE"/>
              <a:t>What Web pages are “good“ (better than others)?</a:t>
            </a:r>
          </a:p>
        </p:txBody>
      </p:sp>
      <p:pic>
        <p:nvPicPr>
          <p:cNvPr id="1241091" name="Picture 3"/>
          <p:cNvPicPr>
            <a:picLocks noChangeAspect="1" noChangeArrowheads="1"/>
          </p:cNvPicPr>
          <p:nvPr/>
        </p:nvPicPr>
        <p:blipFill>
          <a:blip r:embed="rId2"/>
          <a:srcRect/>
          <a:stretch>
            <a:fillRect/>
          </a:stretch>
        </p:blipFill>
        <p:spPr bwMode="auto">
          <a:xfrm>
            <a:off x="755650" y="1171575"/>
            <a:ext cx="7569200" cy="5676900"/>
          </a:xfrm>
          <a:prstGeom prst="rect">
            <a:avLst/>
          </a:prstGeom>
          <a:noFill/>
          <a:ln w="57150" algn="ctr">
            <a:noFill/>
            <a:miter lim="800000"/>
            <a:headEnd/>
            <a:tailEnd/>
          </a:ln>
          <a:effec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2114" name="Rectangle 2"/>
          <p:cNvSpPr>
            <a:spLocks noGrp="1" noChangeArrowheads="1"/>
          </p:cNvSpPr>
          <p:nvPr>
            <p:ph type="title"/>
          </p:nvPr>
        </p:nvSpPr>
        <p:spPr/>
        <p:txBody>
          <a:bodyPr/>
          <a:lstStyle/>
          <a:p>
            <a:r>
              <a:rPr lang="de-DE"/>
              <a:t>What should I buy?</a:t>
            </a:r>
          </a:p>
        </p:txBody>
      </p:sp>
      <p:pic>
        <p:nvPicPr>
          <p:cNvPr id="1242115" name="Picture 3"/>
          <p:cNvPicPr>
            <a:picLocks noChangeAspect="1" noChangeArrowheads="1"/>
          </p:cNvPicPr>
          <p:nvPr/>
        </p:nvPicPr>
        <p:blipFill>
          <a:blip r:embed="rId3"/>
          <a:srcRect/>
          <a:stretch>
            <a:fillRect/>
          </a:stretch>
        </p:blipFill>
        <p:spPr bwMode="auto">
          <a:xfrm>
            <a:off x="0" y="1524000"/>
            <a:ext cx="8915400" cy="5334000"/>
          </a:xfrm>
          <a:prstGeom prst="rect">
            <a:avLst/>
          </a:prstGeom>
          <a:noFill/>
          <a:ln w="57150" algn="ctr">
            <a:noFill/>
            <a:miter lim="800000"/>
            <a:headEnd/>
            <a:tailEnd/>
          </a:ln>
          <a:effectLst/>
        </p:spPr>
      </p:pic>
      <p:graphicFrame>
        <p:nvGraphicFramePr>
          <p:cNvPr id="1242116" name="Object 4"/>
          <p:cNvGraphicFramePr>
            <a:graphicFrameLocks noChangeAspect="1"/>
          </p:cNvGraphicFramePr>
          <p:nvPr/>
        </p:nvGraphicFramePr>
        <p:xfrm>
          <a:off x="3517900" y="2060575"/>
          <a:ext cx="5132388" cy="4214813"/>
        </p:xfrm>
        <a:graphic>
          <a:graphicData uri="http://schemas.openxmlformats.org/presentationml/2006/ole">
            <p:oleObj spid="_x0000_s136194" name="Image" r:id="rId4" imgW="8247088" imgH="6773032" progId="Photoshop.Image.5">
              <p:embed/>
            </p:oleObj>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ChangeArrowheads="1"/>
          </p:cNvSpPr>
          <p:nvPr>
            <p:ph type="title"/>
          </p:nvPr>
        </p:nvSpPr>
        <p:spPr>
          <a:xfrm>
            <a:off x="458788" y="228600"/>
            <a:ext cx="8191500" cy="1400175"/>
          </a:xfrm>
        </p:spPr>
        <p:txBody>
          <a:bodyPr>
            <a:normAutofit fontScale="90000"/>
          </a:bodyPr>
          <a:lstStyle/>
          <a:p>
            <a:r>
              <a:rPr lang="de-DE"/>
              <a:t>CRM questions example:</a:t>
            </a:r>
            <a:br>
              <a:rPr lang="de-DE"/>
            </a:br>
            <a:r>
              <a:rPr lang="de-DE"/>
              <a:t>Why go to a shop ...</a:t>
            </a:r>
          </a:p>
        </p:txBody>
      </p:sp>
      <p:sp>
        <p:nvSpPr>
          <p:cNvPr id="1244163" name="Rectangle 3"/>
          <p:cNvSpPr>
            <a:spLocks noGrp="1" noChangeArrowheads="1"/>
          </p:cNvSpPr>
          <p:nvPr>
            <p:ph type="body" idx="1"/>
          </p:nvPr>
        </p:nvSpPr>
        <p:spPr>
          <a:xfrm>
            <a:off x="684213" y="1484313"/>
            <a:ext cx="7889875" cy="4232275"/>
          </a:xfrm>
        </p:spPr>
        <p:txBody>
          <a:bodyPr/>
          <a:lstStyle/>
          <a:p>
            <a:r>
              <a:rPr lang="de-DE"/>
              <a:t>... if everything is available on the Internet?</a:t>
            </a:r>
          </a:p>
        </p:txBody>
      </p:sp>
      <p:pic>
        <p:nvPicPr>
          <p:cNvPr id="1244164" name="Picture 4" descr="1-4bi"/>
          <p:cNvPicPr>
            <a:picLocks noChangeAspect="1" noChangeArrowheads="1"/>
          </p:cNvPicPr>
          <p:nvPr/>
        </p:nvPicPr>
        <p:blipFill>
          <a:blip r:embed="rId3"/>
          <a:srcRect/>
          <a:stretch>
            <a:fillRect/>
          </a:stretch>
        </p:blipFill>
        <p:spPr bwMode="auto">
          <a:xfrm>
            <a:off x="1908175" y="2133600"/>
            <a:ext cx="5080000" cy="3644900"/>
          </a:xfrm>
          <a:prstGeom prst="rect">
            <a:avLst/>
          </a:prstGeom>
          <a:noFill/>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210" name="Rectangle 2"/>
          <p:cNvSpPr>
            <a:spLocks noGrp="1" noChangeArrowheads="1"/>
          </p:cNvSpPr>
          <p:nvPr>
            <p:ph type="title"/>
          </p:nvPr>
        </p:nvSpPr>
        <p:spPr/>
        <p:txBody>
          <a:bodyPr/>
          <a:lstStyle/>
          <a:p>
            <a:r>
              <a:rPr lang="de-DE"/>
              <a:t>How do people search?</a:t>
            </a:r>
          </a:p>
        </p:txBody>
      </p:sp>
      <p:pic>
        <p:nvPicPr>
          <p:cNvPr id="1246211" name="Picture 3"/>
          <p:cNvPicPr>
            <a:picLocks noChangeAspect="1" noChangeArrowheads="1"/>
          </p:cNvPicPr>
          <p:nvPr>
            <p:ph type="body" idx="1"/>
          </p:nvPr>
        </p:nvPicPr>
        <p:blipFill>
          <a:blip r:embed="rId3"/>
          <a:srcRect/>
          <a:stretch>
            <a:fillRect/>
          </a:stretch>
        </p:blipFill>
        <p:spPr>
          <a:xfrm>
            <a:off x="0" y="1524000"/>
            <a:ext cx="8915400" cy="5295900"/>
          </a:xfrm>
          <a:noFill/>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Processes </a:t>
            </a:r>
            <a:r>
              <a:rPr lang="en-US" dirty="0" err="1" smtClean="0"/>
              <a:t>Contd</a:t>
            </a:r>
            <a:r>
              <a:rPr lang="en-US" dirty="0" smtClean="0"/>
              <a:t>…</a:t>
            </a:r>
            <a:endParaRPr lang="en-US" dirty="0"/>
          </a:p>
        </p:txBody>
      </p:sp>
      <p:sp>
        <p:nvSpPr>
          <p:cNvPr id="3" name="Content Placeholder 2"/>
          <p:cNvSpPr>
            <a:spLocks noGrp="1"/>
          </p:cNvSpPr>
          <p:nvPr>
            <p:ph idx="1"/>
          </p:nvPr>
        </p:nvSpPr>
        <p:spPr/>
        <p:txBody>
          <a:bodyPr/>
          <a:lstStyle/>
          <a:p>
            <a:pPr>
              <a:spcBef>
                <a:spcPct val="0"/>
              </a:spcBef>
              <a:spcAft>
                <a:spcPct val="25000"/>
              </a:spcAft>
            </a:pPr>
            <a:r>
              <a:rPr lang="en-US" sz="2800" b="1" dirty="0" smtClean="0">
                <a:latin typeface="Arial" pitchFamily="34" charset="0"/>
              </a:rPr>
              <a:t>Examples of functional business processes</a:t>
            </a:r>
          </a:p>
          <a:p>
            <a:pPr lvl="1">
              <a:spcBef>
                <a:spcPct val="0"/>
              </a:spcBef>
              <a:spcAft>
                <a:spcPct val="25000"/>
              </a:spcAft>
            </a:pPr>
            <a:r>
              <a:rPr lang="en-US" sz="2400" b="1" dirty="0" smtClean="0">
                <a:latin typeface="Arial" pitchFamily="34" charset="0"/>
              </a:rPr>
              <a:t>Manufacturing and production</a:t>
            </a:r>
          </a:p>
          <a:p>
            <a:pPr lvl="2">
              <a:spcBef>
                <a:spcPct val="0"/>
              </a:spcBef>
              <a:spcAft>
                <a:spcPct val="25000"/>
              </a:spcAft>
            </a:pPr>
            <a:r>
              <a:rPr lang="en-US" sz="2000" dirty="0" smtClean="0">
                <a:latin typeface="Arial" pitchFamily="34" charset="0"/>
              </a:rPr>
              <a:t>Assembling the product</a:t>
            </a:r>
          </a:p>
          <a:p>
            <a:pPr lvl="1">
              <a:spcBef>
                <a:spcPct val="0"/>
              </a:spcBef>
              <a:spcAft>
                <a:spcPct val="25000"/>
              </a:spcAft>
            </a:pPr>
            <a:r>
              <a:rPr lang="en-US" sz="2400" b="1" dirty="0" smtClean="0">
                <a:latin typeface="Arial" pitchFamily="34" charset="0"/>
              </a:rPr>
              <a:t>Sales and marketing</a:t>
            </a:r>
          </a:p>
          <a:p>
            <a:pPr lvl="2">
              <a:spcBef>
                <a:spcPct val="0"/>
              </a:spcBef>
              <a:spcAft>
                <a:spcPct val="25000"/>
              </a:spcAft>
            </a:pPr>
            <a:r>
              <a:rPr lang="en-US" sz="2000" dirty="0" smtClean="0">
                <a:latin typeface="Arial" pitchFamily="34" charset="0"/>
              </a:rPr>
              <a:t>Identifying customers</a:t>
            </a:r>
          </a:p>
          <a:p>
            <a:pPr lvl="1">
              <a:spcBef>
                <a:spcPct val="0"/>
              </a:spcBef>
              <a:spcAft>
                <a:spcPct val="25000"/>
              </a:spcAft>
            </a:pPr>
            <a:r>
              <a:rPr lang="en-US" sz="2400" b="1" dirty="0" smtClean="0">
                <a:latin typeface="Arial" pitchFamily="34" charset="0"/>
              </a:rPr>
              <a:t>Finance and accounting</a:t>
            </a:r>
          </a:p>
          <a:p>
            <a:pPr lvl="2">
              <a:spcBef>
                <a:spcPct val="0"/>
              </a:spcBef>
              <a:spcAft>
                <a:spcPct val="25000"/>
              </a:spcAft>
            </a:pPr>
            <a:r>
              <a:rPr lang="en-US" sz="2000" dirty="0" smtClean="0">
                <a:latin typeface="Arial" pitchFamily="34" charset="0"/>
              </a:rPr>
              <a:t>Creating financial statements</a:t>
            </a:r>
          </a:p>
          <a:p>
            <a:pPr lvl="1">
              <a:spcBef>
                <a:spcPct val="0"/>
              </a:spcBef>
              <a:spcAft>
                <a:spcPct val="25000"/>
              </a:spcAft>
            </a:pPr>
            <a:r>
              <a:rPr lang="en-US" sz="2400" b="1" dirty="0" smtClean="0">
                <a:latin typeface="Arial" pitchFamily="34" charset="0"/>
              </a:rPr>
              <a:t>Human resources</a:t>
            </a:r>
          </a:p>
          <a:p>
            <a:pPr lvl="2">
              <a:spcBef>
                <a:spcPct val="0"/>
              </a:spcBef>
              <a:spcAft>
                <a:spcPct val="25000"/>
              </a:spcAft>
            </a:pPr>
            <a:r>
              <a:rPr lang="en-US" sz="2000" dirty="0" smtClean="0">
                <a:latin typeface="Arial" pitchFamily="34" charset="0"/>
              </a:rPr>
              <a:t>Hiring employees</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2898" name="Rectangle 2"/>
          <p:cNvSpPr>
            <a:spLocks noGrp="1" noChangeArrowheads="1"/>
          </p:cNvSpPr>
          <p:nvPr>
            <p:ph type="title"/>
          </p:nvPr>
        </p:nvSpPr>
        <p:spPr>
          <a:xfrm>
            <a:off x="838200" y="215900"/>
            <a:ext cx="3906838" cy="531813"/>
          </a:xfrm>
        </p:spPr>
        <p:txBody>
          <a:bodyPr>
            <a:normAutofit fontScale="90000"/>
          </a:bodyPr>
          <a:lstStyle/>
          <a:p>
            <a:r>
              <a:rPr lang="en-GB"/>
              <a:t>Web Mining</a:t>
            </a:r>
          </a:p>
        </p:txBody>
      </p:sp>
      <p:sp>
        <p:nvSpPr>
          <p:cNvPr id="1232899" name="Rectangle 3"/>
          <p:cNvSpPr>
            <a:spLocks noGrp="1" noChangeArrowheads="1"/>
          </p:cNvSpPr>
          <p:nvPr>
            <p:ph type="body" idx="1"/>
          </p:nvPr>
        </p:nvSpPr>
        <p:spPr>
          <a:xfrm>
            <a:off x="228601" y="1447800"/>
            <a:ext cx="4489450" cy="4614863"/>
          </a:xfrm>
        </p:spPr>
        <p:txBody>
          <a:bodyPr>
            <a:normAutofit/>
          </a:bodyPr>
          <a:lstStyle/>
          <a:p>
            <a:pPr marL="381000" indent="-381000"/>
            <a:r>
              <a:rPr lang="en-GB" sz="2000" dirty="0">
                <a:solidFill>
                  <a:srgbClr val="CF0040"/>
                </a:solidFill>
              </a:rPr>
              <a:t>Knowledge discovery</a:t>
            </a:r>
            <a:r>
              <a:rPr lang="en-GB" sz="2000" dirty="0"/>
              <a:t>                     (aka </a:t>
            </a:r>
            <a:r>
              <a:rPr lang="en-GB" sz="2000" dirty="0">
                <a:solidFill>
                  <a:srgbClr val="CF0040"/>
                </a:solidFill>
              </a:rPr>
              <a:t>Data mining</a:t>
            </a:r>
            <a:r>
              <a:rPr lang="en-GB" sz="2000" dirty="0"/>
              <a:t>):</a:t>
            </a:r>
          </a:p>
          <a:p>
            <a:pPr marL="800100" lvl="1" indent="-342900">
              <a:buFont typeface="Monotype Sorts" pitchFamily="2" charset="2"/>
              <a:buNone/>
            </a:pPr>
            <a:r>
              <a:rPr lang="en-GB" sz="2000" dirty="0"/>
              <a:t>	“the non-trivial process of identifying valid, novel, potentially useful, and ultimately understandable patterns in data.” </a:t>
            </a:r>
            <a:r>
              <a:rPr lang="en-GB" sz="2000" baseline="30000" dirty="0"/>
              <a:t>1</a:t>
            </a:r>
          </a:p>
          <a:p>
            <a:pPr marL="381000" indent="-381000">
              <a:lnSpc>
                <a:spcPct val="110000"/>
              </a:lnSpc>
              <a:spcBef>
                <a:spcPct val="0"/>
              </a:spcBef>
              <a:buClrTx/>
              <a:buSzTx/>
              <a:buFontTx/>
              <a:buNone/>
            </a:pPr>
            <a:endParaRPr lang="de-DE" sz="2000" dirty="0">
              <a:solidFill>
                <a:schemeClr val="accent2"/>
              </a:solidFill>
            </a:endParaRPr>
          </a:p>
          <a:p>
            <a:pPr marL="381000" indent="-381000">
              <a:lnSpc>
                <a:spcPct val="110000"/>
              </a:lnSpc>
              <a:spcBef>
                <a:spcPct val="0"/>
              </a:spcBef>
              <a:buClrTx/>
              <a:buSzTx/>
              <a:buFontTx/>
              <a:buNone/>
            </a:pPr>
            <a:r>
              <a:rPr lang="de-DE" sz="2000" dirty="0">
                <a:solidFill>
                  <a:srgbClr val="CF0040"/>
                </a:solidFill>
              </a:rPr>
              <a:t>Web Mining</a:t>
            </a:r>
            <a:r>
              <a:rPr lang="de-DE" sz="2000" dirty="0"/>
              <a:t>: </a:t>
            </a:r>
          </a:p>
          <a:p>
            <a:pPr marL="381000" indent="-381000">
              <a:lnSpc>
                <a:spcPct val="110000"/>
              </a:lnSpc>
              <a:spcBef>
                <a:spcPct val="0"/>
              </a:spcBef>
              <a:buClrTx/>
              <a:buSzTx/>
              <a:buFontTx/>
              <a:buNone/>
            </a:pPr>
            <a:r>
              <a:rPr lang="de-DE" sz="2000" dirty="0"/>
              <a:t>	the application of data mining techniques on the content, (hyperlink) structure, and usage of Web resources.</a:t>
            </a:r>
            <a:endParaRPr lang="en-GB" sz="2000" dirty="0"/>
          </a:p>
        </p:txBody>
      </p:sp>
      <p:grpSp>
        <p:nvGrpSpPr>
          <p:cNvPr id="2" name="Group 5"/>
          <p:cNvGrpSpPr>
            <a:grpSpLocks/>
          </p:cNvGrpSpPr>
          <p:nvPr/>
        </p:nvGrpSpPr>
        <p:grpSpPr bwMode="auto">
          <a:xfrm>
            <a:off x="4800600" y="1600200"/>
            <a:ext cx="3703638" cy="3200400"/>
            <a:chOff x="3024" y="528"/>
            <a:chExt cx="2333" cy="2016"/>
          </a:xfrm>
        </p:grpSpPr>
        <p:pic>
          <p:nvPicPr>
            <p:cNvPr id="1232902" name="Picture 6"/>
            <p:cNvPicPr>
              <a:picLocks noChangeAspect="1" noChangeArrowheads="1"/>
            </p:cNvPicPr>
            <p:nvPr/>
          </p:nvPicPr>
          <p:blipFill>
            <a:blip r:embed="rId3" cstate="print"/>
            <a:srcRect r="27344"/>
            <a:stretch>
              <a:fillRect/>
            </a:stretch>
          </p:blipFill>
          <p:spPr bwMode="auto">
            <a:xfrm>
              <a:off x="3648" y="528"/>
              <a:ext cx="605" cy="624"/>
            </a:xfrm>
            <a:prstGeom prst="rect">
              <a:avLst/>
            </a:prstGeom>
            <a:noFill/>
            <a:ln w="9525">
              <a:noFill/>
              <a:miter lim="800000"/>
              <a:headEnd/>
              <a:tailEnd/>
            </a:ln>
            <a:effectLst/>
          </p:spPr>
        </p:pic>
        <p:pic>
          <p:nvPicPr>
            <p:cNvPr id="1232903" name="Picture 7"/>
            <p:cNvPicPr>
              <a:picLocks noChangeAspect="1" noChangeArrowheads="1"/>
            </p:cNvPicPr>
            <p:nvPr/>
          </p:nvPicPr>
          <p:blipFill>
            <a:blip r:embed="rId4" cstate="print"/>
            <a:srcRect r="27344"/>
            <a:stretch>
              <a:fillRect/>
            </a:stretch>
          </p:blipFill>
          <p:spPr bwMode="auto">
            <a:xfrm>
              <a:off x="3888" y="1392"/>
              <a:ext cx="605" cy="624"/>
            </a:xfrm>
            <a:prstGeom prst="rect">
              <a:avLst/>
            </a:prstGeom>
            <a:noFill/>
            <a:ln w="9525">
              <a:noFill/>
              <a:miter lim="800000"/>
              <a:headEnd/>
              <a:tailEnd/>
            </a:ln>
            <a:effectLst/>
          </p:spPr>
        </p:pic>
        <p:pic>
          <p:nvPicPr>
            <p:cNvPr id="1232904" name="Picture 8"/>
            <p:cNvPicPr>
              <a:picLocks noChangeAspect="1" noChangeArrowheads="1"/>
            </p:cNvPicPr>
            <p:nvPr/>
          </p:nvPicPr>
          <p:blipFill>
            <a:blip r:embed="rId5" cstate="print"/>
            <a:srcRect r="26563"/>
            <a:stretch>
              <a:fillRect/>
            </a:stretch>
          </p:blipFill>
          <p:spPr bwMode="auto">
            <a:xfrm>
              <a:off x="3024" y="1872"/>
              <a:ext cx="564" cy="576"/>
            </a:xfrm>
            <a:prstGeom prst="rect">
              <a:avLst/>
            </a:prstGeom>
            <a:noFill/>
            <a:ln w="9525">
              <a:noFill/>
              <a:miter lim="800000"/>
              <a:headEnd/>
              <a:tailEnd/>
            </a:ln>
            <a:effectLst/>
          </p:spPr>
        </p:pic>
        <p:pic>
          <p:nvPicPr>
            <p:cNvPr id="1232905" name="Picture 9"/>
            <p:cNvPicPr>
              <a:picLocks noChangeAspect="1" noChangeArrowheads="1"/>
            </p:cNvPicPr>
            <p:nvPr/>
          </p:nvPicPr>
          <p:blipFill>
            <a:blip r:embed="rId6" cstate="print"/>
            <a:srcRect r="27344"/>
            <a:stretch>
              <a:fillRect/>
            </a:stretch>
          </p:blipFill>
          <p:spPr bwMode="auto">
            <a:xfrm>
              <a:off x="4704" y="864"/>
              <a:ext cx="605" cy="624"/>
            </a:xfrm>
            <a:prstGeom prst="rect">
              <a:avLst/>
            </a:prstGeom>
            <a:noFill/>
            <a:ln w="9525">
              <a:noFill/>
              <a:miter lim="800000"/>
              <a:headEnd/>
              <a:tailEnd/>
            </a:ln>
            <a:effectLst/>
          </p:spPr>
        </p:pic>
        <p:pic>
          <p:nvPicPr>
            <p:cNvPr id="1232906" name="Picture 10"/>
            <p:cNvPicPr>
              <a:picLocks noChangeAspect="1" noChangeArrowheads="1"/>
            </p:cNvPicPr>
            <p:nvPr/>
          </p:nvPicPr>
          <p:blipFill>
            <a:blip r:embed="rId7" cstate="print"/>
            <a:srcRect r="27344"/>
            <a:stretch>
              <a:fillRect/>
            </a:stretch>
          </p:blipFill>
          <p:spPr bwMode="auto">
            <a:xfrm>
              <a:off x="4752" y="1920"/>
              <a:ext cx="605" cy="624"/>
            </a:xfrm>
            <a:prstGeom prst="rect">
              <a:avLst/>
            </a:prstGeom>
            <a:noFill/>
            <a:ln w="9525">
              <a:noFill/>
              <a:miter lim="800000"/>
              <a:headEnd/>
              <a:tailEnd/>
            </a:ln>
            <a:effectLst/>
          </p:spPr>
        </p:pic>
      </p:grpSp>
      <p:sp>
        <p:nvSpPr>
          <p:cNvPr id="1232907" name="Rectangle 11"/>
          <p:cNvSpPr>
            <a:spLocks noChangeArrowheads="1"/>
          </p:cNvSpPr>
          <p:nvPr/>
        </p:nvSpPr>
        <p:spPr bwMode="auto">
          <a:xfrm>
            <a:off x="5410200" y="4876800"/>
            <a:ext cx="3200400" cy="609600"/>
          </a:xfrm>
          <a:prstGeom prst="rect">
            <a:avLst/>
          </a:prstGeom>
          <a:noFill/>
          <a:ln w="9525">
            <a:noFill/>
            <a:miter lim="800000"/>
            <a:headEnd/>
            <a:tailEnd/>
          </a:ln>
          <a:effectLst/>
        </p:spPr>
        <p:txBody>
          <a:bodyPr/>
          <a:lstStyle/>
          <a:p>
            <a:pPr>
              <a:lnSpc>
                <a:spcPct val="90000"/>
              </a:lnSpc>
              <a:spcBef>
                <a:spcPct val="50000"/>
              </a:spcBef>
              <a:buClr>
                <a:schemeClr val="tx1"/>
              </a:buClr>
              <a:buSzPct val="80000"/>
              <a:buFont typeface="Monotype Sorts" pitchFamily="2" charset="2"/>
              <a:buNone/>
            </a:pPr>
            <a:r>
              <a:rPr lang="de-DE" sz="1600" b="0">
                <a:solidFill>
                  <a:srgbClr val="1A682B"/>
                </a:solidFill>
              </a:rPr>
              <a:t>Web mining areas:</a:t>
            </a:r>
          </a:p>
          <a:p>
            <a:pPr>
              <a:lnSpc>
                <a:spcPct val="90000"/>
              </a:lnSpc>
              <a:spcBef>
                <a:spcPct val="50000"/>
              </a:spcBef>
              <a:buClr>
                <a:schemeClr val="tx1"/>
              </a:buClr>
              <a:buSzPct val="80000"/>
              <a:buFont typeface="Monotype Sorts" pitchFamily="2" charset="2"/>
              <a:buNone/>
            </a:pPr>
            <a:r>
              <a:rPr lang="de-DE" sz="1600"/>
              <a:t>        Web content mining</a:t>
            </a:r>
          </a:p>
        </p:txBody>
      </p:sp>
      <p:grpSp>
        <p:nvGrpSpPr>
          <p:cNvPr id="3" name="Group 12"/>
          <p:cNvGrpSpPr>
            <a:grpSpLocks/>
          </p:cNvGrpSpPr>
          <p:nvPr/>
        </p:nvGrpSpPr>
        <p:grpSpPr bwMode="auto">
          <a:xfrm>
            <a:off x="5029200" y="1371600"/>
            <a:ext cx="3581400" cy="4419600"/>
            <a:chOff x="3168" y="864"/>
            <a:chExt cx="2256" cy="2784"/>
          </a:xfrm>
        </p:grpSpPr>
        <p:sp>
          <p:nvSpPr>
            <p:cNvPr id="1232909" name="Rectangle 13"/>
            <p:cNvSpPr>
              <a:spLocks noChangeArrowheads="1"/>
            </p:cNvSpPr>
            <p:nvPr/>
          </p:nvSpPr>
          <p:spPr bwMode="auto">
            <a:xfrm>
              <a:off x="3696" y="3456"/>
              <a:ext cx="1728" cy="192"/>
            </a:xfrm>
            <a:prstGeom prst="rect">
              <a:avLst/>
            </a:prstGeom>
            <a:noFill/>
            <a:ln w="9525">
              <a:noFill/>
              <a:miter lim="800000"/>
              <a:headEnd/>
              <a:tailEnd/>
            </a:ln>
            <a:effectLst/>
          </p:spPr>
          <p:txBody>
            <a:bodyPr/>
            <a:lstStyle/>
            <a:p>
              <a:pPr>
                <a:lnSpc>
                  <a:spcPct val="90000"/>
                </a:lnSpc>
                <a:spcBef>
                  <a:spcPct val="50000"/>
                </a:spcBef>
                <a:buClr>
                  <a:schemeClr val="tx1"/>
                </a:buClr>
                <a:buSzPct val="80000"/>
                <a:buFont typeface="Monotype Sorts" pitchFamily="2" charset="2"/>
                <a:buNone/>
              </a:pPr>
              <a:r>
                <a:rPr lang="de-DE" sz="1600" dirty="0">
                  <a:solidFill>
                    <a:schemeClr val="hlink"/>
                  </a:solidFill>
                </a:rPr>
                <a:t>Web structure mining</a:t>
              </a:r>
            </a:p>
          </p:txBody>
        </p:sp>
        <p:sp>
          <p:nvSpPr>
            <p:cNvPr id="1232910" name="Line 14"/>
            <p:cNvSpPr>
              <a:spLocks noChangeShapeType="1"/>
            </p:cNvSpPr>
            <p:nvPr/>
          </p:nvSpPr>
          <p:spPr bwMode="auto">
            <a:xfrm flipV="1">
              <a:off x="3168" y="1776"/>
              <a:ext cx="672" cy="480"/>
            </a:xfrm>
            <a:prstGeom prst="line">
              <a:avLst/>
            </a:prstGeom>
            <a:noFill/>
            <a:ln w="25400">
              <a:solidFill>
                <a:schemeClr val="accent1"/>
              </a:solidFill>
              <a:round/>
              <a:headEnd/>
              <a:tailEnd type="triangle" w="med" len="med"/>
            </a:ln>
            <a:effectLst/>
          </p:spPr>
          <p:txBody>
            <a:bodyPr wrap="none" anchor="ctr">
              <a:spAutoFit/>
            </a:bodyPr>
            <a:lstStyle/>
            <a:p>
              <a:endParaRPr lang="en-US"/>
            </a:p>
          </p:txBody>
        </p:sp>
        <p:sp>
          <p:nvSpPr>
            <p:cNvPr id="1232911" name="Line 15"/>
            <p:cNvSpPr>
              <a:spLocks noChangeShapeType="1"/>
            </p:cNvSpPr>
            <p:nvPr/>
          </p:nvSpPr>
          <p:spPr bwMode="auto">
            <a:xfrm>
              <a:off x="3744" y="864"/>
              <a:ext cx="288" cy="480"/>
            </a:xfrm>
            <a:prstGeom prst="line">
              <a:avLst/>
            </a:prstGeom>
            <a:noFill/>
            <a:ln w="25400">
              <a:solidFill>
                <a:schemeClr val="accent1"/>
              </a:solidFill>
              <a:round/>
              <a:headEnd/>
              <a:tailEnd type="triangle" w="med" len="med"/>
            </a:ln>
            <a:effectLst/>
          </p:spPr>
          <p:txBody>
            <a:bodyPr anchor="ctr">
              <a:spAutoFit/>
            </a:bodyPr>
            <a:lstStyle/>
            <a:p>
              <a:endParaRPr lang="en-US"/>
            </a:p>
          </p:txBody>
        </p:sp>
        <p:sp>
          <p:nvSpPr>
            <p:cNvPr id="1232912" name="Line 16"/>
            <p:cNvSpPr>
              <a:spLocks noChangeShapeType="1"/>
            </p:cNvSpPr>
            <p:nvPr/>
          </p:nvSpPr>
          <p:spPr bwMode="auto">
            <a:xfrm flipH="1" flipV="1">
              <a:off x="3792" y="1200"/>
              <a:ext cx="144" cy="480"/>
            </a:xfrm>
            <a:prstGeom prst="line">
              <a:avLst/>
            </a:prstGeom>
            <a:noFill/>
            <a:ln w="25400">
              <a:solidFill>
                <a:schemeClr val="hlink"/>
              </a:solidFill>
              <a:round/>
              <a:headEnd/>
              <a:tailEnd type="triangle" w="med" len="med"/>
            </a:ln>
            <a:effectLst/>
          </p:spPr>
          <p:txBody>
            <a:bodyPr anchor="ctr">
              <a:spAutoFit/>
            </a:bodyPr>
            <a:lstStyle/>
            <a:p>
              <a:endParaRPr lang="en-US"/>
            </a:p>
          </p:txBody>
        </p:sp>
        <p:sp>
          <p:nvSpPr>
            <p:cNvPr id="1232913" name="Line 17"/>
            <p:cNvSpPr>
              <a:spLocks noChangeShapeType="1"/>
            </p:cNvSpPr>
            <p:nvPr/>
          </p:nvSpPr>
          <p:spPr bwMode="auto">
            <a:xfrm flipH="1">
              <a:off x="3600" y="1776"/>
              <a:ext cx="432" cy="336"/>
            </a:xfrm>
            <a:prstGeom prst="line">
              <a:avLst/>
            </a:prstGeom>
            <a:noFill/>
            <a:ln w="25400">
              <a:solidFill>
                <a:schemeClr val="hlink"/>
              </a:solidFill>
              <a:round/>
              <a:headEnd/>
              <a:tailEnd type="triangle" w="med" len="med"/>
            </a:ln>
            <a:effectLst/>
          </p:spPr>
          <p:txBody>
            <a:bodyPr anchor="ctr">
              <a:spAutoFit/>
            </a:bodyPr>
            <a:lstStyle/>
            <a:p>
              <a:endParaRPr lang="en-US"/>
            </a:p>
          </p:txBody>
        </p:sp>
        <p:sp>
          <p:nvSpPr>
            <p:cNvPr id="1232914" name="Line 18"/>
            <p:cNvSpPr>
              <a:spLocks noChangeShapeType="1"/>
            </p:cNvSpPr>
            <p:nvPr/>
          </p:nvSpPr>
          <p:spPr bwMode="auto">
            <a:xfrm flipH="1">
              <a:off x="4560" y="1296"/>
              <a:ext cx="240" cy="288"/>
            </a:xfrm>
            <a:prstGeom prst="line">
              <a:avLst/>
            </a:prstGeom>
            <a:noFill/>
            <a:ln w="25400">
              <a:solidFill>
                <a:schemeClr val="accent1"/>
              </a:solidFill>
              <a:round/>
              <a:headEnd/>
              <a:tailEnd type="triangle" w="med" len="med"/>
            </a:ln>
            <a:effectLst/>
          </p:spPr>
          <p:txBody>
            <a:bodyPr anchor="ctr">
              <a:spAutoFit/>
            </a:bodyPr>
            <a:lstStyle/>
            <a:p>
              <a:endParaRPr lang="en-US"/>
            </a:p>
          </p:txBody>
        </p:sp>
        <p:sp>
          <p:nvSpPr>
            <p:cNvPr id="1232915" name="Line 19"/>
            <p:cNvSpPr>
              <a:spLocks noChangeShapeType="1"/>
            </p:cNvSpPr>
            <p:nvPr/>
          </p:nvSpPr>
          <p:spPr bwMode="auto">
            <a:xfrm flipV="1">
              <a:off x="4032" y="1104"/>
              <a:ext cx="624" cy="624"/>
            </a:xfrm>
            <a:prstGeom prst="line">
              <a:avLst/>
            </a:prstGeom>
            <a:noFill/>
            <a:ln w="25400">
              <a:solidFill>
                <a:schemeClr val="accent1"/>
              </a:solidFill>
              <a:round/>
              <a:headEnd/>
              <a:tailEnd type="triangle" w="med" len="med"/>
            </a:ln>
            <a:effectLst/>
          </p:spPr>
          <p:txBody>
            <a:bodyPr anchor="ctr">
              <a:spAutoFit/>
            </a:bodyPr>
            <a:lstStyle/>
            <a:p>
              <a:endParaRPr lang="en-US"/>
            </a:p>
          </p:txBody>
        </p:sp>
        <p:sp>
          <p:nvSpPr>
            <p:cNvPr id="1232916" name="Line 20"/>
            <p:cNvSpPr>
              <a:spLocks noChangeShapeType="1"/>
            </p:cNvSpPr>
            <p:nvPr/>
          </p:nvSpPr>
          <p:spPr bwMode="auto">
            <a:xfrm>
              <a:off x="4032" y="1824"/>
              <a:ext cx="672" cy="144"/>
            </a:xfrm>
            <a:prstGeom prst="line">
              <a:avLst/>
            </a:prstGeom>
            <a:noFill/>
            <a:ln w="25400">
              <a:solidFill>
                <a:schemeClr val="accent1"/>
              </a:solidFill>
              <a:round/>
              <a:headEnd/>
              <a:tailEnd type="triangle" w="med" len="med"/>
            </a:ln>
            <a:effectLst/>
          </p:spPr>
          <p:txBody>
            <a:bodyPr anchor="ctr">
              <a:spAutoFit/>
            </a:bodyPr>
            <a:lstStyle/>
            <a:p>
              <a:endParaRPr lang="en-US"/>
            </a:p>
          </p:txBody>
        </p:sp>
        <p:sp>
          <p:nvSpPr>
            <p:cNvPr id="1232917" name="Line 21"/>
            <p:cNvSpPr>
              <a:spLocks noChangeShapeType="1"/>
            </p:cNvSpPr>
            <p:nvPr/>
          </p:nvSpPr>
          <p:spPr bwMode="auto">
            <a:xfrm flipH="1" flipV="1">
              <a:off x="4464" y="2064"/>
              <a:ext cx="288" cy="192"/>
            </a:xfrm>
            <a:prstGeom prst="line">
              <a:avLst/>
            </a:prstGeom>
            <a:noFill/>
            <a:ln w="25400">
              <a:solidFill>
                <a:schemeClr val="accent1"/>
              </a:solidFill>
              <a:round/>
              <a:headEnd/>
              <a:tailEnd type="triangle" w="med" len="med"/>
            </a:ln>
            <a:effectLst/>
          </p:spPr>
          <p:txBody>
            <a:bodyPr anchor="ctr">
              <a:spAutoFit/>
            </a:bodyPr>
            <a:lstStyle/>
            <a:p>
              <a:endParaRPr lang="en-US"/>
            </a:p>
          </p:txBody>
        </p:sp>
      </p:grpSp>
      <p:grpSp>
        <p:nvGrpSpPr>
          <p:cNvPr id="4" name="Group 22"/>
          <p:cNvGrpSpPr>
            <a:grpSpLocks/>
          </p:cNvGrpSpPr>
          <p:nvPr/>
        </p:nvGrpSpPr>
        <p:grpSpPr bwMode="auto">
          <a:xfrm>
            <a:off x="5867400" y="1373188"/>
            <a:ext cx="2743200" cy="4799012"/>
            <a:chOff x="3696" y="865"/>
            <a:chExt cx="1728" cy="3023"/>
          </a:xfrm>
        </p:grpSpPr>
        <p:sp>
          <p:nvSpPr>
            <p:cNvPr id="1232919" name="Rectangle 23"/>
            <p:cNvSpPr>
              <a:spLocks noChangeArrowheads="1"/>
            </p:cNvSpPr>
            <p:nvPr/>
          </p:nvSpPr>
          <p:spPr bwMode="auto">
            <a:xfrm>
              <a:off x="3696" y="3696"/>
              <a:ext cx="1728" cy="192"/>
            </a:xfrm>
            <a:prstGeom prst="rect">
              <a:avLst/>
            </a:prstGeom>
            <a:noFill/>
            <a:ln w="9525">
              <a:noFill/>
              <a:miter lim="800000"/>
              <a:headEnd/>
              <a:tailEnd/>
            </a:ln>
            <a:effectLst/>
          </p:spPr>
          <p:txBody>
            <a:bodyPr/>
            <a:lstStyle/>
            <a:p>
              <a:pPr>
                <a:lnSpc>
                  <a:spcPct val="90000"/>
                </a:lnSpc>
                <a:spcBef>
                  <a:spcPct val="50000"/>
                </a:spcBef>
                <a:buClr>
                  <a:schemeClr val="tx1"/>
                </a:buClr>
                <a:buSzPct val="80000"/>
                <a:buFont typeface="Monotype Sorts" pitchFamily="2" charset="2"/>
                <a:buNone/>
              </a:pPr>
              <a:r>
                <a:rPr lang="de-DE" sz="1600">
                  <a:solidFill>
                    <a:srgbClr val="FF0000"/>
                  </a:solidFill>
                </a:rPr>
                <a:t>Web usage mining</a:t>
              </a:r>
            </a:p>
          </p:txBody>
        </p:sp>
        <p:sp>
          <p:nvSpPr>
            <p:cNvPr id="1232920" name="Freeform 24"/>
            <p:cNvSpPr>
              <a:spLocks/>
            </p:cNvSpPr>
            <p:nvPr/>
          </p:nvSpPr>
          <p:spPr bwMode="auto">
            <a:xfrm>
              <a:off x="3772" y="865"/>
              <a:ext cx="1038" cy="1052"/>
            </a:xfrm>
            <a:custGeom>
              <a:avLst/>
              <a:gdLst/>
              <a:ahLst/>
              <a:cxnLst>
                <a:cxn ang="0">
                  <a:pos x="0" y="0"/>
                </a:cxn>
                <a:cxn ang="0">
                  <a:pos x="46" y="70"/>
                </a:cxn>
                <a:cxn ang="0">
                  <a:pos x="62" y="94"/>
                </a:cxn>
                <a:cxn ang="0">
                  <a:pos x="78" y="117"/>
                </a:cxn>
                <a:cxn ang="0">
                  <a:pos x="194" y="304"/>
                </a:cxn>
                <a:cxn ang="0">
                  <a:pos x="272" y="397"/>
                </a:cxn>
                <a:cxn ang="0">
                  <a:pos x="296" y="475"/>
                </a:cxn>
                <a:cxn ang="0">
                  <a:pos x="288" y="795"/>
                </a:cxn>
                <a:cxn ang="0">
                  <a:pos x="311" y="811"/>
                </a:cxn>
                <a:cxn ang="0">
                  <a:pos x="358" y="787"/>
                </a:cxn>
                <a:cxn ang="0">
                  <a:pos x="389" y="740"/>
                </a:cxn>
                <a:cxn ang="0">
                  <a:pos x="420" y="670"/>
                </a:cxn>
                <a:cxn ang="0">
                  <a:pos x="514" y="592"/>
                </a:cxn>
                <a:cxn ang="0">
                  <a:pos x="600" y="483"/>
                </a:cxn>
                <a:cxn ang="0">
                  <a:pos x="654" y="421"/>
                </a:cxn>
                <a:cxn ang="0">
                  <a:pos x="693" y="382"/>
                </a:cxn>
                <a:cxn ang="0">
                  <a:pos x="755" y="320"/>
                </a:cxn>
                <a:cxn ang="0">
                  <a:pos x="794" y="281"/>
                </a:cxn>
                <a:cxn ang="0">
                  <a:pos x="810" y="257"/>
                </a:cxn>
                <a:cxn ang="0">
                  <a:pos x="857" y="242"/>
                </a:cxn>
                <a:cxn ang="0">
                  <a:pos x="927" y="218"/>
                </a:cxn>
                <a:cxn ang="0">
                  <a:pos x="950" y="210"/>
                </a:cxn>
                <a:cxn ang="0">
                  <a:pos x="1005" y="218"/>
                </a:cxn>
                <a:cxn ang="0">
                  <a:pos x="1036" y="288"/>
                </a:cxn>
                <a:cxn ang="0">
                  <a:pos x="1020" y="413"/>
                </a:cxn>
                <a:cxn ang="0">
                  <a:pos x="1005" y="436"/>
                </a:cxn>
                <a:cxn ang="0">
                  <a:pos x="958" y="452"/>
                </a:cxn>
                <a:cxn ang="0">
                  <a:pos x="794" y="655"/>
                </a:cxn>
                <a:cxn ang="0">
                  <a:pos x="592" y="795"/>
                </a:cxn>
                <a:cxn ang="0">
                  <a:pos x="545" y="826"/>
                </a:cxn>
                <a:cxn ang="0">
                  <a:pos x="522" y="834"/>
                </a:cxn>
                <a:cxn ang="0">
                  <a:pos x="311" y="888"/>
                </a:cxn>
                <a:cxn ang="0">
                  <a:pos x="296" y="912"/>
                </a:cxn>
                <a:cxn ang="0">
                  <a:pos x="389" y="951"/>
                </a:cxn>
                <a:cxn ang="0">
                  <a:pos x="623" y="1029"/>
                </a:cxn>
                <a:cxn ang="0">
                  <a:pos x="724" y="1037"/>
                </a:cxn>
                <a:cxn ang="0">
                  <a:pos x="787" y="1052"/>
                </a:cxn>
                <a:cxn ang="0">
                  <a:pos x="818" y="1044"/>
                </a:cxn>
              </a:cxnLst>
              <a:rect l="0" t="0" r="r" b="b"/>
              <a:pathLst>
                <a:path w="1038" h="1052">
                  <a:moveTo>
                    <a:pt x="0" y="0"/>
                  </a:moveTo>
                  <a:cubicBezTo>
                    <a:pt x="15" y="23"/>
                    <a:pt x="31" y="47"/>
                    <a:pt x="46" y="70"/>
                  </a:cubicBezTo>
                  <a:cubicBezTo>
                    <a:pt x="51" y="78"/>
                    <a:pt x="57" y="86"/>
                    <a:pt x="62" y="94"/>
                  </a:cubicBezTo>
                  <a:cubicBezTo>
                    <a:pt x="67" y="102"/>
                    <a:pt x="78" y="117"/>
                    <a:pt x="78" y="117"/>
                  </a:cubicBezTo>
                  <a:cubicBezTo>
                    <a:pt x="98" y="182"/>
                    <a:pt x="156" y="246"/>
                    <a:pt x="194" y="304"/>
                  </a:cubicBezTo>
                  <a:cubicBezTo>
                    <a:pt x="222" y="347"/>
                    <a:pt x="255" y="347"/>
                    <a:pt x="272" y="397"/>
                  </a:cubicBezTo>
                  <a:cubicBezTo>
                    <a:pt x="281" y="423"/>
                    <a:pt x="287" y="449"/>
                    <a:pt x="296" y="475"/>
                  </a:cubicBezTo>
                  <a:cubicBezTo>
                    <a:pt x="293" y="582"/>
                    <a:pt x="283" y="688"/>
                    <a:pt x="288" y="795"/>
                  </a:cubicBezTo>
                  <a:cubicBezTo>
                    <a:pt x="288" y="804"/>
                    <a:pt x="302" y="811"/>
                    <a:pt x="311" y="811"/>
                  </a:cubicBezTo>
                  <a:cubicBezTo>
                    <a:pt x="329" y="811"/>
                    <a:pt x="341" y="793"/>
                    <a:pt x="358" y="787"/>
                  </a:cubicBezTo>
                  <a:cubicBezTo>
                    <a:pt x="364" y="779"/>
                    <a:pt x="385" y="749"/>
                    <a:pt x="389" y="740"/>
                  </a:cubicBezTo>
                  <a:cubicBezTo>
                    <a:pt x="404" y="706"/>
                    <a:pt x="399" y="696"/>
                    <a:pt x="420" y="670"/>
                  </a:cubicBezTo>
                  <a:cubicBezTo>
                    <a:pt x="447" y="637"/>
                    <a:pt x="488" y="625"/>
                    <a:pt x="514" y="592"/>
                  </a:cubicBezTo>
                  <a:cubicBezTo>
                    <a:pt x="544" y="553"/>
                    <a:pt x="559" y="510"/>
                    <a:pt x="600" y="483"/>
                  </a:cubicBezTo>
                  <a:cubicBezTo>
                    <a:pt x="636" y="428"/>
                    <a:pt x="615" y="446"/>
                    <a:pt x="654" y="421"/>
                  </a:cubicBezTo>
                  <a:cubicBezTo>
                    <a:pt x="695" y="359"/>
                    <a:pt x="643" y="431"/>
                    <a:pt x="693" y="382"/>
                  </a:cubicBezTo>
                  <a:cubicBezTo>
                    <a:pt x="715" y="360"/>
                    <a:pt x="727" y="338"/>
                    <a:pt x="755" y="320"/>
                  </a:cubicBezTo>
                  <a:cubicBezTo>
                    <a:pt x="799" y="254"/>
                    <a:pt x="741" y="334"/>
                    <a:pt x="794" y="281"/>
                  </a:cubicBezTo>
                  <a:cubicBezTo>
                    <a:pt x="801" y="274"/>
                    <a:pt x="803" y="263"/>
                    <a:pt x="810" y="257"/>
                  </a:cubicBezTo>
                  <a:cubicBezTo>
                    <a:pt x="813" y="254"/>
                    <a:pt x="853" y="243"/>
                    <a:pt x="857" y="242"/>
                  </a:cubicBezTo>
                  <a:cubicBezTo>
                    <a:pt x="874" y="237"/>
                    <a:pt x="907" y="225"/>
                    <a:pt x="927" y="218"/>
                  </a:cubicBezTo>
                  <a:cubicBezTo>
                    <a:pt x="935" y="215"/>
                    <a:pt x="950" y="210"/>
                    <a:pt x="950" y="210"/>
                  </a:cubicBezTo>
                  <a:cubicBezTo>
                    <a:pt x="968" y="213"/>
                    <a:pt x="988" y="210"/>
                    <a:pt x="1005" y="218"/>
                  </a:cubicBezTo>
                  <a:cubicBezTo>
                    <a:pt x="1028" y="229"/>
                    <a:pt x="1036" y="288"/>
                    <a:pt x="1036" y="288"/>
                  </a:cubicBezTo>
                  <a:cubicBezTo>
                    <a:pt x="1034" y="314"/>
                    <a:pt x="1038" y="378"/>
                    <a:pt x="1020" y="413"/>
                  </a:cubicBezTo>
                  <a:cubicBezTo>
                    <a:pt x="1016" y="421"/>
                    <a:pt x="1013" y="431"/>
                    <a:pt x="1005" y="436"/>
                  </a:cubicBezTo>
                  <a:cubicBezTo>
                    <a:pt x="991" y="445"/>
                    <a:pt x="958" y="452"/>
                    <a:pt x="958" y="452"/>
                  </a:cubicBezTo>
                  <a:cubicBezTo>
                    <a:pt x="910" y="522"/>
                    <a:pt x="865" y="608"/>
                    <a:pt x="794" y="655"/>
                  </a:cubicBezTo>
                  <a:cubicBezTo>
                    <a:pt x="752" y="720"/>
                    <a:pt x="664" y="771"/>
                    <a:pt x="592" y="795"/>
                  </a:cubicBezTo>
                  <a:cubicBezTo>
                    <a:pt x="574" y="801"/>
                    <a:pt x="563" y="820"/>
                    <a:pt x="545" y="826"/>
                  </a:cubicBezTo>
                  <a:cubicBezTo>
                    <a:pt x="537" y="829"/>
                    <a:pt x="530" y="832"/>
                    <a:pt x="522" y="834"/>
                  </a:cubicBezTo>
                  <a:cubicBezTo>
                    <a:pt x="452" y="855"/>
                    <a:pt x="381" y="868"/>
                    <a:pt x="311" y="888"/>
                  </a:cubicBezTo>
                  <a:cubicBezTo>
                    <a:pt x="306" y="896"/>
                    <a:pt x="294" y="903"/>
                    <a:pt x="296" y="912"/>
                  </a:cubicBezTo>
                  <a:cubicBezTo>
                    <a:pt x="299" y="925"/>
                    <a:pt x="372" y="945"/>
                    <a:pt x="389" y="951"/>
                  </a:cubicBezTo>
                  <a:cubicBezTo>
                    <a:pt x="467" y="977"/>
                    <a:pt x="545" y="1002"/>
                    <a:pt x="623" y="1029"/>
                  </a:cubicBezTo>
                  <a:cubicBezTo>
                    <a:pt x="655" y="1040"/>
                    <a:pt x="690" y="1034"/>
                    <a:pt x="724" y="1037"/>
                  </a:cubicBezTo>
                  <a:cubicBezTo>
                    <a:pt x="745" y="1042"/>
                    <a:pt x="765" y="1052"/>
                    <a:pt x="787" y="1052"/>
                  </a:cubicBezTo>
                  <a:cubicBezTo>
                    <a:pt x="798" y="1052"/>
                    <a:pt x="818" y="1044"/>
                    <a:pt x="818" y="1044"/>
                  </a:cubicBezTo>
                </a:path>
              </a:pathLst>
            </a:custGeom>
            <a:noFill/>
            <a:ln w="38100" cap="flat" cmpd="sng">
              <a:solidFill>
                <a:srgbClr val="FF0000"/>
              </a:solidFill>
              <a:prstDash val="solid"/>
              <a:round/>
              <a:headEnd/>
              <a:tailEnd type="triangle" w="med" len="med"/>
            </a:ln>
            <a:effectLst/>
          </p:spPr>
          <p:txBody>
            <a:bodyPr wrap="none" anchor="ctr">
              <a:spAutoFit/>
            </a:bodyPr>
            <a:lstStyle/>
            <a:p>
              <a:endParaRPr lang="en-US"/>
            </a:p>
          </p:txBody>
        </p:sp>
      </p:grpSp>
      <p:sp>
        <p:nvSpPr>
          <p:cNvPr id="1232921" name="Rectangle 25"/>
          <p:cNvSpPr>
            <a:spLocks noChangeArrowheads="1"/>
          </p:cNvSpPr>
          <p:nvPr/>
        </p:nvSpPr>
        <p:spPr bwMode="auto">
          <a:xfrm>
            <a:off x="685800" y="6248400"/>
            <a:ext cx="7772400" cy="457200"/>
          </a:xfrm>
          <a:prstGeom prst="rect">
            <a:avLst/>
          </a:prstGeom>
          <a:solidFill>
            <a:schemeClr val="tx2"/>
          </a:solidFill>
          <a:ln w="9525">
            <a:noFill/>
            <a:miter lim="800000"/>
            <a:headEnd/>
            <a:tailEnd/>
          </a:ln>
          <a:effectLst/>
        </p:spPr>
        <p:txBody>
          <a:bodyPr/>
          <a:lstStyle/>
          <a:p>
            <a:pPr marL="381000" indent="-381000" eaLnBrk="1" hangingPunct="1">
              <a:spcBef>
                <a:spcPct val="20000"/>
              </a:spcBef>
              <a:buClr>
                <a:srgbClr val="003060"/>
              </a:buClr>
              <a:buSzPct val="150000"/>
              <a:buFont typeface="Wingdings" pitchFamily="2" charset="2"/>
              <a:buNone/>
            </a:pPr>
            <a:r>
              <a:rPr lang="en-GB" sz="1400" baseline="30000"/>
              <a:t>1</a:t>
            </a:r>
            <a:r>
              <a:rPr lang="en-GB" sz="1400" b="0"/>
              <a:t> Fayyad, U.M., Piatetsky-Shapiro, G., Smyth, P., &amp; Uthurusamy, R. (Eds.) (1996). </a:t>
            </a:r>
            <a:r>
              <a:rPr lang="en-GB" sz="1400" b="0" i="1"/>
              <a:t>Advances in Knowledge Discovery and Data Mining</a:t>
            </a:r>
            <a:r>
              <a:rPr lang="en-GB" sz="1400" b="0"/>
              <a:t>. Boston, MA: AAAI/MIT Press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23290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499"/>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290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4946" name="Rectangle 2"/>
          <p:cNvSpPr>
            <a:spLocks noGrp="1" noChangeArrowheads="1"/>
          </p:cNvSpPr>
          <p:nvPr>
            <p:ph type="title"/>
          </p:nvPr>
        </p:nvSpPr>
        <p:spPr/>
        <p:txBody>
          <a:bodyPr>
            <a:normAutofit fontScale="90000"/>
          </a:bodyPr>
          <a:lstStyle/>
          <a:p>
            <a:r>
              <a:rPr lang="en-US"/>
              <a:t>Web Usage Mining: Basics and data sources</a:t>
            </a:r>
          </a:p>
        </p:txBody>
      </p:sp>
      <p:sp>
        <p:nvSpPr>
          <p:cNvPr id="1234947" name="Rectangle 3"/>
          <p:cNvSpPr>
            <a:spLocks noGrp="1" noChangeArrowheads="1"/>
          </p:cNvSpPr>
          <p:nvPr>
            <p:ph type="body" idx="1"/>
          </p:nvPr>
        </p:nvSpPr>
        <p:spPr/>
        <p:txBody>
          <a:bodyPr>
            <a:normAutofit fontScale="92500" lnSpcReduction="20000"/>
          </a:bodyPr>
          <a:lstStyle/>
          <a:p>
            <a:pPr>
              <a:lnSpc>
                <a:spcPct val="90000"/>
              </a:lnSpc>
            </a:pPr>
            <a:r>
              <a:rPr lang="en-US"/>
              <a:t>Definition of Web usage mining: </a:t>
            </a:r>
          </a:p>
          <a:p>
            <a:pPr lvl="1">
              <a:lnSpc>
                <a:spcPct val="90000"/>
              </a:lnSpc>
            </a:pPr>
            <a:r>
              <a:rPr lang="en-US"/>
              <a:t>discovery of meaningful patterns from data generated by client-server transactions on one or more Web servers</a:t>
            </a:r>
          </a:p>
          <a:p>
            <a:pPr>
              <a:lnSpc>
                <a:spcPct val="90000"/>
              </a:lnSpc>
            </a:pPr>
            <a:r>
              <a:rPr lang="en-US"/>
              <a:t>Typical Sources of Data</a:t>
            </a:r>
          </a:p>
          <a:p>
            <a:pPr lvl="1">
              <a:lnSpc>
                <a:spcPct val="90000"/>
              </a:lnSpc>
            </a:pPr>
            <a:r>
              <a:rPr lang="en-US"/>
              <a:t>automatically generated data stored in server access logs, referrer logs, agent logs, and client-side cookies</a:t>
            </a:r>
          </a:p>
          <a:p>
            <a:pPr lvl="1">
              <a:lnSpc>
                <a:spcPct val="90000"/>
              </a:lnSpc>
            </a:pPr>
            <a:r>
              <a:rPr lang="en-US"/>
              <a:t>e-commerce and product-oriented user events (e.g., shopping cart changes, ad or product click-throughs, purchases)</a:t>
            </a:r>
          </a:p>
          <a:p>
            <a:pPr lvl="1">
              <a:lnSpc>
                <a:spcPct val="90000"/>
              </a:lnSpc>
            </a:pPr>
            <a:r>
              <a:rPr lang="en-US"/>
              <a:t>user profiles and/or user ratings</a:t>
            </a:r>
          </a:p>
          <a:p>
            <a:pPr lvl="1">
              <a:lnSpc>
                <a:spcPct val="90000"/>
              </a:lnSpc>
            </a:pPr>
            <a:r>
              <a:rPr lang="en-US"/>
              <a:t>meta-data, page attributes, page content, site structure</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5970" name="Rectangle 2"/>
          <p:cNvSpPr>
            <a:spLocks noGrp="1" noChangeArrowheads="1"/>
          </p:cNvSpPr>
          <p:nvPr>
            <p:ph type="title"/>
          </p:nvPr>
        </p:nvSpPr>
        <p:spPr>
          <a:xfrm>
            <a:off x="457200" y="155448"/>
            <a:ext cx="8534400" cy="1252728"/>
          </a:xfrm>
        </p:spPr>
        <p:txBody>
          <a:bodyPr>
            <a:normAutofit fontScale="90000"/>
          </a:bodyPr>
          <a:lstStyle/>
          <a:p>
            <a:r>
              <a:rPr lang="de-DE" dirty="0"/>
              <a:t>Web usage is more than </a:t>
            </a:r>
            <a:r>
              <a:rPr lang="de-DE" dirty="0" smtClean="0"/>
              <a:t>„browsing</a:t>
            </a:r>
            <a:r>
              <a:rPr lang="de-DE" dirty="0"/>
              <a:t>“:</a:t>
            </a:r>
            <a:br>
              <a:rPr lang="de-DE" dirty="0"/>
            </a:br>
            <a:r>
              <a:rPr lang="de-DE" dirty="0"/>
              <a:t>Interactions on the Web</a:t>
            </a:r>
          </a:p>
        </p:txBody>
      </p:sp>
      <p:pic>
        <p:nvPicPr>
          <p:cNvPr id="1235971" name="Picture 3" descr="person"/>
          <p:cNvPicPr>
            <a:picLocks noChangeAspect="1" noChangeArrowheads="1"/>
          </p:cNvPicPr>
          <p:nvPr/>
        </p:nvPicPr>
        <p:blipFill>
          <a:blip r:embed="rId3"/>
          <a:srcRect/>
          <a:stretch>
            <a:fillRect/>
          </a:stretch>
        </p:blipFill>
        <p:spPr bwMode="auto">
          <a:xfrm>
            <a:off x="458788" y="1557338"/>
            <a:ext cx="4286250" cy="4378325"/>
          </a:xfrm>
          <a:prstGeom prst="rect">
            <a:avLst/>
          </a:prstGeom>
          <a:noFill/>
        </p:spPr>
      </p:pic>
      <p:sp>
        <p:nvSpPr>
          <p:cNvPr id="1235972" name="Rectangle 4"/>
          <p:cNvSpPr>
            <a:spLocks noGrp="1" noChangeArrowheads="1"/>
          </p:cNvSpPr>
          <p:nvPr>
            <p:ph type="body" idx="1"/>
          </p:nvPr>
        </p:nvSpPr>
        <p:spPr>
          <a:xfrm>
            <a:off x="5181600" y="1600200"/>
            <a:ext cx="3586163" cy="4941888"/>
          </a:xfrm>
          <a:solidFill>
            <a:schemeClr val="tx2"/>
          </a:solidFill>
          <a:ln/>
        </p:spPr>
        <p:txBody>
          <a:bodyPr>
            <a:normAutofit/>
          </a:bodyPr>
          <a:lstStyle/>
          <a:p>
            <a:pPr>
              <a:lnSpc>
                <a:spcPct val="90000"/>
              </a:lnSpc>
            </a:pPr>
            <a:r>
              <a:rPr lang="de-DE" sz="2000" dirty="0"/>
              <a:t>Social viewpoint</a:t>
            </a:r>
          </a:p>
          <a:p>
            <a:pPr lvl="1">
              <a:lnSpc>
                <a:spcPct val="90000"/>
              </a:lnSpc>
            </a:pPr>
            <a:r>
              <a:rPr lang="de-DE" sz="2000" dirty="0"/>
              <a:t>User – server</a:t>
            </a:r>
          </a:p>
          <a:p>
            <a:pPr lvl="2">
              <a:lnSpc>
                <a:spcPct val="90000"/>
              </a:lnSpc>
            </a:pPr>
            <a:r>
              <a:rPr lang="de-DE" sz="2000" dirty="0"/>
              <a:t>Search engine</a:t>
            </a:r>
          </a:p>
          <a:p>
            <a:pPr lvl="2">
              <a:lnSpc>
                <a:spcPct val="90000"/>
              </a:lnSpc>
            </a:pPr>
            <a:r>
              <a:rPr lang="de-DE" sz="2000" dirty="0"/>
              <a:t>Online store</a:t>
            </a:r>
          </a:p>
          <a:p>
            <a:pPr lvl="2">
              <a:lnSpc>
                <a:spcPct val="90000"/>
              </a:lnSpc>
            </a:pPr>
            <a:r>
              <a:rPr lang="de-DE" sz="2000" dirty="0"/>
              <a:t>Digital library</a:t>
            </a:r>
          </a:p>
          <a:p>
            <a:pPr lvl="2">
              <a:lnSpc>
                <a:spcPct val="90000"/>
              </a:lnSpc>
            </a:pPr>
            <a:r>
              <a:rPr lang="de-DE" sz="2000" dirty="0"/>
              <a:t>...</a:t>
            </a:r>
          </a:p>
          <a:p>
            <a:pPr lvl="1">
              <a:lnSpc>
                <a:spcPct val="90000"/>
              </a:lnSpc>
            </a:pPr>
            <a:r>
              <a:rPr lang="de-DE" sz="2000" dirty="0"/>
              <a:t>User – user </a:t>
            </a:r>
          </a:p>
          <a:p>
            <a:pPr lvl="2">
              <a:lnSpc>
                <a:spcPct val="90000"/>
              </a:lnSpc>
            </a:pPr>
            <a:r>
              <a:rPr lang="de-DE" sz="2000" dirty="0"/>
              <a:t>„Web 2.0“ (and all its precursors)</a:t>
            </a:r>
          </a:p>
          <a:p>
            <a:pPr>
              <a:lnSpc>
                <a:spcPct val="90000"/>
              </a:lnSpc>
            </a:pPr>
            <a:endParaRPr lang="de-DE" sz="2000" dirty="0"/>
          </a:p>
          <a:p>
            <a:pPr>
              <a:lnSpc>
                <a:spcPct val="90000"/>
              </a:lnSpc>
            </a:pPr>
            <a:r>
              <a:rPr lang="de-DE" sz="2000" dirty="0"/>
              <a:t>Technical viewpoint</a:t>
            </a:r>
          </a:p>
          <a:p>
            <a:pPr lvl="1">
              <a:lnSpc>
                <a:spcPct val="90000"/>
              </a:lnSpc>
            </a:pPr>
            <a:r>
              <a:rPr lang="de-DE" sz="2000" dirty="0"/>
              <a:t>Access content („read“)</a:t>
            </a:r>
          </a:p>
          <a:p>
            <a:pPr lvl="1">
              <a:lnSpc>
                <a:spcPct val="90000"/>
              </a:lnSpc>
            </a:pPr>
            <a:r>
              <a:rPr lang="de-DE" sz="2000" dirty="0"/>
              <a:t>Create content („write“)</a:t>
            </a:r>
          </a:p>
          <a:p>
            <a:pPr lvl="1">
              <a:lnSpc>
                <a:spcPct val="90000"/>
              </a:lnSpc>
            </a:pPr>
            <a:r>
              <a:rPr lang="de-DE" sz="2000" dirty="0"/>
              <a:t>Navigate </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970" name="Rectangle 2"/>
          <p:cNvSpPr>
            <a:spLocks noGrp="1" noChangeArrowheads="1"/>
          </p:cNvSpPr>
          <p:nvPr>
            <p:ph type="title"/>
          </p:nvPr>
        </p:nvSpPr>
        <p:spPr>
          <a:xfrm>
            <a:off x="458788" y="190500"/>
            <a:ext cx="8191500" cy="531813"/>
          </a:xfrm>
        </p:spPr>
        <p:txBody>
          <a:bodyPr>
            <a:normAutofit fontScale="90000"/>
          </a:bodyPr>
          <a:lstStyle/>
          <a:p>
            <a:pPr>
              <a:lnSpc>
                <a:spcPct val="110000"/>
              </a:lnSpc>
            </a:pPr>
            <a:r>
              <a:rPr lang="de-DE"/>
              <a:t>Structure of the rest (as always ...)</a:t>
            </a:r>
          </a:p>
        </p:txBody>
      </p:sp>
      <p:pic>
        <p:nvPicPr>
          <p:cNvPr id="979971" name="Picture 3" descr="187343_CRISPart"/>
          <p:cNvPicPr>
            <a:picLocks noChangeAspect="1" noChangeArrowheads="1"/>
          </p:cNvPicPr>
          <p:nvPr/>
        </p:nvPicPr>
        <p:blipFill>
          <a:blip r:embed="rId2"/>
          <a:srcRect/>
          <a:stretch>
            <a:fillRect/>
          </a:stretch>
        </p:blipFill>
        <p:spPr bwMode="auto">
          <a:xfrm>
            <a:off x="990600" y="1524000"/>
            <a:ext cx="8153400" cy="4629150"/>
          </a:xfrm>
          <a:prstGeom prst="rect">
            <a:avLst/>
          </a:prstGeom>
          <a:noFill/>
        </p:spPr>
      </p:pic>
      <p:sp>
        <p:nvSpPr>
          <p:cNvPr id="979972" name="Text Box 4"/>
          <p:cNvSpPr txBox="1">
            <a:spLocks noChangeArrowheads="1"/>
          </p:cNvSpPr>
          <p:nvPr/>
        </p:nvSpPr>
        <p:spPr bwMode="auto">
          <a:xfrm>
            <a:off x="5732463" y="6642100"/>
            <a:ext cx="3411537" cy="152400"/>
          </a:xfrm>
          <a:prstGeom prst="rect">
            <a:avLst/>
          </a:prstGeom>
          <a:noFill/>
          <a:ln w="28575">
            <a:noFill/>
            <a:miter lim="800000"/>
            <a:headEnd/>
            <a:tailEnd/>
          </a:ln>
          <a:effectLst/>
        </p:spPr>
        <p:txBody>
          <a:bodyPr wrap="none" tIns="0" bIns="0">
            <a:spAutoFit/>
          </a:bodyPr>
          <a:lstStyle/>
          <a:p>
            <a:r>
              <a:rPr lang="de-DE" sz="1000"/>
              <a:t>http://www.crisp-dm.org/Images/187343_CRISPart.jpg</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2450" name="Rectangle 2"/>
          <p:cNvSpPr>
            <a:spLocks noGrp="1" noChangeArrowheads="1"/>
          </p:cNvSpPr>
          <p:nvPr>
            <p:ph type="title"/>
          </p:nvPr>
        </p:nvSpPr>
        <p:spPr/>
        <p:txBody>
          <a:bodyPr/>
          <a:lstStyle/>
          <a:p>
            <a:r>
              <a:rPr lang="en-US"/>
              <a:t>Web Usage Mining</a:t>
            </a:r>
          </a:p>
        </p:txBody>
      </p:sp>
      <p:sp>
        <p:nvSpPr>
          <p:cNvPr id="872451" name="Rectangle 3"/>
          <p:cNvSpPr>
            <a:spLocks noGrp="1" noChangeArrowheads="1"/>
          </p:cNvSpPr>
          <p:nvPr>
            <p:ph type="body" idx="1"/>
          </p:nvPr>
        </p:nvSpPr>
        <p:spPr/>
        <p:txBody>
          <a:bodyPr>
            <a:normAutofit fontScale="92500" lnSpcReduction="20000"/>
          </a:bodyPr>
          <a:lstStyle/>
          <a:p>
            <a:r>
              <a:rPr lang="en-US"/>
              <a:t>Discovery of meaningful patterns from data generated by client-server transactions on one or more Web servers</a:t>
            </a:r>
          </a:p>
          <a:p>
            <a:r>
              <a:rPr lang="en-US"/>
              <a:t>Typical Sources of Data</a:t>
            </a:r>
          </a:p>
          <a:p>
            <a:pPr lvl="1"/>
            <a:r>
              <a:rPr lang="en-US"/>
              <a:t>automatically generated data stored in server access logs, referrer logs, agent logs, and client-side cookies</a:t>
            </a:r>
          </a:p>
          <a:p>
            <a:pPr lvl="1"/>
            <a:r>
              <a:rPr lang="en-US"/>
              <a:t>e-commerce and product-oriented user events (e.g., shopping cart changes, ad or product click-throughs, etc.)</a:t>
            </a:r>
          </a:p>
          <a:p>
            <a:pPr lvl="1"/>
            <a:r>
              <a:rPr lang="en-US"/>
              <a:t>user profiles and/or user ratings</a:t>
            </a:r>
          </a:p>
          <a:p>
            <a:pPr lvl="1"/>
            <a:r>
              <a:rPr lang="en-US"/>
              <a:t>meta-data, page attributes, page content, site structure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724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7245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7245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7245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87245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8724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2451"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8946" name="Line 2"/>
          <p:cNvSpPr>
            <a:spLocks noChangeShapeType="1"/>
          </p:cNvSpPr>
          <p:nvPr/>
        </p:nvSpPr>
        <p:spPr bwMode="auto">
          <a:xfrm>
            <a:off x="4668838" y="2120900"/>
            <a:ext cx="3027362" cy="590550"/>
          </a:xfrm>
          <a:prstGeom prst="line">
            <a:avLst/>
          </a:prstGeom>
          <a:noFill/>
          <a:ln w="28575">
            <a:solidFill>
              <a:schemeClr val="hlink"/>
            </a:solidFill>
            <a:round/>
            <a:headEnd type="triangle" w="med" len="med"/>
            <a:tailEnd type="triangle" w="med" len="med"/>
          </a:ln>
          <a:effectLst/>
        </p:spPr>
        <p:txBody>
          <a:bodyPr wrap="none" tIns="0" bIns="0" anchor="ctr"/>
          <a:lstStyle/>
          <a:p>
            <a:endParaRPr lang="en-US"/>
          </a:p>
        </p:txBody>
      </p:sp>
      <p:sp>
        <p:nvSpPr>
          <p:cNvPr id="978947" name="Freeform 3"/>
          <p:cNvSpPr>
            <a:spLocks/>
          </p:cNvSpPr>
          <p:nvPr/>
        </p:nvSpPr>
        <p:spPr bwMode="auto">
          <a:xfrm>
            <a:off x="4419600" y="4572000"/>
            <a:ext cx="3276600" cy="304800"/>
          </a:xfrm>
          <a:custGeom>
            <a:avLst/>
            <a:gdLst/>
            <a:ahLst/>
            <a:cxnLst>
              <a:cxn ang="0">
                <a:pos x="0" y="192"/>
              </a:cxn>
              <a:cxn ang="0">
                <a:pos x="720" y="0"/>
              </a:cxn>
              <a:cxn ang="0">
                <a:pos x="2064" y="192"/>
              </a:cxn>
            </a:cxnLst>
            <a:rect l="0" t="0" r="r" b="b"/>
            <a:pathLst>
              <a:path w="2064" h="192">
                <a:moveTo>
                  <a:pt x="0" y="192"/>
                </a:moveTo>
                <a:cubicBezTo>
                  <a:pt x="188" y="96"/>
                  <a:pt x="376" y="0"/>
                  <a:pt x="720" y="0"/>
                </a:cubicBezTo>
                <a:cubicBezTo>
                  <a:pt x="1064" y="0"/>
                  <a:pt x="1564" y="96"/>
                  <a:pt x="2064" y="192"/>
                </a:cubicBezTo>
              </a:path>
            </a:pathLst>
          </a:custGeom>
          <a:noFill/>
          <a:ln w="28575" cap="flat" cmpd="sng">
            <a:solidFill>
              <a:schemeClr val="hlink"/>
            </a:solidFill>
            <a:prstDash val="solid"/>
            <a:round/>
            <a:headEnd type="triangle" w="med" len="med"/>
            <a:tailEnd type="triangle" w="med" len="med"/>
          </a:ln>
          <a:effectLst/>
        </p:spPr>
        <p:txBody>
          <a:bodyPr wrap="none" tIns="0" bIns="0" anchor="ctr"/>
          <a:lstStyle/>
          <a:p>
            <a:endParaRPr lang="en-US"/>
          </a:p>
        </p:txBody>
      </p:sp>
      <p:sp>
        <p:nvSpPr>
          <p:cNvPr id="978948" name="Freeform 4"/>
          <p:cNvSpPr>
            <a:spLocks/>
          </p:cNvSpPr>
          <p:nvPr/>
        </p:nvSpPr>
        <p:spPr bwMode="auto">
          <a:xfrm>
            <a:off x="4462463" y="4867275"/>
            <a:ext cx="3249612" cy="1308100"/>
          </a:xfrm>
          <a:custGeom>
            <a:avLst/>
            <a:gdLst/>
            <a:ahLst/>
            <a:cxnLst>
              <a:cxn ang="0">
                <a:pos x="0" y="192"/>
              </a:cxn>
              <a:cxn ang="0">
                <a:pos x="720" y="0"/>
              </a:cxn>
              <a:cxn ang="0">
                <a:pos x="2064" y="192"/>
              </a:cxn>
            </a:cxnLst>
            <a:rect l="0" t="0" r="r" b="b"/>
            <a:pathLst>
              <a:path w="2064" h="192">
                <a:moveTo>
                  <a:pt x="0" y="192"/>
                </a:moveTo>
                <a:cubicBezTo>
                  <a:pt x="188" y="96"/>
                  <a:pt x="376" y="0"/>
                  <a:pt x="720" y="0"/>
                </a:cubicBezTo>
                <a:cubicBezTo>
                  <a:pt x="1064" y="0"/>
                  <a:pt x="1564" y="96"/>
                  <a:pt x="2064" y="192"/>
                </a:cubicBezTo>
              </a:path>
            </a:pathLst>
          </a:custGeom>
          <a:noFill/>
          <a:ln w="28575" cap="flat" cmpd="sng">
            <a:solidFill>
              <a:schemeClr val="hlink"/>
            </a:solidFill>
            <a:prstDash val="solid"/>
            <a:round/>
            <a:headEnd type="triangle" w="med" len="med"/>
            <a:tailEnd type="triangle" w="med" len="med"/>
          </a:ln>
          <a:effectLst/>
        </p:spPr>
        <p:txBody>
          <a:bodyPr wrap="none" tIns="0" bIns="0" anchor="ctr"/>
          <a:lstStyle/>
          <a:p>
            <a:endParaRPr lang="en-US"/>
          </a:p>
        </p:txBody>
      </p:sp>
      <p:sp>
        <p:nvSpPr>
          <p:cNvPr id="978949" name="Rectangle 5"/>
          <p:cNvSpPr>
            <a:spLocks noGrp="1" noChangeArrowheads="1"/>
          </p:cNvSpPr>
          <p:nvPr>
            <p:ph type="title"/>
          </p:nvPr>
        </p:nvSpPr>
        <p:spPr>
          <a:xfrm>
            <a:off x="458788" y="188913"/>
            <a:ext cx="8191500" cy="531812"/>
          </a:xfrm>
        </p:spPr>
        <p:txBody>
          <a:bodyPr>
            <a:normAutofit fontScale="90000"/>
          </a:bodyPr>
          <a:lstStyle/>
          <a:p>
            <a:pPr>
              <a:lnSpc>
                <a:spcPct val="80000"/>
              </a:lnSpc>
            </a:pPr>
            <a:r>
              <a:rPr lang="en-GB"/>
              <a:t>Data collection </a:t>
            </a:r>
          </a:p>
        </p:txBody>
      </p:sp>
      <p:grpSp>
        <p:nvGrpSpPr>
          <p:cNvPr id="2" name="Group 6"/>
          <p:cNvGrpSpPr>
            <a:grpSpLocks/>
          </p:cNvGrpSpPr>
          <p:nvPr/>
        </p:nvGrpSpPr>
        <p:grpSpPr bwMode="auto">
          <a:xfrm>
            <a:off x="381000" y="1600200"/>
            <a:ext cx="1550988" cy="2270125"/>
            <a:chOff x="813" y="2731"/>
            <a:chExt cx="421" cy="590"/>
          </a:xfrm>
        </p:grpSpPr>
        <p:sp>
          <p:nvSpPr>
            <p:cNvPr id="978951" name="Freeform 7"/>
            <p:cNvSpPr>
              <a:spLocks/>
            </p:cNvSpPr>
            <p:nvPr/>
          </p:nvSpPr>
          <p:spPr bwMode="auto">
            <a:xfrm>
              <a:off x="938" y="2770"/>
              <a:ext cx="283" cy="11"/>
            </a:xfrm>
            <a:custGeom>
              <a:avLst/>
              <a:gdLst/>
              <a:ahLst/>
              <a:cxnLst>
                <a:cxn ang="0">
                  <a:pos x="0" y="0"/>
                </a:cxn>
                <a:cxn ang="0">
                  <a:pos x="83" y="53"/>
                </a:cxn>
                <a:cxn ang="0">
                  <a:pos x="1416" y="53"/>
                </a:cxn>
                <a:cxn ang="0">
                  <a:pos x="1373" y="0"/>
                </a:cxn>
                <a:cxn ang="0">
                  <a:pos x="0" y="0"/>
                </a:cxn>
              </a:cxnLst>
              <a:rect l="0" t="0" r="r" b="b"/>
              <a:pathLst>
                <a:path w="1416" h="53">
                  <a:moveTo>
                    <a:pt x="0" y="0"/>
                  </a:moveTo>
                  <a:lnTo>
                    <a:pt x="83" y="53"/>
                  </a:lnTo>
                  <a:lnTo>
                    <a:pt x="1416" y="53"/>
                  </a:lnTo>
                  <a:lnTo>
                    <a:pt x="1373" y="0"/>
                  </a:lnTo>
                  <a:lnTo>
                    <a:pt x="0" y="0"/>
                  </a:lnTo>
                  <a:close/>
                </a:path>
              </a:pathLst>
            </a:custGeom>
            <a:solidFill>
              <a:srgbClr val="E0E0E0"/>
            </a:solidFill>
            <a:ln w="6350">
              <a:solidFill>
                <a:srgbClr val="808080"/>
              </a:solidFill>
              <a:prstDash val="solid"/>
              <a:round/>
              <a:headEnd/>
              <a:tailEnd/>
            </a:ln>
          </p:spPr>
          <p:txBody>
            <a:bodyPr/>
            <a:lstStyle/>
            <a:p>
              <a:endParaRPr lang="en-US"/>
            </a:p>
          </p:txBody>
        </p:sp>
        <p:sp>
          <p:nvSpPr>
            <p:cNvPr id="978952" name="Freeform 8"/>
            <p:cNvSpPr>
              <a:spLocks/>
            </p:cNvSpPr>
            <p:nvPr/>
          </p:nvSpPr>
          <p:spPr bwMode="auto">
            <a:xfrm>
              <a:off x="937" y="2769"/>
              <a:ext cx="71" cy="551"/>
            </a:xfrm>
            <a:custGeom>
              <a:avLst/>
              <a:gdLst/>
              <a:ahLst/>
              <a:cxnLst>
                <a:cxn ang="0">
                  <a:pos x="0" y="2662"/>
                </a:cxn>
                <a:cxn ang="0">
                  <a:pos x="73" y="2755"/>
                </a:cxn>
                <a:cxn ang="0">
                  <a:pos x="358" y="915"/>
                </a:cxn>
                <a:cxn ang="0">
                  <a:pos x="91" y="55"/>
                </a:cxn>
                <a:cxn ang="0">
                  <a:pos x="2" y="0"/>
                </a:cxn>
                <a:cxn ang="0">
                  <a:pos x="0" y="1006"/>
                </a:cxn>
                <a:cxn ang="0">
                  <a:pos x="0" y="2662"/>
                </a:cxn>
              </a:cxnLst>
              <a:rect l="0" t="0" r="r" b="b"/>
              <a:pathLst>
                <a:path w="358" h="2755">
                  <a:moveTo>
                    <a:pt x="0" y="2662"/>
                  </a:moveTo>
                  <a:lnTo>
                    <a:pt x="73" y="2755"/>
                  </a:lnTo>
                  <a:lnTo>
                    <a:pt x="358" y="915"/>
                  </a:lnTo>
                  <a:lnTo>
                    <a:pt x="91" y="55"/>
                  </a:lnTo>
                  <a:lnTo>
                    <a:pt x="2" y="0"/>
                  </a:lnTo>
                  <a:lnTo>
                    <a:pt x="0" y="1006"/>
                  </a:lnTo>
                  <a:lnTo>
                    <a:pt x="0" y="2662"/>
                  </a:lnTo>
                  <a:close/>
                </a:path>
              </a:pathLst>
            </a:custGeom>
            <a:solidFill>
              <a:srgbClr val="A0A0A0"/>
            </a:solidFill>
            <a:ln w="6350">
              <a:solidFill>
                <a:srgbClr val="808080"/>
              </a:solidFill>
              <a:prstDash val="solid"/>
              <a:round/>
              <a:headEnd/>
              <a:tailEnd/>
            </a:ln>
          </p:spPr>
          <p:txBody>
            <a:bodyPr/>
            <a:lstStyle/>
            <a:p>
              <a:endParaRPr lang="en-US"/>
            </a:p>
          </p:txBody>
        </p:sp>
        <p:sp>
          <p:nvSpPr>
            <p:cNvPr id="978953" name="Freeform 9"/>
            <p:cNvSpPr>
              <a:spLocks/>
            </p:cNvSpPr>
            <p:nvPr/>
          </p:nvSpPr>
          <p:spPr bwMode="auto">
            <a:xfrm>
              <a:off x="813" y="2732"/>
              <a:ext cx="125" cy="569"/>
            </a:xfrm>
            <a:custGeom>
              <a:avLst/>
              <a:gdLst/>
              <a:ahLst/>
              <a:cxnLst>
                <a:cxn ang="0">
                  <a:pos x="0" y="0"/>
                </a:cxn>
                <a:cxn ang="0">
                  <a:pos x="623" y="186"/>
                </a:cxn>
                <a:cxn ang="0">
                  <a:pos x="623" y="2847"/>
                </a:cxn>
                <a:cxn ang="0">
                  <a:pos x="0" y="2168"/>
                </a:cxn>
                <a:cxn ang="0">
                  <a:pos x="0" y="0"/>
                </a:cxn>
              </a:cxnLst>
              <a:rect l="0" t="0" r="r" b="b"/>
              <a:pathLst>
                <a:path w="623" h="2847">
                  <a:moveTo>
                    <a:pt x="0" y="0"/>
                  </a:moveTo>
                  <a:lnTo>
                    <a:pt x="623" y="186"/>
                  </a:lnTo>
                  <a:lnTo>
                    <a:pt x="623" y="2847"/>
                  </a:lnTo>
                  <a:lnTo>
                    <a:pt x="0" y="2168"/>
                  </a:lnTo>
                  <a:lnTo>
                    <a:pt x="0" y="0"/>
                  </a:lnTo>
                  <a:close/>
                </a:path>
              </a:pathLst>
            </a:custGeom>
            <a:solidFill>
              <a:srgbClr val="A0A0A0"/>
            </a:solidFill>
            <a:ln w="6350">
              <a:solidFill>
                <a:srgbClr val="808080"/>
              </a:solidFill>
              <a:prstDash val="solid"/>
              <a:round/>
              <a:headEnd/>
              <a:tailEnd/>
            </a:ln>
          </p:spPr>
          <p:txBody>
            <a:bodyPr/>
            <a:lstStyle/>
            <a:p>
              <a:endParaRPr lang="en-US"/>
            </a:p>
          </p:txBody>
        </p:sp>
        <p:sp>
          <p:nvSpPr>
            <p:cNvPr id="978954" name="Freeform 10"/>
            <p:cNvSpPr>
              <a:spLocks/>
            </p:cNvSpPr>
            <p:nvPr/>
          </p:nvSpPr>
          <p:spPr bwMode="auto">
            <a:xfrm>
              <a:off x="813" y="2731"/>
              <a:ext cx="400" cy="39"/>
            </a:xfrm>
            <a:custGeom>
              <a:avLst/>
              <a:gdLst/>
              <a:ahLst/>
              <a:cxnLst>
                <a:cxn ang="0">
                  <a:pos x="624" y="196"/>
                </a:cxn>
                <a:cxn ang="0">
                  <a:pos x="1997" y="196"/>
                </a:cxn>
                <a:cxn ang="0">
                  <a:pos x="1035" y="0"/>
                </a:cxn>
                <a:cxn ang="0">
                  <a:pos x="0" y="0"/>
                </a:cxn>
                <a:cxn ang="0">
                  <a:pos x="624" y="196"/>
                </a:cxn>
              </a:cxnLst>
              <a:rect l="0" t="0" r="r" b="b"/>
              <a:pathLst>
                <a:path w="1997" h="196">
                  <a:moveTo>
                    <a:pt x="624" y="196"/>
                  </a:moveTo>
                  <a:lnTo>
                    <a:pt x="1997" y="196"/>
                  </a:lnTo>
                  <a:lnTo>
                    <a:pt x="1035" y="0"/>
                  </a:lnTo>
                  <a:lnTo>
                    <a:pt x="0" y="0"/>
                  </a:lnTo>
                  <a:lnTo>
                    <a:pt x="624" y="196"/>
                  </a:lnTo>
                  <a:close/>
                </a:path>
              </a:pathLst>
            </a:custGeom>
            <a:solidFill>
              <a:srgbClr val="E0E0E0"/>
            </a:solidFill>
            <a:ln w="6350">
              <a:solidFill>
                <a:srgbClr val="808080"/>
              </a:solidFill>
              <a:prstDash val="solid"/>
              <a:round/>
              <a:headEnd/>
              <a:tailEnd/>
            </a:ln>
          </p:spPr>
          <p:txBody>
            <a:bodyPr/>
            <a:lstStyle/>
            <a:p>
              <a:endParaRPr lang="en-US"/>
            </a:p>
          </p:txBody>
        </p:sp>
        <p:sp>
          <p:nvSpPr>
            <p:cNvPr id="978955" name="Rectangle 11"/>
            <p:cNvSpPr>
              <a:spLocks noChangeArrowheads="1"/>
            </p:cNvSpPr>
            <p:nvPr/>
          </p:nvSpPr>
          <p:spPr bwMode="auto">
            <a:xfrm>
              <a:off x="953" y="2976"/>
              <a:ext cx="258" cy="343"/>
            </a:xfrm>
            <a:prstGeom prst="rect">
              <a:avLst/>
            </a:prstGeom>
            <a:solidFill>
              <a:srgbClr val="C0C0C0"/>
            </a:solidFill>
            <a:ln w="6350">
              <a:solidFill>
                <a:srgbClr val="808080"/>
              </a:solidFill>
              <a:miter lim="800000"/>
              <a:headEnd/>
              <a:tailEnd/>
            </a:ln>
          </p:spPr>
          <p:txBody>
            <a:bodyPr/>
            <a:lstStyle/>
            <a:p>
              <a:endParaRPr lang="en-US"/>
            </a:p>
          </p:txBody>
        </p:sp>
        <p:sp>
          <p:nvSpPr>
            <p:cNvPr id="978956" name="Freeform 12"/>
            <p:cNvSpPr>
              <a:spLocks/>
            </p:cNvSpPr>
            <p:nvPr/>
          </p:nvSpPr>
          <p:spPr bwMode="auto">
            <a:xfrm>
              <a:off x="954" y="2780"/>
              <a:ext cx="279" cy="173"/>
            </a:xfrm>
            <a:custGeom>
              <a:avLst/>
              <a:gdLst/>
              <a:ahLst/>
              <a:cxnLst>
                <a:cxn ang="0">
                  <a:pos x="0" y="0"/>
                </a:cxn>
                <a:cxn ang="0">
                  <a:pos x="1330" y="0"/>
                </a:cxn>
                <a:cxn ang="0">
                  <a:pos x="1394" y="867"/>
                </a:cxn>
                <a:cxn ang="0">
                  <a:pos x="58" y="867"/>
                </a:cxn>
                <a:cxn ang="0">
                  <a:pos x="0" y="0"/>
                </a:cxn>
              </a:cxnLst>
              <a:rect l="0" t="0" r="r" b="b"/>
              <a:pathLst>
                <a:path w="1394" h="867">
                  <a:moveTo>
                    <a:pt x="0" y="0"/>
                  </a:moveTo>
                  <a:lnTo>
                    <a:pt x="1330" y="0"/>
                  </a:lnTo>
                  <a:lnTo>
                    <a:pt x="1394" y="867"/>
                  </a:lnTo>
                  <a:lnTo>
                    <a:pt x="58" y="867"/>
                  </a:lnTo>
                  <a:lnTo>
                    <a:pt x="0" y="0"/>
                  </a:lnTo>
                  <a:close/>
                </a:path>
              </a:pathLst>
            </a:custGeom>
            <a:solidFill>
              <a:srgbClr val="C0C0C0"/>
            </a:solidFill>
            <a:ln w="6350">
              <a:solidFill>
                <a:srgbClr val="808080"/>
              </a:solidFill>
              <a:prstDash val="solid"/>
              <a:round/>
              <a:headEnd/>
              <a:tailEnd/>
            </a:ln>
          </p:spPr>
          <p:txBody>
            <a:bodyPr/>
            <a:lstStyle/>
            <a:p>
              <a:endParaRPr lang="en-US"/>
            </a:p>
          </p:txBody>
        </p:sp>
        <p:sp>
          <p:nvSpPr>
            <p:cNvPr id="978957" name="Freeform 13"/>
            <p:cNvSpPr>
              <a:spLocks/>
            </p:cNvSpPr>
            <p:nvPr/>
          </p:nvSpPr>
          <p:spPr bwMode="auto">
            <a:xfrm>
              <a:off x="952" y="2953"/>
              <a:ext cx="282" cy="21"/>
            </a:xfrm>
            <a:custGeom>
              <a:avLst/>
              <a:gdLst/>
              <a:ahLst/>
              <a:cxnLst>
                <a:cxn ang="0">
                  <a:pos x="0" y="104"/>
                </a:cxn>
                <a:cxn ang="0">
                  <a:pos x="1301" y="104"/>
                </a:cxn>
                <a:cxn ang="0">
                  <a:pos x="1410" y="0"/>
                </a:cxn>
                <a:cxn ang="0">
                  <a:pos x="71" y="0"/>
                </a:cxn>
                <a:cxn ang="0">
                  <a:pos x="0" y="104"/>
                </a:cxn>
              </a:cxnLst>
              <a:rect l="0" t="0" r="r" b="b"/>
              <a:pathLst>
                <a:path w="1410" h="104">
                  <a:moveTo>
                    <a:pt x="0" y="104"/>
                  </a:moveTo>
                  <a:lnTo>
                    <a:pt x="1301" y="104"/>
                  </a:lnTo>
                  <a:lnTo>
                    <a:pt x="1410" y="0"/>
                  </a:lnTo>
                  <a:lnTo>
                    <a:pt x="71" y="0"/>
                  </a:lnTo>
                  <a:lnTo>
                    <a:pt x="0" y="104"/>
                  </a:lnTo>
                  <a:close/>
                </a:path>
              </a:pathLst>
            </a:custGeom>
            <a:solidFill>
              <a:srgbClr val="A0A0A0"/>
            </a:solidFill>
            <a:ln w="6350">
              <a:solidFill>
                <a:srgbClr val="808080"/>
              </a:solidFill>
              <a:prstDash val="solid"/>
              <a:round/>
              <a:headEnd/>
              <a:tailEnd/>
            </a:ln>
          </p:spPr>
          <p:txBody>
            <a:bodyPr/>
            <a:lstStyle/>
            <a:p>
              <a:endParaRPr lang="en-US"/>
            </a:p>
          </p:txBody>
        </p:sp>
        <p:sp>
          <p:nvSpPr>
            <p:cNvPr id="978958" name="Freeform 14"/>
            <p:cNvSpPr>
              <a:spLocks/>
            </p:cNvSpPr>
            <p:nvPr/>
          </p:nvSpPr>
          <p:spPr bwMode="auto">
            <a:xfrm>
              <a:off x="955" y="2770"/>
              <a:ext cx="23" cy="550"/>
            </a:xfrm>
            <a:custGeom>
              <a:avLst/>
              <a:gdLst/>
              <a:ahLst/>
              <a:cxnLst>
                <a:cxn ang="0">
                  <a:pos x="0" y="0"/>
                </a:cxn>
                <a:cxn ang="0">
                  <a:pos x="60" y="46"/>
                </a:cxn>
                <a:cxn ang="0">
                  <a:pos x="117" y="922"/>
                </a:cxn>
                <a:cxn ang="0">
                  <a:pos x="57" y="1022"/>
                </a:cxn>
                <a:cxn ang="0">
                  <a:pos x="55" y="2748"/>
                </a:cxn>
              </a:cxnLst>
              <a:rect l="0" t="0" r="r" b="b"/>
              <a:pathLst>
                <a:path w="117" h="2748">
                  <a:moveTo>
                    <a:pt x="0" y="0"/>
                  </a:moveTo>
                  <a:lnTo>
                    <a:pt x="60" y="46"/>
                  </a:lnTo>
                  <a:lnTo>
                    <a:pt x="117" y="922"/>
                  </a:lnTo>
                  <a:lnTo>
                    <a:pt x="57" y="1022"/>
                  </a:lnTo>
                  <a:lnTo>
                    <a:pt x="55" y="2748"/>
                  </a:lnTo>
                </a:path>
              </a:pathLst>
            </a:custGeom>
            <a:noFill/>
            <a:ln w="6350">
              <a:solidFill>
                <a:srgbClr val="808080"/>
              </a:solidFill>
              <a:prstDash val="solid"/>
              <a:round/>
              <a:headEnd/>
              <a:tailEnd/>
            </a:ln>
          </p:spPr>
          <p:txBody>
            <a:bodyPr/>
            <a:lstStyle/>
            <a:p>
              <a:endParaRPr lang="en-US"/>
            </a:p>
          </p:txBody>
        </p:sp>
        <p:sp>
          <p:nvSpPr>
            <p:cNvPr id="978959" name="Freeform 15"/>
            <p:cNvSpPr>
              <a:spLocks/>
            </p:cNvSpPr>
            <p:nvPr/>
          </p:nvSpPr>
          <p:spPr bwMode="auto">
            <a:xfrm>
              <a:off x="964" y="2771"/>
              <a:ext cx="22" cy="550"/>
            </a:xfrm>
            <a:custGeom>
              <a:avLst/>
              <a:gdLst/>
              <a:ahLst/>
              <a:cxnLst>
                <a:cxn ang="0">
                  <a:pos x="0" y="0"/>
                </a:cxn>
                <a:cxn ang="0">
                  <a:pos x="52" y="46"/>
                </a:cxn>
                <a:cxn ang="0">
                  <a:pos x="110" y="921"/>
                </a:cxn>
                <a:cxn ang="0">
                  <a:pos x="51" y="1020"/>
                </a:cxn>
                <a:cxn ang="0">
                  <a:pos x="49" y="2748"/>
                </a:cxn>
              </a:cxnLst>
              <a:rect l="0" t="0" r="r" b="b"/>
              <a:pathLst>
                <a:path w="110" h="2748">
                  <a:moveTo>
                    <a:pt x="0" y="0"/>
                  </a:moveTo>
                  <a:lnTo>
                    <a:pt x="52" y="46"/>
                  </a:lnTo>
                  <a:lnTo>
                    <a:pt x="110" y="921"/>
                  </a:lnTo>
                  <a:lnTo>
                    <a:pt x="51" y="1020"/>
                  </a:lnTo>
                  <a:lnTo>
                    <a:pt x="49" y="2748"/>
                  </a:lnTo>
                </a:path>
              </a:pathLst>
            </a:custGeom>
            <a:noFill/>
            <a:ln w="6350">
              <a:solidFill>
                <a:srgbClr val="808080"/>
              </a:solidFill>
              <a:prstDash val="solid"/>
              <a:round/>
              <a:headEnd/>
              <a:tailEnd/>
            </a:ln>
          </p:spPr>
          <p:txBody>
            <a:bodyPr/>
            <a:lstStyle/>
            <a:p>
              <a:endParaRPr lang="en-US"/>
            </a:p>
          </p:txBody>
        </p:sp>
        <p:sp>
          <p:nvSpPr>
            <p:cNvPr id="978960" name="Freeform 16"/>
            <p:cNvSpPr>
              <a:spLocks/>
            </p:cNvSpPr>
            <p:nvPr/>
          </p:nvSpPr>
          <p:spPr bwMode="auto">
            <a:xfrm>
              <a:off x="971" y="2771"/>
              <a:ext cx="23" cy="550"/>
            </a:xfrm>
            <a:custGeom>
              <a:avLst/>
              <a:gdLst/>
              <a:ahLst/>
              <a:cxnLst>
                <a:cxn ang="0">
                  <a:pos x="0" y="0"/>
                </a:cxn>
                <a:cxn ang="0">
                  <a:pos x="57" y="46"/>
                </a:cxn>
                <a:cxn ang="0">
                  <a:pos x="117" y="915"/>
                </a:cxn>
                <a:cxn ang="0">
                  <a:pos x="54" y="1013"/>
                </a:cxn>
                <a:cxn ang="0">
                  <a:pos x="54" y="2749"/>
                </a:cxn>
              </a:cxnLst>
              <a:rect l="0" t="0" r="r" b="b"/>
              <a:pathLst>
                <a:path w="117" h="2749">
                  <a:moveTo>
                    <a:pt x="0" y="0"/>
                  </a:moveTo>
                  <a:lnTo>
                    <a:pt x="57" y="46"/>
                  </a:lnTo>
                  <a:lnTo>
                    <a:pt x="117" y="915"/>
                  </a:lnTo>
                  <a:lnTo>
                    <a:pt x="54" y="1013"/>
                  </a:lnTo>
                  <a:lnTo>
                    <a:pt x="54" y="2749"/>
                  </a:lnTo>
                </a:path>
              </a:pathLst>
            </a:custGeom>
            <a:noFill/>
            <a:ln w="6350">
              <a:solidFill>
                <a:srgbClr val="808080"/>
              </a:solidFill>
              <a:prstDash val="solid"/>
              <a:round/>
              <a:headEnd/>
              <a:tailEnd/>
            </a:ln>
          </p:spPr>
          <p:txBody>
            <a:bodyPr/>
            <a:lstStyle/>
            <a:p>
              <a:endParaRPr lang="en-US"/>
            </a:p>
          </p:txBody>
        </p:sp>
        <p:sp>
          <p:nvSpPr>
            <p:cNvPr id="978961" name="Freeform 17"/>
            <p:cNvSpPr>
              <a:spLocks/>
            </p:cNvSpPr>
            <p:nvPr/>
          </p:nvSpPr>
          <p:spPr bwMode="auto">
            <a:xfrm>
              <a:off x="979" y="2771"/>
              <a:ext cx="23" cy="549"/>
            </a:xfrm>
            <a:custGeom>
              <a:avLst/>
              <a:gdLst/>
              <a:ahLst/>
              <a:cxnLst>
                <a:cxn ang="0">
                  <a:pos x="0" y="0"/>
                </a:cxn>
                <a:cxn ang="0">
                  <a:pos x="55" y="39"/>
                </a:cxn>
                <a:cxn ang="0">
                  <a:pos x="113" y="915"/>
                </a:cxn>
                <a:cxn ang="0">
                  <a:pos x="53" y="1014"/>
                </a:cxn>
                <a:cxn ang="0">
                  <a:pos x="50" y="2741"/>
                </a:cxn>
              </a:cxnLst>
              <a:rect l="0" t="0" r="r" b="b"/>
              <a:pathLst>
                <a:path w="113" h="2741">
                  <a:moveTo>
                    <a:pt x="0" y="0"/>
                  </a:moveTo>
                  <a:lnTo>
                    <a:pt x="55" y="39"/>
                  </a:lnTo>
                  <a:lnTo>
                    <a:pt x="113" y="915"/>
                  </a:lnTo>
                  <a:lnTo>
                    <a:pt x="53" y="1014"/>
                  </a:lnTo>
                  <a:lnTo>
                    <a:pt x="50" y="2741"/>
                  </a:lnTo>
                </a:path>
              </a:pathLst>
            </a:custGeom>
            <a:noFill/>
            <a:ln w="6350">
              <a:solidFill>
                <a:srgbClr val="808080"/>
              </a:solidFill>
              <a:prstDash val="solid"/>
              <a:round/>
              <a:headEnd/>
              <a:tailEnd/>
            </a:ln>
          </p:spPr>
          <p:txBody>
            <a:bodyPr/>
            <a:lstStyle/>
            <a:p>
              <a:endParaRPr lang="en-US"/>
            </a:p>
          </p:txBody>
        </p:sp>
        <p:sp>
          <p:nvSpPr>
            <p:cNvPr id="978962" name="Freeform 18"/>
            <p:cNvSpPr>
              <a:spLocks/>
            </p:cNvSpPr>
            <p:nvPr/>
          </p:nvSpPr>
          <p:spPr bwMode="auto">
            <a:xfrm>
              <a:off x="988" y="2770"/>
              <a:ext cx="22" cy="548"/>
            </a:xfrm>
            <a:custGeom>
              <a:avLst/>
              <a:gdLst/>
              <a:ahLst/>
              <a:cxnLst>
                <a:cxn ang="0">
                  <a:pos x="0" y="0"/>
                </a:cxn>
                <a:cxn ang="0">
                  <a:pos x="54" y="53"/>
                </a:cxn>
                <a:cxn ang="0">
                  <a:pos x="112" y="913"/>
                </a:cxn>
                <a:cxn ang="0">
                  <a:pos x="52" y="1013"/>
                </a:cxn>
                <a:cxn ang="0">
                  <a:pos x="49" y="2739"/>
                </a:cxn>
              </a:cxnLst>
              <a:rect l="0" t="0" r="r" b="b"/>
              <a:pathLst>
                <a:path w="112" h="2739">
                  <a:moveTo>
                    <a:pt x="0" y="0"/>
                  </a:moveTo>
                  <a:lnTo>
                    <a:pt x="54" y="53"/>
                  </a:lnTo>
                  <a:lnTo>
                    <a:pt x="112" y="913"/>
                  </a:lnTo>
                  <a:lnTo>
                    <a:pt x="52" y="1013"/>
                  </a:lnTo>
                  <a:lnTo>
                    <a:pt x="49" y="2739"/>
                  </a:lnTo>
                </a:path>
              </a:pathLst>
            </a:custGeom>
            <a:noFill/>
            <a:ln w="6350">
              <a:solidFill>
                <a:srgbClr val="808080"/>
              </a:solidFill>
              <a:prstDash val="solid"/>
              <a:round/>
              <a:headEnd/>
              <a:tailEnd/>
            </a:ln>
          </p:spPr>
          <p:txBody>
            <a:bodyPr/>
            <a:lstStyle/>
            <a:p>
              <a:endParaRPr lang="en-US"/>
            </a:p>
          </p:txBody>
        </p:sp>
        <p:sp>
          <p:nvSpPr>
            <p:cNvPr id="978963" name="Freeform 19"/>
            <p:cNvSpPr>
              <a:spLocks/>
            </p:cNvSpPr>
            <p:nvPr/>
          </p:nvSpPr>
          <p:spPr bwMode="auto">
            <a:xfrm>
              <a:off x="997" y="2771"/>
              <a:ext cx="21" cy="548"/>
            </a:xfrm>
            <a:custGeom>
              <a:avLst/>
              <a:gdLst/>
              <a:ahLst/>
              <a:cxnLst>
                <a:cxn ang="0">
                  <a:pos x="0" y="0"/>
                </a:cxn>
                <a:cxn ang="0">
                  <a:pos x="49" y="46"/>
                </a:cxn>
                <a:cxn ang="0">
                  <a:pos x="106" y="912"/>
                </a:cxn>
                <a:cxn ang="0">
                  <a:pos x="47" y="1012"/>
                </a:cxn>
                <a:cxn ang="0">
                  <a:pos x="44" y="2739"/>
                </a:cxn>
              </a:cxnLst>
              <a:rect l="0" t="0" r="r" b="b"/>
              <a:pathLst>
                <a:path w="106" h="2739">
                  <a:moveTo>
                    <a:pt x="0" y="0"/>
                  </a:moveTo>
                  <a:lnTo>
                    <a:pt x="49" y="46"/>
                  </a:lnTo>
                  <a:lnTo>
                    <a:pt x="106" y="912"/>
                  </a:lnTo>
                  <a:lnTo>
                    <a:pt x="47" y="1012"/>
                  </a:lnTo>
                  <a:lnTo>
                    <a:pt x="44" y="2739"/>
                  </a:lnTo>
                </a:path>
              </a:pathLst>
            </a:custGeom>
            <a:noFill/>
            <a:ln w="6350">
              <a:solidFill>
                <a:srgbClr val="808080"/>
              </a:solidFill>
              <a:prstDash val="solid"/>
              <a:round/>
              <a:headEnd/>
              <a:tailEnd/>
            </a:ln>
          </p:spPr>
          <p:txBody>
            <a:bodyPr/>
            <a:lstStyle/>
            <a:p>
              <a:endParaRPr lang="en-US"/>
            </a:p>
          </p:txBody>
        </p:sp>
        <p:sp>
          <p:nvSpPr>
            <p:cNvPr id="978964" name="Freeform 20"/>
            <p:cNvSpPr>
              <a:spLocks/>
            </p:cNvSpPr>
            <p:nvPr/>
          </p:nvSpPr>
          <p:spPr bwMode="auto">
            <a:xfrm>
              <a:off x="1005" y="2771"/>
              <a:ext cx="21" cy="550"/>
            </a:xfrm>
            <a:custGeom>
              <a:avLst/>
              <a:gdLst/>
              <a:ahLst/>
              <a:cxnLst>
                <a:cxn ang="0">
                  <a:pos x="0" y="0"/>
                </a:cxn>
                <a:cxn ang="0">
                  <a:pos x="48" y="48"/>
                </a:cxn>
                <a:cxn ang="0">
                  <a:pos x="108" y="903"/>
                </a:cxn>
                <a:cxn ang="0">
                  <a:pos x="44" y="1010"/>
                </a:cxn>
                <a:cxn ang="0">
                  <a:pos x="44" y="2746"/>
                </a:cxn>
              </a:cxnLst>
              <a:rect l="0" t="0" r="r" b="b"/>
              <a:pathLst>
                <a:path w="108" h="2746">
                  <a:moveTo>
                    <a:pt x="0" y="0"/>
                  </a:moveTo>
                  <a:lnTo>
                    <a:pt x="48" y="48"/>
                  </a:lnTo>
                  <a:lnTo>
                    <a:pt x="108" y="903"/>
                  </a:lnTo>
                  <a:lnTo>
                    <a:pt x="44" y="1010"/>
                  </a:lnTo>
                  <a:lnTo>
                    <a:pt x="44" y="2746"/>
                  </a:lnTo>
                </a:path>
              </a:pathLst>
            </a:custGeom>
            <a:noFill/>
            <a:ln w="6350">
              <a:solidFill>
                <a:srgbClr val="808080"/>
              </a:solidFill>
              <a:prstDash val="solid"/>
              <a:round/>
              <a:headEnd/>
              <a:tailEnd/>
            </a:ln>
          </p:spPr>
          <p:txBody>
            <a:bodyPr/>
            <a:lstStyle/>
            <a:p>
              <a:endParaRPr lang="en-US"/>
            </a:p>
          </p:txBody>
        </p:sp>
        <p:sp>
          <p:nvSpPr>
            <p:cNvPr id="978965" name="Freeform 21"/>
            <p:cNvSpPr>
              <a:spLocks/>
            </p:cNvSpPr>
            <p:nvPr/>
          </p:nvSpPr>
          <p:spPr bwMode="auto">
            <a:xfrm>
              <a:off x="1012" y="2771"/>
              <a:ext cx="22" cy="547"/>
            </a:xfrm>
            <a:custGeom>
              <a:avLst/>
              <a:gdLst/>
              <a:ahLst/>
              <a:cxnLst>
                <a:cxn ang="0">
                  <a:pos x="0" y="0"/>
                </a:cxn>
                <a:cxn ang="0">
                  <a:pos x="49" y="46"/>
                </a:cxn>
                <a:cxn ang="0">
                  <a:pos x="106" y="906"/>
                </a:cxn>
                <a:cxn ang="0">
                  <a:pos x="47" y="1005"/>
                </a:cxn>
                <a:cxn ang="0">
                  <a:pos x="45" y="2732"/>
                </a:cxn>
              </a:cxnLst>
              <a:rect l="0" t="0" r="r" b="b"/>
              <a:pathLst>
                <a:path w="106" h="2732">
                  <a:moveTo>
                    <a:pt x="0" y="0"/>
                  </a:moveTo>
                  <a:lnTo>
                    <a:pt x="49" y="46"/>
                  </a:lnTo>
                  <a:lnTo>
                    <a:pt x="106" y="906"/>
                  </a:lnTo>
                  <a:lnTo>
                    <a:pt x="47" y="1005"/>
                  </a:lnTo>
                  <a:lnTo>
                    <a:pt x="45" y="2732"/>
                  </a:lnTo>
                </a:path>
              </a:pathLst>
            </a:custGeom>
            <a:noFill/>
            <a:ln w="6350">
              <a:solidFill>
                <a:srgbClr val="808080"/>
              </a:solidFill>
              <a:prstDash val="solid"/>
              <a:round/>
              <a:headEnd/>
              <a:tailEnd/>
            </a:ln>
          </p:spPr>
          <p:txBody>
            <a:bodyPr/>
            <a:lstStyle/>
            <a:p>
              <a:endParaRPr lang="en-US"/>
            </a:p>
          </p:txBody>
        </p:sp>
        <p:sp>
          <p:nvSpPr>
            <p:cNvPr id="978966" name="Rectangle 22"/>
            <p:cNvSpPr>
              <a:spLocks noChangeArrowheads="1"/>
            </p:cNvSpPr>
            <p:nvPr/>
          </p:nvSpPr>
          <p:spPr bwMode="auto">
            <a:xfrm>
              <a:off x="1032" y="3020"/>
              <a:ext cx="168" cy="271"/>
            </a:xfrm>
            <a:prstGeom prst="rect">
              <a:avLst/>
            </a:prstGeom>
            <a:solidFill>
              <a:srgbClr val="C0C0C0"/>
            </a:solidFill>
            <a:ln w="6350">
              <a:solidFill>
                <a:srgbClr val="808080"/>
              </a:solidFill>
              <a:miter lim="800000"/>
              <a:headEnd/>
              <a:tailEnd/>
            </a:ln>
          </p:spPr>
          <p:txBody>
            <a:bodyPr/>
            <a:lstStyle/>
            <a:p>
              <a:endParaRPr lang="en-US"/>
            </a:p>
          </p:txBody>
        </p:sp>
        <p:sp>
          <p:nvSpPr>
            <p:cNvPr id="978967" name="Rectangle 23"/>
            <p:cNvSpPr>
              <a:spLocks noChangeArrowheads="1"/>
            </p:cNvSpPr>
            <p:nvPr/>
          </p:nvSpPr>
          <p:spPr bwMode="auto">
            <a:xfrm>
              <a:off x="1032" y="3073"/>
              <a:ext cx="168" cy="53"/>
            </a:xfrm>
            <a:prstGeom prst="rect">
              <a:avLst/>
            </a:prstGeom>
            <a:solidFill>
              <a:srgbClr val="C0C0C0"/>
            </a:solidFill>
            <a:ln w="6350">
              <a:solidFill>
                <a:srgbClr val="808080"/>
              </a:solidFill>
              <a:miter lim="800000"/>
              <a:headEnd/>
              <a:tailEnd/>
            </a:ln>
          </p:spPr>
          <p:txBody>
            <a:bodyPr/>
            <a:lstStyle/>
            <a:p>
              <a:endParaRPr lang="en-US"/>
            </a:p>
          </p:txBody>
        </p:sp>
        <p:sp>
          <p:nvSpPr>
            <p:cNvPr id="978968" name="Rectangle 24"/>
            <p:cNvSpPr>
              <a:spLocks noChangeArrowheads="1"/>
            </p:cNvSpPr>
            <p:nvPr/>
          </p:nvSpPr>
          <p:spPr bwMode="auto">
            <a:xfrm>
              <a:off x="1032" y="3128"/>
              <a:ext cx="168" cy="53"/>
            </a:xfrm>
            <a:prstGeom prst="rect">
              <a:avLst/>
            </a:prstGeom>
            <a:solidFill>
              <a:srgbClr val="C0C0C0"/>
            </a:solidFill>
            <a:ln w="6350">
              <a:solidFill>
                <a:srgbClr val="808080"/>
              </a:solidFill>
              <a:miter lim="800000"/>
              <a:headEnd/>
              <a:tailEnd/>
            </a:ln>
          </p:spPr>
          <p:txBody>
            <a:bodyPr/>
            <a:lstStyle/>
            <a:p>
              <a:endParaRPr lang="en-US"/>
            </a:p>
          </p:txBody>
        </p:sp>
        <p:sp>
          <p:nvSpPr>
            <p:cNvPr id="978969" name="Rectangle 25"/>
            <p:cNvSpPr>
              <a:spLocks noChangeArrowheads="1"/>
            </p:cNvSpPr>
            <p:nvPr/>
          </p:nvSpPr>
          <p:spPr bwMode="auto">
            <a:xfrm>
              <a:off x="1032" y="3181"/>
              <a:ext cx="168" cy="53"/>
            </a:xfrm>
            <a:prstGeom prst="rect">
              <a:avLst/>
            </a:prstGeom>
            <a:solidFill>
              <a:srgbClr val="C0C0C0"/>
            </a:solidFill>
            <a:ln w="6350">
              <a:solidFill>
                <a:srgbClr val="808080"/>
              </a:solidFill>
              <a:miter lim="800000"/>
              <a:headEnd/>
              <a:tailEnd/>
            </a:ln>
          </p:spPr>
          <p:txBody>
            <a:bodyPr/>
            <a:lstStyle/>
            <a:p>
              <a:endParaRPr lang="en-US"/>
            </a:p>
          </p:txBody>
        </p:sp>
        <p:sp>
          <p:nvSpPr>
            <p:cNvPr id="978970" name="Rectangle 26"/>
            <p:cNvSpPr>
              <a:spLocks noChangeArrowheads="1"/>
            </p:cNvSpPr>
            <p:nvPr/>
          </p:nvSpPr>
          <p:spPr bwMode="auto">
            <a:xfrm>
              <a:off x="1061" y="3083"/>
              <a:ext cx="110" cy="31"/>
            </a:xfrm>
            <a:prstGeom prst="rect">
              <a:avLst/>
            </a:prstGeom>
            <a:solidFill>
              <a:srgbClr val="C0C0C0"/>
            </a:solidFill>
            <a:ln w="6350">
              <a:solidFill>
                <a:srgbClr val="808080"/>
              </a:solidFill>
              <a:miter lim="800000"/>
              <a:headEnd/>
              <a:tailEnd/>
            </a:ln>
          </p:spPr>
          <p:txBody>
            <a:bodyPr/>
            <a:lstStyle/>
            <a:p>
              <a:endParaRPr lang="en-US"/>
            </a:p>
          </p:txBody>
        </p:sp>
        <p:sp>
          <p:nvSpPr>
            <p:cNvPr id="978971" name="Rectangle 27"/>
            <p:cNvSpPr>
              <a:spLocks noChangeArrowheads="1"/>
            </p:cNvSpPr>
            <p:nvPr/>
          </p:nvSpPr>
          <p:spPr bwMode="auto">
            <a:xfrm>
              <a:off x="1061" y="3137"/>
              <a:ext cx="110" cy="32"/>
            </a:xfrm>
            <a:prstGeom prst="rect">
              <a:avLst/>
            </a:prstGeom>
            <a:solidFill>
              <a:srgbClr val="C0C0C0"/>
            </a:solidFill>
            <a:ln w="6350">
              <a:solidFill>
                <a:srgbClr val="808080"/>
              </a:solidFill>
              <a:miter lim="800000"/>
              <a:headEnd/>
              <a:tailEnd/>
            </a:ln>
          </p:spPr>
          <p:txBody>
            <a:bodyPr/>
            <a:lstStyle/>
            <a:p>
              <a:endParaRPr lang="en-US"/>
            </a:p>
          </p:txBody>
        </p:sp>
        <p:sp>
          <p:nvSpPr>
            <p:cNvPr id="978972" name="Freeform 28"/>
            <p:cNvSpPr>
              <a:spLocks/>
            </p:cNvSpPr>
            <p:nvPr/>
          </p:nvSpPr>
          <p:spPr bwMode="auto">
            <a:xfrm>
              <a:off x="1137" y="3025"/>
              <a:ext cx="7" cy="35"/>
            </a:xfrm>
            <a:custGeom>
              <a:avLst/>
              <a:gdLst/>
              <a:ahLst/>
              <a:cxnLst>
                <a:cxn ang="0">
                  <a:pos x="37" y="0"/>
                </a:cxn>
                <a:cxn ang="0">
                  <a:pos x="37" y="175"/>
                </a:cxn>
                <a:cxn ang="0">
                  <a:pos x="0" y="76"/>
                </a:cxn>
                <a:cxn ang="0">
                  <a:pos x="37" y="0"/>
                </a:cxn>
              </a:cxnLst>
              <a:rect l="0" t="0" r="r" b="b"/>
              <a:pathLst>
                <a:path w="37" h="175">
                  <a:moveTo>
                    <a:pt x="37" y="0"/>
                  </a:moveTo>
                  <a:lnTo>
                    <a:pt x="37" y="175"/>
                  </a:lnTo>
                  <a:lnTo>
                    <a:pt x="0" y="76"/>
                  </a:lnTo>
                  <a:lnTo>
                    <a:pt x="37" y="0"/>
                  </a:lnTo>
                  <a:close/>
                </a:path>
              </a:pathLst>
            </a:custGeom>
            <a:solidFill>
              <a:srgbClr val="606060"/>
            </a:solidFill>
            <a:ln w="9525">
              <a:noFill/>
              <a:round/>
              <a:headEnd/>
              <a:tailEnd/>
            </a:ln>
          </p:spPr>
          <p:txBody>
            <a:bodyPr/>
            <a:lstStyle/>
            <a:p>
              <a:endParaRPr lang="en-US"/>
            </a:p>
          </p:txBody>
        </p:sp>
        <p:sp>
          <p:nvSpPr>
            <p:cNvPr id="978973" name="Rectangle 29"/>
            <p:cNvSpPr>
              <a:spLocks noChangeArrowheads="1"/>
            </p:cNvSpPr>
            <p:nvPr/>
          </p:nvSpPr>
          <p:spPr bwMode="auto">
            <a:xfrm>
              <a:off x="1032" y="3020"/>
              <a:ext cx="168" cy="53"/>
            </a:xfrm>
            <a:prstGeom prst="rect">
              <a:avLst/>
            </a:prstGeom>
            <a:solidFill>
              <a:srgbClr val="A0A0A0"/>
            </a:solidFill>
            <a:ln w="6350">
              <a:solidFill>
                <a:srgbClr val="808080"/>
              </a:solidFill>
              <a:miter lim="800000"/>
              <a:headEnd/>
              <a:tailEnd/>
            </a:ln>
          </p:spPr>
          <p:txBody>
            <a:bodyPr/>
            <a:lstStyle/>
            <a:p>
              <a:endParaRPr lang="en-US"/>
            </a:p>
          </p:txBody>
        </p:sp>
        <p:sp>
          <p:nvSpPr>
            <p:cNvPr id="978974" name="Rectangle 30"/>
            <p:cNvSpPr>
              <a:spLocks noChangeArrowheads="1"/>
            </p:cNvSpPr>
            <p:nvPr/>
          </p:nvSpPr>
          <p:spPr bwMode="auto">
            <a:xfrm>
              <a:off x="1048" y="3026"/>
              <a:ext cx="12" cy="6"/>
            </a:xfrm>
            <a:prstGeom prst="rect">
              <a:avLst/>
            </a:prstGeom>
            <a:solidFill>
              <a:srgbClr val="606060"/>
            </a:solidFill>
            <a:ln w="9525">
              <a:noFill/>
              <a:miter lim="800000"/>
              <a:headEnd/>
              <a:tailEnd/>
            </a:ln>
          </p:spPr>
          <p:txBody>
            <a:bodyPr/>
            <a:lstStyle/>
            <a:p>
              <a:endParaRPr lang="en-US"/>
            </a:p>
          </p:txBody>
        </p:sp>
        <p:sp>
          <p:nvSpPr>
            <p:cNvPr id="978975" name="Freeform 31"/>
            <p:cNvSpPr>
              <a:spLocks/>
            </p:cNvSpPr>
            <p:nvPr/>
          </p:nvSpPr>
          <p:spPr bwMode="auto">
            <a:xfrm>
              <a:off x="1109" y="3025"/>
              <a:ext cx="35" cy="16"/>
            </a:xfrm>
            <a:custGeom>
              <a:avLst/>
              <a:gdLst/>
              <a:ahLst/>
              <a:cxnLst>
                <a:cxn ang="0">
                  <a:pos x="175" y="0"/>
                </a:cxn>
                <a:cxn ang="0">
                  <a:pos x="12" y="0"/>
                </a:cxn>
                <a:cxn ang="0">
                  <a:pos x="0" y="79"/>
                </a:cxn>
                <a:cxn ang="0">
                  <a:pos x="155" y="77"/>
                </a:cxn>
                <a:cxn ang="0">
                  <a:pos x="175" y="0"/>
                </a:cxn>
              </a:cxnLst>
              <a:rect l="0" t="0" r="r" b="b"/>
              <a:pathLst>
                <a:path w="175" h="79">
                  <a:moveTo>
                    <a:pt x="175" y="0"/>
                  </a:moveTo>
                  <a:lnTo>
                    <a:pt x="12" y="0"/>
                  </a:lnTo>
                  <a:lnTo>
                    <a:pt x="0" y="79"/>
                  </a:lnTo>
                  <a:lnTo>
                    <a:pt x="155" y="77"/>
                  </a:lnTo>
                  <a:lnTo>
                    <a:pt x="175" y="0"/>
                  </a:lnTo>
                  <a:close/>
                </a:path>
              </a:pathLst>
            </a:custGeom>
            <a:solidFill>
              <a:srgbClr val="808080"/>
            </a:solidFill>
            <a:ln w="9525">
              <a:noFill/>
              <a:round/>
              <a:headEnd/>
              <a:tailEnd/>
            </a:ln>
          </p:spPr>
          <p:txBody>
            <a:bodyPr/>
            <a:lstStyle/>
            <a:p>
              <a:endParaRPr lang="en-US"/>
            </a:p>
          </p:txBody>
        </p:sp>
        <p:sp>
          <p:nvSpPr>
            <p:cNvPr id="978976" name="Freeform 32"/>
            <p:cNvSpPr>
              <a:spLocks/>
            </p:cNvSpPr>
            <p:nvPr/>
          </p:nvSpPr>
          <p:spPr bwMode="auto">
            <a:xfrm>
              <a:off x="1109" y="3045"/>
              <a:ext cx="79" cy="16"/>
            </a:xfrm>
            <a:custGeom>
              <a:avLst/>
              <a:gdLst/>
              <a:ahLst/>
              <a:cxnLst>
                <a:cxn ang="0">
                  <a:pos x="393" y="77"/>
                </a:cxn>
                <a:cxn ang="0">
                  <a:pos x="12" y="77"/>
                </a:cxn>
                <a:cxn ang="0">
                  <a:pos x="0" y="0"/>
                </a:cxn>
                <a:cxn ang="0">
                  <a:pos x="373" y="0"/>
                </a:cxn>
                <a:cxn ang="0">
                  <a:pos x="393" y="77"/>
                </a:cxn>
              </a:cxnLst>
              <a:rect l="0" t="0" r="r" b="b"/>
              <a:pathLst>
                <a:path w="393" h="77">
                  <a:moveTo>
                    <a:pt x="393" y="77"/>
                  </a:moveTo>
                  <a:lnTo>
                    <a:pt x="12" y="77"/>
                  </a:lnTo>
                  <a:lnTo>
                    <a:pt x="0" y="0"/>
                  </a:lnTo>
                  <a:lnTo>
                    <a:pt x="373" y="0"/>
                  </a:lnTo>
                  <a:lnTo>
                    <a:pt x="393" y="77"/>
                  </a:lnTo>
                  <a:close/>
                </a:path>
              </a:pathLst>
            </a:custGeom>
            <a:solidFill>
              <a:srgbClr val="C0C0C0"/>
            </a:solidFill>
            <a:ln w="9525">
              <a:noFill/>
              <a:round/>
              <a:headEnd/>
              <a:tailEnd/>
            </a:ln>
          </p:spPr>
          <p:txBody>
            <a:bodyPr/>
            <a:lstStyle/>
            <a:p>
              <a:endParaRPr lang="en-US"/>
            </a:p>
          </p:txBody>
        </p:sp>
        <p:sp>
          <p:nvSpPr>
            <p:cNvPr id="978977" name="Freeform 33"/>
            <p:cNvSpPr>
              <a:spLocks/>
            </p:cNvSpPr>
            <p:nvPr/>
          </p:nvSpPr>
          <p:spPr bwMode="auto">
            <a:xfrm>
              <a:off x="1142" y="3032"/>
              <a:ext cx="46" cy="8"/>
            </a:xfrm>
            <a:custGeom>
              <a:avLst/>
              <a:gdLst/>
              <a:ahLst/>
              <a:cxnLst>
                <a:cxn ang="0">
                  <a:pos x="229" y="0"/>
                </a:cxn>
                <a:cxn ang="0">
                  <a:pos x="9" y="0"/>
                </a:cxn>
                <a:cxn ang="0">
                  <a:pos x="0" y="41"/>
                </a:cxn>
                <a:cxn ang="0">
                  <a:pos x="209" y="41"/>
                </a:cxn>
                <a:cxn ang="0">
                  <a:pos x="229" y="0"/>
                </a:cxn>
              </a:cxnLst>
              <a:rect l="0" t="0" r="r" b="b"/>
              <a:pathLst>
                <a:path w="229" h="41">
                  <a:moveTo>
                    <a:pt x="229" y="0"/>
                  </a:moveTo>
                  <a:lnTo>
                    <a:pt x="9" y="0"/>
                  </a:lnTo>
                  <a:lnTo>
                    <a:pt x="0" y="41"/>
                  </a:lnTo>
                  <a:lnTo>
                    <a:pt x="209" y="41"/>
                  </a:lnTo>
                  <a:lnTo>
                    <a:pt x="229" y="0"/>
                  </a:lnTo>
                  <a:close/>
                </a:path>
              </a:pathLst>
            </a:custGeom>
            <a:solidFill>
              <a:srgbClr val="808080"/>
            </a:solidFill>
            <a:ln w="9525">
              <a:noFill/>
              <a:round/>
              <a:headEnd/>
              <a:tailEnd/>
            </a:ln>
          </p:spPr>
          <p:txBody>
            <a:bodyPr/>
            <a:lstStyle/>
            <a:p>
              <a:endParaRPr lang="en-US"/>
            </a:p>
          </p:txBody>
        </p:sp>
        <p:sp>
          <p:nvSpPr>
            <p:cNvPr id="978978" name="Freeform 34"/>
            <p:cNvSpPr>
              <a:spLocks/>
            </p:cNvSpPr>
            <p:nvPr/>
          </p:nvSpPr>
          <p:spPr bwMode="auto">
            <a:xfrm>
              <a:off x="1183" y="3031"/>
              <a:ext cx="5" cy="29"/>
            </a:xfrm>
            <a:custGeom>
              <a:avLst/>
              <a:gdLst/>
              <a:ahLst/>
              <a:cxnLst>
                <a:cxn ang="0">
                  <a:pos x="23" y="0"/>
                </a:cxn>
                <a:cxn ang="0">
                  <a:pos x="23" y="142"/>
                </a:cxn>
                <a:cxn ang="0">
                  <a:pos x="0" y="48"/>
                </a:cxn>
                <a:cxn ang="0">
                  <a:pos x="23" y="0"/>
                </a:cxn>
              </a:cxnLst>
              <a:rect l="0" t="0" r="r" b="b"/>
              <a:pathLst>
                <a:path w="23" h="142">
                  <a:moveTo>
                    <a:pt x="23" y="0"/>
                  </a:moveTo>
                  <a:lnTo>
                    <a:pt x="23" y="142"/>
                  </a:lnTo>
                  <a:lnTo>
                    <a:pt x="0" y="48"/>
                  </a:lnTo>
                  <a:lnTo>
                    <a:pt x="23" y="0"/>
                  </a:lnTo>
                  <a:close/>
                </a:path>
              </a:pathLst>
            </a:custGeom>
            <a:solidFill>
              <a:srgbClr val="606060"/>
            </a:solidFill>
            <a:ln w="9525">
              <a:noFill/>
              <a:round/>
              <a:headEnd/>
              <a:tailEnd/>
            </a:ln>
          </p:spPr>
          <p:txBody>
            <a:bodyPr/>
            <a:lstStyle/>
            <a:p>
              <a:endParaRPr lang="en-US"/>
            </a:p>
          </p:txBody>
        </p:sp>
        <p:sp>
          <p:nvSpPr>
            <p:cNvPr id="978979" name="Oval 35"/>
            <p:cNvSpPr>
              <a:spLocks noChangeArrowheads="1"/>
            </p:cNvSpPr>
            <p:nvPr/>
          </p:nvSpPr>
          <p:spPr bwMode="auto">
            <a:xfrm>
              <a:off x="1145" y="3047"/>
              <a:ext cx="13" cy="10"/>
            </a:xfrm>
            <a:prstGeom prst="ellipse">
              <a:avLst/>
            </a:prstGeom>
            <a:solidFill>
              <a:srgbClr val="C0C0C0"/>
            </a:solidFill>
            <a:ln w="3175">
              <a:solidFill>
                <a:srgbClr val="808080"/>
              </a:solidFill>
              <a:round/>
              <a:headEnd/>
              <a:tailEnd/>
            </a:ln>
          </p:spPr>
          <p:txBody>
            <a:bodyPr/>
            <a:lstStyle/>
            <a:p>
              <a:endParaRPr lang="en-US"/>
            </a:p>
          </p:txBody>
        </p:sp>
        <p:sp>
          <p:nvSpPr>
            <p:cNvPr id="978980" name="Rectangle 36"/>
            <p:cNvSpPr>
              <a:spLocks noChangeArrowheads="1"/>
            </p:cNvSpPr>
            <p:nvPr/>
          </p:nvSpPr>
          <p:spPr bwMode="auto">
            <a:xfrm>
              <a:off x="1043" y="3040"/>
              <a:ext cx="149" cy="5"/>
            </a:xfrm>
            <a:prstGeom prst="rect">
              <a:avLst/>
            </a:prstGeom>
            <a:solidFill>
              <a:srgbClr val="606060"/>
            </a:solidFill>
            <a:ln w="9525">
              <a:noFill/>
              <a:miter lim="800000"/>
              <a:headEnd/>
              <a:tailEnd/>
            </a:ln>
          </p:spPr>
          <p:txBody>
            <a:bodyPr/>
            <a:lstStyle/>
            <a:p>
              <a:endParaRPr lang="en-US"/>
            </a:p>
          </p:txBody>
        </p:sp>
        <p:sp>
          <p:nvSpPr>
            <p:cNvPr id="978981" name="Freeform 37"/>
            <p:cNvSpPr>
              <a:spLocks/>
            </p:cNvSpPr>
            <p:nvPr/>
          </p:nvSpPr>
          <p:spPr bwMode="auto">
            <a:xfrm>
              <a:off x="1141" y="3023"/>
              <a:ext cx="15" cy="42"/>
            </a:xfrm>
            <a:custGeom>
              <a:avLst/>
              <a:gdLst/>
              <a:ahLst/>
              <a:cxnLst>
                <a:cxn ang="0">
                  <a:pos x="61" y="3"/>
                </a:cxn>
                <a:cxn ang="0">
                  <a:pos x="33" y="0"/>
                </a:cxn>
                <a:cxn ang="0">
                  <a:pos x="15" y="11"/>
                </a:cxn>
                <a:cxn ang="0">
                  <a:pos x="8" y="36"/>
                </a:cxn>
                <a:cxn ang="0">
                  <a:pos x="0" y="83"/>
                </a:cxn>
                <a:cxn ang="0">
                  <a:pos x="18" y="208"/>
                </a:cxn>
                <a:cxn ang="0">
                  <a:pos x="33" y="210"/>
                </a:cxn>
                <a:cxn ang="0">
                  <a:pos x="33" y="101"/>
                </a:cxn>
                <a:cxn ang="0">
                  <a:pos x="67" y="55"/>
                </a:cxn>
                <a:cxn ang="0">
                  <a:pos x="76" y="34"/>
                </a:cxn>
                <a:cxn ang="0">
                  <a:pos x="74" y="14"/>
                </a:cxn>
                <a:cxn ang="0">
                  <a:pos x="61" y="3"/>
                </a:cxn>
              </a:cxnLst>
              <a:rect l="0" t="0" r="r" b="b"/>
              <a:pathLst>
                <a:path w="76" h="210">
                  <a:moveTo>
                    <a:pt x="61" y="3"/>
                  </a:moveTo>
                  <a:lnTo>
                    <a:pt x="33" y="0"/>
                  </a:lnTo>
                  <a:lnTo>
                    <a:pt x="15" y="11"/>
                  </a:lnTo>
                  <a:lnTo>
                    <a:pt x="8" y="36"/>
                  </a:lnTo>
                  <a:lnTo>
                    <a:pt x="0" y="83"/>
                  </a:lnTo>
                  <a:lnTo>
                    <a:pt x="18" y="208"/>
                  </a:lnTo>
                  <a:lnTo>
                    <a:pt x="33" y="210"/>
                  </a:lnTo>
                  <a:lnTo>
                    <a:pt x="33" y="101"/>
                  </a:lnTo>
                  <a:lnTo>
                    <a:pt x="67" y="55"/>
                  </a:lnTo>
                  <a:lnTo>
                    <a:pt x="76" y="34"/>
                  </a:lnTo>
                  <a:lnTo>
                    <a:pt x="74" y="14"/>
                  </a:lnTo>
                  <a:lnTo>
                    <a:pt x="61" y="3"/>
                  </a:lnTo>
                  <a:close/>
                </a:path>
              </a:pathLst>
            </a:custGeom>
            <a:solidFill>
              <a:srgbClr val="404040"/>
            </a:solidFill>
            <a:ln w="9525">
              <a:noFill/>
              <a:round/>
              <a:headEnd/>
              <a:tailEnd/>
            </a:ln>
          </p:spPr>
          <p:txBody>
            <a:bodyPr/>
            <a:lstStyle/>
            <a:p>
              <a:endParaRPr lang="en-US"/>
            </a:p>
          </p:txBody>
        </p:sp>
        <p:sp>
          <p:nvSpPr>
            <p:cNvPr id="978982" name="Freeform 38"/>
            <p:cNvSpPr>
              <a:spLocks/>
            </p:cNvSpPr>
            <p:nvPr/>
          </p:nvSpPr>
          <p:spPr bwMode="auto">
            <a:xfrm>
              <a:off x="1142" y="3023"/>
              <a:ext cx="16" cy="42"/>
            </a:xfrm>
            <a:custGeom>
              <a:avLst/>
              <a:gdLst/>
              <a:ahLst/>
              <a:cxnLst>
                <a:cxn ang="0">
                  <a:pos x="61" y="2"/>
                </a:cxn>
                <a:cxn ang="0">
                  <a:pos x="34" y="0"/>
                </a:cxn>
                <a:cxn ang="0">
                  <a:pos x="16" y="11"/>
                </a:cxn>
                <a:cxn ang="0">
                  <a:pos x="9" y="36"/>
                </a:cxn>
                <a:cxn ang="0">
                  <a:pos x="0" y="83"/>
                </a:cxn>
                <a:cxn ang="0">
                  <a:pos x="20" y="207"/>
                </a:cxn>
                <a:cxn ang="0">
                  <a:pos x="34" y="210"/>
                </a:cxn>
                <a:cxn ang="0">
                  <a:pos x="34" y="100"/>
                </a:cxn>
                <a:cxn ang="0">
                  <a:pos x="68" y="54"/>
                </a:cxn>
                <a:cxn ang="0">
                  <a:pos x="77" y="33"/>
                </a:cxn>
                <a:cxn ang="0">
                  <a:pos x="75" y="13"/>
                </a:cxn>
                <a:cxn ang="0">
                  <a:pos x="61" y="2"/>
                </a:cxn>
              </a:cxnLst>
              <a:rect l="0" t="0" r="r" b="b"/>
              <a:pathLst>
                <a:path w="77" h="210">
                  <a:moveTo>
                    <a:pt x="61" y="2"/>
                  </a:moveTo>
                  <a:lnTo>
                    <a:pt x="34" y="0"/>
                  </a:lnTo>
                  <a:lnTo>
                    <a:pt x="16" y="11"/>
                  </a:lnTo>
                  <a:lnTo>
                    <a:pt x="9" y="36"/>
                  </a:lnTo>
                  <a:lnTo>
                    <a:pt x="0" y="83"/>
                  </a:lnTo>
                  <a:lnTo>
                    <a:pt x="20" y="207"/>
                  </a:lnTo>
                  <a:lnTo>
                    <a:pt x="34" y="210"/>
                  </a:lnTo>
                  <a:lnTo>
                    <a:pt x="34" y="100"/>
                  </a:lnTo>
                  <a:lnTo>
                    <a:pt x="68" y="54"/>
                  </a:lnTo>
                  <a:lnTo>
                    <a:pt x="77" y="33"/>
                  </a:lnTo>
                  <a:lnTo>
                    <a:pt x="75" y="13"/>
                  </a:lnTo>
                  <a:lnTo>
                    <a:pt x="61" y="2"/>
                  </a:lnTo>
                  <a:close/>
                </a:path>
              </a:pathLst>
            </a:custGeom>
            <a:solidFill>
              <a:srgbClr val="E0E0E0"/>
            </a:solidFill>
            <a:ln w="9525">
              <a:noFill/>
              <a:round/>
              <a:headEnd/>
              <a:tailEnd/>
            </a:ln>
          </p:spPr>
          <p:txBody>
            <a:bodyPr/>
            <a:lstStyle/>
            <a:p>
              <a:endParaRPr lang="en-US"/>
            </a:p>
          </p:txBody>
        </p:sp>
        <p:sp>
          <p:nvSpPr>
            <p:cNvPr id="978983" name="Rectangle 39"/>
            <p:cNvSpPr>
              <a:spLocks noChangeArrowheads="1"/>
            </p:cNvSpPr>
            <p:nvPr/>
          </p:nvSpPr>
          <p:spPr bwMode="auto">
            <a:xfrm>
              <a:off x="1067" y="3092"/>
              <a:ext cx="99" cy="5"/>
            </a:xfrm>
            <a:prstGeom prst="rect">
              <a:avLst/>
            </a:prstGeom>
            <a:solidFill>
              <a:srgbClr val="808080"/>
            </a:solidFill>
            <a:ln w="9525">
              <a:noFill/>
              <a:miter lim="800000"/>
              <a:headEnd/>
              <a:tailEnd/>
            </a:ln>
          </p:spPr>
          <p:txBody>
            <a:bodyPr/>
            <a:lstStyle/>
            <a:p>
              <a:endParaRPr lang="en-US"/>
            </a:p>
          </p:txBody>
        </p:sp>
        <p:sp>
          <p:nvSpPr>
            <p:cNvPr id="978984" name="Freeform 40"/>
            <p:cNvSpPr>
              <a:spLocks/>
            </p:cNvSpPr>
            <p:nvPr/>
          </p:nvSpPr>
          <p:spPr bwMode="auto">
            <a:xfrm>
              <a:off x="1097" y="3103"/>
              <a:ext cx="43" cy="8"/>
            </a:xfrm>
            <a:custGeom>
              <a:avLst/>
              <a:gdLst/>
              <a:ahLst/>
              <a:cxnLst>
                <a:cxn ang="0">
                  <a:pos x="5" y="41"/>
                </a:cxn>
                <a:cxn ang="0">
                  <a:pos x="0" y="0"/>
                </a:cxn>
                <a:cxn ang="0">
                  <a:pos x="212" y="0"/>
                </a:cxn>
                <a:cxn ang="0">
                  <a:pos x="218" y="40"/>
                </a:cxn>
              </a:cxnLst>
              <a:rect l="0" t="0" r="r" b="b"/>
              <a:pathLst>
                <a:path w="218" h="41">
                  <a:moveTo>
                    <a:pt x="5" y="41"/>
                  </a:moveTo>
                  <a:lnTo>
                    <a:pt x="0" y="0"/>
                  </a:lnTo>
                  <a:lnTo>
                    <a:pt x="212" y="0"/>
                  </a:lnTo>
                  <a:lnTo>
                    <a:pt x="218" y="40"/>
                  </a:lnTo>
                </a:path>
              </a:pathLst>
            </a:custGeom>
            <a:noFill/>
            <a:ln w="6350">
              <a:solidFill>
                <a:srgbClr val="808080"/>
              </a:solidFill>
              <a:prstDash val="solid"/>
              <a:round/>
              <a:headEnd/>
              <a:tailEnd/>
            </a:ln>
          </p:spPr>
          <p:txBody>
            <a:bodyPr/>
            <a:lstStyle/>
            <a:p>
              <a:endParaRPr lang="en-US"/>
            </a:p>
          </p:txBody>
        </p:sp>
        <p:sp>
          <p:nvSpPr>
            <p:cNvPr id="978985" name="Freeform 41"/>
            <p:cNvSpPr>
              <a:spLocks/>
            </p:cNvSpPr>
            <p:nvPr/>
          </p:nvSpPr>
          <p:spPr bwMode="auto">
            <a:xfrm>
              <a:off x="978" y="2807"/>
              <a:ext cx="39" cy="41"/>
            </a:xfrm>
            <a:custGeom>
              <a:avLst/>
              <a:gdLst/>
              <a:ahLst/>
              <a:cxnLst>
                <a:cxn ang="0">
                  <a:pos x="178" y="0"/>
                </a:cxn>
                <a:cxn ang="0">
                  <a:pos x="0" y="0"/>
                </a:cxn>
                <a:cxn ang="0">
                  <a:pos x="13" y="208"/>
                </a:cxn>
                <a:cxn ang="0">
                  <a:pos x="193" y="208"/>
                </a:cxn>
                <a:cxn ang="0">
                  <a:pos x="178" y="0"/>
                </a:cxn>
              </a:cxnLst>
              <a:rect l="0" t="0" r="r" b="b"/>
              <a:pathLst>
                <a:path w="193" h="208">
                  <a:moveTo>
                    <a:pt x="178" y="0"/>
                  </a:moveTo>
                  <a:lnTo>
                    <a:pt x="0" y="0"/>
                  </a:lnTo>
                  <a:lnTo>
                    <a:pt x="13" y="208"/>
                  </a:lnTo>
                  <a:lnTo>
                    <a:pt x="193" y="208"/>
                  </a:lnTo>
                  <a:lnTo>
                    <a:pt x="178" y="0"/>
                  </a:lnTo>
                  <a:close/>
                </a:path>
              </a:pathLst>
            </a:custGeom>
            <a:solidFill>
              <a:srgbClr val="C0C0C0"/>
            </a:solidFill>
            <a:ln w="6350">
              <a:solidFill>
                <a:srgbClr val="808080"/>
              </a:solidFill>
              <a:prstDash val="solid"/>
              <a:round/>
              <a:headEnd/>
              <a:tailEnd/>
            </a:ln>
          </p:spPr>
          <p:txBody>
            <a:bodyPr/>
            <a:lstStyle/>
            <a:p>
              <a:endParaRPr lang="en-US"/>
            </a:p>
          </p:txBody>
        </p:sp>
        <p:sp>
          <p:nvSpPr>
            <p:cNvPr id="978986" name="Freeform 42"/>
            <p:cNvSpPr>
              <a:spLocks/>
            </p:cNvSpPr>
            <p:nvPr/>
          </p:nvSpPr>
          <p:spPr bwMode="auto">
            <a:xfrm>
              <a:off x="982" y="2877"/>
              <a:ext cx="41" cy="42"/>
            </a:xfrm>
            <a:custGeom>
              <a:avLst/>
              <a:gdLst/>
              <a:ahLst/>
              <a:cxnLst>
                <a:cxn ang="0">
                  <a:pos x="186" y="0"/>
                </a:cxn>
                <a:cxn ang="0">
                  <a:pos x="0" y="0"/>
                </a:cxn>
                <a:cxn ang="0">
                  <a:pos x="14" y="210"/>
                </a:cxn>
                <a:cxn ang="0">
                  <a:pos x="201" y="209"/>
                </a:cxn>
                <a:cxn ang="0">
                  <a:pos x="186" y="0"/>
                </a:cxn>
              </a:cxnLst>
              <a:rect l="0" t="0" r="r" b="b"/>
              <a:pathLst>
                <a:path w="201" h="210">
                  <a:moveTo>
                    <a:pt x="186" y="0"/>
                  </a:moveTo>
                  <a:lnTo>
                    <a:pt x="0" y="0"/>
                  </a:lnTo>
                  <a:lnTo>
                    <a:pt x="14" y="210"/>
                  </a:lnTo>
                  <a:lnTo>
                    <a:pt x="201" y="209"/>
                  </a:lnTo>
                  <a:lnTo>
                    <a:pt x="186" y="0"/>
                  </a:lnTo>
                  <a:close/>
                </a:path>
              </a:pathLst>
            </a:custGeom>
            <a:solidFill>
              <a:srgbClr val="C0C0C0"/>
            </a:solidFill>
            <a:ln w="6350">
              <a:solidFill>
                <a:srgbClr val="808080"/>
              </a:solidFill>
              <a:prstDash val="solid"/>
              <a:round/>
              <a:headEnd/>
              <a:tailEnd/>
            </a:ln>
          </p:spPr>
          <p:txBody>
            <a:bodyPr/>
            <a:lstStyle/>
            <a:p>
              <a:endParaRPr lang="en-US"/>
            </a:p>
          </p:txBody>
        </p:sp>
        <p:sp>
          <p:nvSpPr>
            <p:cNvPr id="978987" name="Rectangle 43"/>
            <p:cNvSpPr>
              <a:spLocks noChangeArrowheads="1"/>
            </p:cNvSpPr>
            <p:nvPr/>
          </p:nvSpPr>
          <p:spPr bwMode="auto">
            <a:xfrm>
              <a:off x="1041" y="2875"/>
              <a:ext cx="168" cy="42"/>
            </a:xfrm>
            <a:prstGeom prst="rect">
              <a:avLst/>
            </a:prstGeom>
            <a:solidFill>
              <a:srgbClr val="606060"/>
            </a:solidFill>
            <a:ln w="6350">
              <a:solidFill>
                <a:srgbClr val="808080"/>
              </a:solidFill>
              <a:miter lim="800000"/>
              <a:headEnd/>
              <a:tailEnd/>
            </a:ln>
          </p:spPr>
          <p:txBody>
            <a:bodyPr/>
            <a:lstStyle/>
            <a:p>
              <a:endParaRPr lang="en-US"/>
            </a:p>
          </p:txBody>
        </p:sp>
        <p:sp>
          <p:nvSpPr>
            <p:cNvPr id="978988" name="Rectangle 44"/>
            <p:cNvSpPr>
              <a:spLocks noChangeArrowheads="1"/>
            </p:cNvSpPr>
            <p:nvPr/>
          </p:nvSpPr>
          <p:spPr bwMode="auto">
            <a:xfrm>
              <a:off x="1072" y="2880"/>
              <a:ext cx="20" cy="14"/>
            </a:xfrm>
            <a:prstGeom prst="rect">
              <a:avLst/>
            </a:prstGeom>
            <a:solidFill>
              <a:srgbClr val="C0C0C0"/>
            </a:solidFill>
            <a:ln w="9525">
              <a:noFill/>
              <a:miter lim="800000"/>
              <a:headEnd/>
              <a:tailEnd/>
            </a:ln>
          </p:spPr>
          <p:txBody>
            <a:bodyPr/>
            <a:lstStyle/>
            <a:p>
              <a:endParaRPr lang="en-US"/>
            </a:p>
          </p:txBody>
        </p:sp>
        <p:sp>
          <p:nvSpPr>
            <p:cNvPr id="978989" name="Rectangle 45"/>
            <p:cNvSpPr>
              <a:spLocks noChangeArrowheads="1"/>
            </p:cNvSpPr>
            <p:nvPr/>
          </p:nvSpPr>
          <p:spPr bwMode="auto">
            <a:xfrm>
              <a:off x="1072" y="2899"/>
              <a:ext cx="20" cy="13"/>
            </a:xfrm>
            <a:prstGeom prst="rect">
              <a:avLst/>
            </a:prstGeom>
            <a:solidFill>
              <a:srgbClr val="C0C0C0"/>
            </a:solidFill>
            <a:ln w="9525">
              <a:noFill/>
              <a:miter lim="800000"/>
              <a:headEnd/>
              <a:tailEnd/>
            </a:ln>
          </p:spPr>
          <p:txBody>
            <a:bodyPr/>
            <a:lstStyle/>
            <a:p>
              <a:endParaRPr lang="en-US"/>
            </a:p>
          </p:txBody>
        </p:sp>
        <p:sp>
          <p:nvSpPr>
            <p:cNvPr id="978990" name="Rectangle 46"/>
            <p:cNvSpPr>
              <a:spLocks noChangeArrowheads="1"/>
            </p:cNvSpPr>
            <p:nvPr/>
          </p:nvSpPr>
          <p:spPr bwMode="auto">
            <a:xfrm>
              <a:off x="1113" y="2889"/>
              <a:ext cx="20" cy="14"/>
            </a:xfrm>
            <a:prstGeom prst="rect">
              <a:avLst/>
            </a:prstGeom>
            <a:solidFill>
              <a:srgbClr val="008000"/>
            </a:solidFill>
            <a:ln w="9525">
              <a:noFill/>
              <a:miter lim="800000"/>
              <a:headEnd/>
              <a:tailEnd/>
            </a:ln>
          </p:spPr>
          <p:txBody>
            <a:bodyPr/>
            <a:lstStyle/>
            <a:p>
              <a:endParaRPr lang="en-US"/>
            </a:p>
          </p:txBody>
        </p:sp>
        <p:sp>
          <p:nvSpPr>
            <p:cNvPr id="978991" name="Oval 47"/>
            <p:cNvSpPr>
              <a:spLocks noChangeArrowheads="1"/>
            </p:cNvSpPr>
            <p:nvPr/>
          </p:nvSpPr>
          <p:spPr bwMode="auto">
            <a:xfrm>
              <a:off x="1050" y="2889"/>
              <a:ext cx="15" cy="17"/>
            </a:xfrm>
            <a:prstGeom prst="ellipse">
              <a:avLst/>
            </a:prstGeom>
            <a:solidFill>
              <a:srgbClr val="202020"/>
            </a:solidFill>
            <a:ln w="9525">
              <a:noFill/>
              <a:round/>
              <a:headEnd/>
              <a:tailEnd/>
            </a:ln>
          </p:spPr>
          <p:txBody>
            <a:bodyPr/>
            <a:lstStyle/>
            <a:p>
              <a:endParaRPr lang="en-US"/>
            </a:p>
          </p:txBody>
        </p:sp>
      </p:grpSp>
      <p:graphicFrame>
        <p:nvGraphicFramePr>
          <p:cNvPr id="978992" name="Object 48"/>
          <p:cNvGraphicFramePr>
            <a:graphicFrameLocks noChangeAspect="1"/>
          </p:cNvGraphicFramePr>
          <p:nvPr/>
        </p:nvGraphicFramePr>
        <p:xfrm>
          <a:off x="7712075" y="1711325"/>
          <a:ext cx="777875" cy="2528888"/>
        </p:xfrm>
        <a:graphic>
          <a:graphicData uri="http://schemas.openxmlformats.org/presentationml/2006/ole">
            <p:oleObj spid="_x0000_s137218" name="Image" r:id="rId3" imgW="965420" imgH="3138722" progId="Photoshop.Image.5">
              <p:embed/>
            </p:oleObj>
          </a:graphicData>
        </a:graphic>
      </p:graphicFrame>
      <p:pic>
        <p:nvPicPr>
          <p:cNvPr id="978993" name="Picture 49"/>
          <p:cNvPicPr>
            <a:picLocks noChangeAspect="1" noChangeArrowheads="1"/>
          </p:cNvPicPr>
          <p:nvPr/>
        </p:nvPicPr>
        <p:blipFill>
          <a:blip r:embed="rId4"/>
          <a:srcRect/>
          <a:stretch>
            <a:fillRect/>
          </a:stretch>
        </p:blipFill>
        <p:spPr bwMode="auto">
          <a:xfrm>
            <a:off x="5029200" y="1801813"/>
            <a:ext cx="2362200" cy="2236787"/>
          </a:xfrm>
          <a:prstGeom prst="rect">
            <a:avLst/>
          </a:prstGeom>
          <a:noFill/>
          <a:ln w="28575">
            <a:noFill/>
            <a:miter lim="800000"/>
            <a:headEnd/>
            <a:tailEnd/>
          </a:ln>
          <a:effectLst/>
        </p:spPr>
      </p:pic>
      <p:grpSp>
        <p:nvGrpSpPr>
          <p:cNvPr id="3" name="Group 50"/>
          <p:cNvGrpSpPr>
            <a:grpSpLocks/>
          </p:cNvGrpSpPr>
          <p:nvPr/>
        </p:nvGrpSpPr>
        <p:grpSpPr bwMode="auto">
          <a:xfrm>
            <a:off x="2722563" y="4240213"/>
            <a:ext cx="1550987" cy="2270125"/>
            <a:chOff x="813" y="2731"/>
            <a:chExt cx="421" cy="590"/>
          </a:xfrm>
        </p:grpSpPr>
        <p:sp>
          <p:nvSpPr>
            <p:cNvPr id="978995" name="Freeform 51"/>
            <p:cNvSpPr>
              <a:spLocks/>
            </p:cNvSpPr>
            <p:nvPr/>
          </p:nvSpPr>
          <p:spPr bwMode="auto">
            <a:xfrm>
              <a:off x="938" y="2770"/>
              <a:ext cx="283" cy="11"/>
            </a:xfrm>
            <a:custGeom>
              <a:avLst/>
              <a:gdLst/>
              <a:ahLst/>
              <a:cxnLst>
                <a:cxn ang="0">
                  <a:pos x="0" y="0"/>
                </a:cxn>
                <a:cxn ang="0">
                  <a:pos x="83" y="53"/>
                </a:cxn>
                <a:cxn ang="0">
                  <a:pos x="1416" y="53"/>
                </a:cxn>
                <a:cxn ang="0">
                  <a:pos x="1373" y="0"/>
                </a:cxn>
                <a:cxn ang="0">
                  <a:pos x="0" y="0"/>
                </a:cxn>
              </a:cxnLst>
              <a:rect l="0" t="0" r="r" b="b"/>
              <a:pathLst>
                <a:path w="1416" h="53">
                  <a:moveTo>
                    <a:pt x="0" y="0"/>
                  </a:moveTo>
                  <a:lnTo>
                    <a:pt x="83" y="53"/>
                  </a:lnTo>
                  <a:lnTo>
                    <a:pt x="1416" y="53"/>
                  </a:lnTo>
                  <a:lnTo>
                    <a:pt x="1373" y="0"/>
                  </a:lnTo>
                  <a:lnTo>
                    <a:pt x="0" y="0"/>
                  </a:lnTo>
                  <a:close/>
                </a:path>
              </a:pathLst>
            </a:custGeom>
            <a:solidFill>
              <a:srgbClr val="E0E0E0"/>
            </a:solidFill>
            <a:ln w="6350">
              <a:solidFill>
                <a:srgbClr val="808080"/>
              </a:solidFill>
              <a:prstDash val="solid"/>
              <a:round/>
              <a:headEnd/>
              <a:tailEnd/>
            </a:ln>
          </p:spPr>
          <p:txBody>
            <a:bodyPr/>
            <a:lstStyle/>
            <a:p>
              <a:endParaRPr lang="en-US"/>
            </a:p>
          </p:txBody>
        </p:sp>
        <p:sp>
          <p:nvSpPr>
            <p:cNvPr id="978996" name="Freeform 52"/>
            <p:cNvSpPr>
              <a:spLocks/>
            </p:cNvSpPr>
            <p:nvPr/>
          </p:nvSpPr>
          <p:spPr bwMode="auto">
            <a:xfrm>
              <a:off x="937" y="2769"/>
              <a:ext cx="71" cy="551"/>
            </a:xfrm>
            <a:custGeom>
              <a:avLst/>
              <a:gdLst/>
              <a:ahLst/>
              <a:cxnLst>
                <a:cxn ang="0">
                  <a:pos x="0" y="2662"/>
                </a:cxn>
                <a:cxn ang="0">
                  <a:pos x="73" y="2755"/>
                </a:cxn>
                <a:cxn ang="0">
                  <a:pos x="358" y="915"/>
                </a:cxn>
                <a:cxn ang="0">
                  <a:pos x="91" y="55"/>
                </a:cxn>
                <a:cxn ang="0">
                  <a:pos x="2" y="0"/>
                </a:cxn>
                <a:cxn ang="0">
                  <a:pos x="0" y="1006"/>
                </a:cxn>
                <a:cxn ang="0">
                  <a:pos x="0" y="2662"/>
                </a:cxn>
              </a:cxnLst>
              <a:rect l="0" t="0" r="r" b="b"/>
              <a:pathLst>
                <a:path w="358" h="2755">
                  <a:moveTo>
                    <a:pt x="0" y="2662"/>
                  </a:moveTo>
                  <a:lnTo>
                    <a:pt x="73" y="2755"/>
                  </a:lnTo>
                  <a:lnTo>
                    <a:pt x="358" y="915"/>
                  </a:lnTo>
                  <a:lnTo>
                    <a:pt x="91" y="55"/>
                  </a:lnTo>
                  <a:lnTo>
                    <a:pt x="2" y="0"/>
                  </a:lnTo>
                  <a:lnTo>
                    <a:pt x="0" y="1006"/>
                  </a:lnTo>
                  <a:lnTo>
                    <a:pt x="0" y="2662"/>
                  </a:lnTo>
                  <a:close/>
                </a:path>
              </a:pathLst>
            </a:custGeom>
            <a:solidFill>
              <a:srgbClr val="A0A0A0"/>
            </a:solidFill>
            <a:ln w="6350">
              <a:solidFill>
                <a:srgbClr val="808080"/>
              </a:solidFill>
              <a:prstDash val="solid"/>
              <a:round/>
              <a:headEnd/>
              <a:tailEnd/>
            </a:ln>
          </p:spPr>
          <p:txBody>
            <a:bodyPr/>
            <a:lstStyle/>
            <a:p>
              <a:endParaRPr lang="en-US"/>
            </a:p>
          </p:txBody>
        </p:sp>
        <p:sp>
          <p:nvSpPr>
            <p:cNvPr id="978997" name="Freeform 53"/>
            <p:cNvSpPr>
              <a:spLocks/>
            </p:cNvSpPr>
            <p:nvPr/>
          </p:nvSpPr>
          <p:spPr bwMode="auto">
            <a:xfrm>
              <a:off x="813" y="2732"/>
              <a:ext cx="125" cy="569"/>
            </a:xfrm>
            <a:custGeom>
              <a:avLst/>
              <a:gdLst/>
              <a:ahLst/>
              <a:cxnLst>
                <a:cxn ang="0">
                  <a:pos x="0" y="0"/>
                </a:cxn>
                <a:cxn ang="0">
                  <a:pos x="623" y="186"/>
                </a:cxn>
                <a:cxn ang="0">
                  <a:pos x="623" y="2847"/>
                </a:cxn>
                <a:cxn ang="0">
                  <a:pos x="0" y="2168"/>
                </a:cxn>
                <a:cxn ang="0">
                  <a:pos x="0" y="0"/>
                </a:cxn>
              </a:cxnLst>
              <a:rect l="0" t="0" r="r" b="b"/>
              <a:pathLst>
                <a:path w="623" h="2847">
                  <a:moveTo>
                    <a:pt x="0" y="0"/>
                  </a:moveTo>
                  <a:lnTo>
                    <a:pt x="623" y="186"/>
                  </a:lnTo>
                  <a:lnTo>
                    <a:pt x="623" y="2847"/>
                  </a:lnTo>
                  <a:lnTo>
                    <a:pt x="0" y="2168"/>
                  </a:lnTo>
                  <a:lnTo>
                    <a:pt x="0" y="0"/>
                  </a:lnTo>
                  <a:close/>
                </a:path>
              </a:pathLst>
            </a:custGeom>
            <a:solidFill>
              <a:srgbClr val="A0A0A0"/>
            </a:solidFill>
            <a:ln w="6350">
              <a:solidFill>
                <a:srgbClr val="808080"/>
              </a:solidFill>
              <a:prstDash val="solid"/>
              <a:round/>
              <a:headEnd/>
              <a:tailEnd/>
            </a:ln>
          </p:spPr>
          <p:txBody>
            <a:bodyPr/>
            <a:lstStyle/>
            <a:p>
              <a:endParaRPr lang="en-US"/>
            </a:p>
          </p:txBody>
        </p:sp>
        <p:sp>
          <p:nvSpPr>
            <p:cNvPr id="978998" name="Freeform 54"/>
            <p:cNvSpPr>
              <a:spLocks/>
            </p:cNvSpPr>
            <p:nvPr/>
          </p:nvSpPr>
          <p:spPr bwMode="auto">
            <a:xfrm>
              <a:off x="813" y="2731"/>
              <a:ext cx="400" cy="39"/>
            </a:xfrm>
            <a:custGeom>
              <a:avLst/>
              <a:gdLst/>
              <a:ahLst/>
              <a:cxnLst>
                <a:cxn ang="0">
                  <a:pos x="624" y="196"/>
                </a:cxn>
                <a:cxn ang="0">
                  <a:pos x="1997" y="196"/>
                </a:cxn>
                <a:cxn ang="0">
                  <a:pos x="1035" y="0"/>
                </a:cxn>
                <a:cxn ang="0">
                  <a:pos x="0" y="0"/>
                </a:cxn>
                <a:cxn ang="0">
                  <a:pos x="624" y="196"/>
                </a:cxn>
              </a:cxnLst>
              <a:rect l="0" t="0" r="r" b="b"/>
              <a:pathLst>
                <a:path w="1997" h="196">
                  <a:moveTo>
                    <a:pt x="624" y="196"/>
                  </a:moveTo>
                  <a:lnTo>
                    <a:pt x="1997" y="196"/>
                  </a:lnTo>
                  <a:lnTo>
                    <a:pt x="1035" y="0"/>
                  </a:lnTo>
                  <a:lnTo>
                    <a:pt x="0" y="0"/>
                  </a:lnTo>
                  <a:lnTo>
                    <a:pt x="624" y="196"/>
                  </a:lnTo>
                  <a:close/>
                </a:path>
              </a:pathLst>
            </a:custGeom>
            <a:solidFill>
              <a:srgbClr val="E0E0E0"/>
            </a:solidFill>
            <a:ln w="6350">
              <a:solidFill>
                <a:srgbClr val="808080"/>
              </a:solidFill>
              <a:prstDash val="solid"/>
              <a:round/>
              <a:headEnd/>
              <a:tailEnd/>
            </a:ln>
          </p:spPr>
          <p:txBody>
            <a:bodyPr/>
            <a:lstStyle/>
            <a:p>
              <a:endParaRPr lang="en-US"/>
            </a:p>
          </p:txBody>
        </p:sp>
        <p:sp>
          <p:nvSpPr>
            <p:cNvPr id="978999" name="Rectangle 55"/>
            <p:cNvSpPr>
              <a:spLocks noChangeArrowheads="1"/>
            </p:cNvSpPr>
            <p:nvPr/>
          </p:nvSpPr>
          <p:spPr bwMode="auto">
            <a:xfrm>
              <a:off x="953" y="2976"/>
              <a:ext cx="258" cy="343"/>
            </a:xfrm>
            <a:prstGeom prst="rect">
              <a:avLst/>
            </a:prstGeom>
            <a:solidFill>
              <a:srgbClr val="C0C0C0"/>
            </a:solidFill>
            <a:ln w="6350">
              <a:solidFill>
                <a:srgbClr val="808080"/>
              </a:solidFill>
              <a:miter lim="800000"/>
              <a:headEnd/>
              <a:tailEnd/>
            </a:ln>
          </p:spPr>
          <p:txBody>
            <a:bodyPr/>
            <a:lstStyle/>
            <a:p>
              <a:endParaRPr lang="en-US"/>
            </a:p>
          </p:txBody>
        </p:sp>
        <p:sp>
          <p:nvSpPr>
            <p:cNvPr id="979000" name="Freeform 56"/>
            <p:cNvSpPr>
              <a:spLocks/>
            </p:cNvSpPr>
            <p:nvPr/>
          </p:nvSpPr>
          <p:spPr bwMode="auto">
            <a:xfrm>
              <a:off x="954" y="2780"/>
              <a:ext cx="279" cy="173"/>
            </a:xfrm>
            <a:custGeom>
              <a:avLst/>
              <a:gdLst/>
              <a:ahLst/>
              <a:cxnLst>
                <a:cxn ang="0">
                  <a:pos x="0" y="0"/>
                </a:cxn>
                <a:cxn ang="0">
                  <a:pos x="1330" y="0"/>
                </a:cxn>
                <a:cxn ang="0">
                  <a:pos x="1394" y="867"/>
                </a:cxn>
                <a:cxn ang="0">
                  <a:pos x="58" y="867"/>
                </a:cxn>
                <a:cxn ang="0">
                  <a:pos x="0" y="0"/>
                </a:cxn>
              </a:cxnLst>
              <a:rect l="0" t="0" r="r" b="b"/>
              <a:pathLst>
                <a:path w="1394" h="867">
                  <a:moveTo>
                    <a:pt x="0" y="0"/>
                  </a:moveTo>
                  <a:lnTo>
                    <a:pt x="1330" y="0"/>
                  </a:lnTo>
                  <a:lnTo>
                    <a:pt x="1394" y="867"/>
                  </a:lnTo>
                  <a:lnTo>
                    <a:pt x="58" y="867"/>
                  </a:lnTo>
                  <a:lnTo>
                    <a:pt x="0" y="0"/>
                  </a:lnTo>
                  <a:close/>
                </a:path>
              </a:pathLst>
            </a:custGeom>
            <a:solidFill>
              <a:srgbClr val="C0C0C0"/>
            </a:solidFill>
            <a:ln w="6350">
              <a:solidFill>
                <a:srgbClr val="808080"/>
              </a:solidFill>
              <a:prstDash val="solid"/>
              <a:round/>
              <a:headEnd/>
              <a:tailEnd/>
            </a:ln>
          </p:spPr>
          <p:txBody>
            <a:bodyPr/>
            <a:lstStyle/>
            <a:p>
              <a:endParaRPr lang="en-US"/>
            </a:p>
          </p:txBody>
        </p:sp>
        <p:sp>
          <p:nvSpPr>
            <p:cNvPr id="979001" name="Freeform 57"/>
            <p:cNvSpPr>
              <a:spLocks/>
            </p:cNvSpPr>
            <p:nvPr/>
          </p:nvSpPr>
          <p:spPr bwMode="auto">
            <a:xfrm>
              <a:off x="952" y="2953"/>
              <a:ext cx="282" cy="21"/>
            </a:xfrm>
            <a:custGeom>
              <a:avLst/>
              <a:gdLst/>
              <a:ahLst/>
              <a:cxnLst>
                <a:cxn ang="0">
                  <a:pos x="0" y="104"/>
                </a:cxn>
                <a:cxn ang="0">
                  <a:pos x="1301" y="104"/>
                </a:cxn>
                <a:cxn ang="0">
                  <a:pos x="1410" y="0"/>
                </a:cxn>
                <a:cxn ang="0">
                  <a:pos x="71" y="0"/>
                </a:cxn>
                <a:cxn ang="0">
                  <a:pos x="0" y="104"/>
                </a:cxn>
              </a:cxnLst>
              <a:rect l="0" t="0" r="r" b="b"/>
              <a:pathLst>
                <a:path w="1410" h="104">
                  <a:moveTo>
                    <a:pt x="0" y="104"/>
                  </a:moveTo>
                  <a:lnTo>
                    <a:pt x="1301" y="104"/>
                  </a:lnTo>
                  <a:lnTo>
                    <a:pt x="1410" y="0"/>
                  </a:lnTo>
                  <a:lnTo>
                    <a:pt x="71" y="0"/>
                  </a:lnTo>
                  <a:lnTo>
                    <a:pt x="0" y="104"/>
                  </a:lnTo>
                  <a:close/>
                </a:path>
              </a:pathLst>
            </a:custGeom>
            <a:solidFill>
              <a:srgbClr val="A0A0A0"/>
            </a:solidFill>
            <a:ln w="6350">
              <a:solidFill>
                <a:srgbClr val="808080"/>
              </a:solidFill>
              <a:prstDash val="solid"/>
              <a:round/>
              <a:headEnd/>
              <a:tailEnd/>
            </a:ln>
          </p:spPr>
          <p:txBody>
            <a:bodyPr/>
            <a:lstStyle/>
            <a:p>
              <a:endParaRPr lang="en-US"/>
            </a:p>
          </p:txBody>
        </p:sp>
        <p:sp>
          <p:nvSpPr>
            <p:cNvPr id="979002" name="Freeform 58"/>
            <p:cNvSpPr>
              <a:spLocks/>
            </p:cNvSpPr>
            <p:nvPr/>
          </p:nvSpPr>
          <p:spPr bwMode="auto">
            <a:xfrm>
              <a:off x="955" y="2770"/>
              <a:ext cx="23" cy="550"/>
            </a:xfrm>
            <a:custGeom>
              <a:avLst/>
              <a:gdLst/>
              <a:ahLst/>
              <a:cxnLst>
                <a:cxn ang="0">
                  <a:pos x="0" y="0"/>
                </a:cxn>
                <a:cxn ang="0">
                  <a:pos x="60" y="46"/>
                </a:cxn>
                <a:cxn ang="0">
                  <a:pos x="117" y="922"/>
                </a:cxn>
                <a:cxn ang="0">
                  <a:pos x="57" y="1022"/>
                </a:cxn>
                <a:cxn ang="0">
                  <a:pos x="55" y="2748"/>
                </a:cxn>
              </a:cxnLst>
              <a:rect l="0" t="0" r="r" b="b"/>
              <a:pathLst>
                <a:path w="117" h="2748">
                  <a:moveTo>
                    <a:pt x="0" y="0"/>
                  </a:moveTo>
                  <a:lnTo>
                    <a:pt x="60" y="46"/>
                  </a:lnTo>
                  <a:lnTo>
                    <a:pt x="117" y="922"/>
                  </a:lnTo>
                  <a:lnTo>
                    <a:pt x="57" y="1022"/>
                  </a:lnTo>
                  <a:lnTo>
                    <a:pt x="55" y="2748"/>
                  </a:lnTo>
                </a:path>
              </a:pathLst>
            </a:custGeom>
            <a:noFill/>
            <a:ln w="6350">
              <a:solidFill>
                <a:srgbClr val="808080"/>
              </a:solidFill>
              <a:prstDash val="solid"/>
              <a:round/>
              <a:headEnd/>
              <a:tailEnd/>
            </a:ln>
          </p:spPr>
          <p:txBody>
            <a:bodyPr/>
            <a:lstStyle/>
            <a:p>
              <a:endParaRPr lang="en-US"/>
            </a:p>
          </p:txBody>
        </p:sp>
        <p:sp>
          <p:nvSpPr>
            <p:cNvPr id="979003" name="Freeform 59"/>
            <p:cNvSpPr>
              <a:spLocks/>
            </p:cNvSpPr>
            <p:nvPr/>
          </p:nvSpPr>
          <p:spPr bwMode="auto">
            <a:xfrm>
              <a:off x="964" y="2771"/>
              <a:ext cx="22" cy="550"/>
            </a:xfrm>
            <a:custGeom>
              <a:avLst/>
              <a:gdLst/>
              <a:ahLst/>
              <a:cxnLst>
                <a:cxn ang="0">
                  <a:pos x="0" y="0"/>
                </a:cxn>
                <a:cxn ang="0">
                  <a:pos x="52" y="46"/>
                </a:cxn>
                <a:cxn ang="0">
                  <a:pos x="110" y="921"/>
                </a:cxn>
                <a:cxn ang="0">
                  <a:pos x="51" y="1020"/>
                </a:cxn>
                <a:cxn ang="0">
                  <a:pos x="49" y="2748"/>
                </a:cxn>
              </a:cxnLst>
              <a:rect l="0" t="0" r="r" b="b"/>
              <a:pathLst>
                <a:path w="110" h="2748">
                  <a:moveTo>
                    <a:pt x="0" y="0"/>
                  </a:moveTo>
                  <a:lnTo>
                    <a:pt x="52" y="46"/>
                  </a:lnTo>
                  <a:lnTo>
                    <a:pt x="110" y="921"/>
                  </a:lnTo>
                  <a:lnTo>
                    <a:pt x="51" y="1020"/>
                  </a:lnTo>
                  <a:lnTo>
                    <a:pt x="49" y="2748"/>
                  </a:lnTo>
                </a:path>
              </a:pathLst>
            </a:custGeom>
            <a:noFill/>
            <a:ln w="6350">
              <a:solidFill>
                <a:srgbClr val="808080"/>
              </a:solidFill>
              <a:prstDash val="solid"/>
              <a:round/>
              <a:headEnd/>
              <a:tailEnd/>
            </a:ln>
          </p:spPr>
          <p:txBody>
            <a:bodyPr/>
            <a:lstStyle/>
            <a:p>
              <a:endParaRPr lang="en-US"/>
            </a:p>
          </p:txBody>
        </p:sp>
        <p:sp>
          <p:nvSpPr>
            <p:cNvPr id="979004" name="Freeform 60"/>
            <p:cNvSpPr>
              <a:spLocks/>
            </p:cNvSpPr>
            <p:nvPr/>
          </p:nvSpPr>
          <p:spPr bwMode="auto">
            <a:xfrm>
              <a:off x="971" y="2771"/>
              <a:ext cx="23" cy="550"/>
            </a:xfrm>
            <a:custGeom>
              <a:avLst/>
              <a:gdLst/>
              <a:ahLst/>
              <a:cxnLst>
                <a:cxn ang="0">
                  <a:pos x="0" y="0"/>
                </a:cxn>
                <a:cxn ang="0">
                  <a:pos x="57" y="46"/>
                </a:cxn>
                <a:cxn ang="0">
                  <a:pos x="117" y="915"/>
                </a:cxn>
                <a:cxn ang="0">
                  <a:pos x="54" y="1013"/>
                </a:cxn>
                <a:cxn ang="0">
                  <a:pos x="54" y="2749"/>
                </a:cxn>
              </a:cxnLst>
              <a:rect l="0" t="0" r="r" b="b"/>
              <a:pathLst>
                <a:path w="117" h="2749">
                  <a:moveTo>
                    <a:pt x="0" y="0"/>
                  </a:moveTo>
                  <a:lnTo>
                    <a:pt x="57" y="46"/>
                  </a:lnTo>
                  <a:lnTo>
                    <a:pt x="117" y="915"/>
                  </a:lnTo>
                  <a:lnTo>
                    <a:pt x="54" y="1013"/>
                  </a:lnTo>
                  <a:lnTo>
                    <a:pt x="54" y="2749"/>
                  </a:lnTo>
                </a:path>
              </a:pathLst>
            </a:custGeom>
            <a:noFill/>
            <a:ln w="6350">
              <a:solidFill>
                <a:srgbClr val="808080"/>
              </a:solidFill>
              <a:prstDash val="solid"/>
              <a:round/>
              <a:headEnd/>
              <a:tailEnd/>
            </a:ln>
          </p:spPr>
          <p:txBody>
            <a:bodyPr/>
            <a:lstStyle/>
            <a:p>
              <a:endParaRPr lang="en-US"/>
            </a:p>
          </p:txBody>
        </p:sp>
        <p:sp>
          <p:nvSpPr>
            <p:cNvPr id="979005" name="Freeform 61"/>
            <p:cNvSpPr>
              <a:spLocks/>
            </p:cNvSpPr>
            <p:nvPr/>
          </p:nvSpPr>
          <p:spPr bwMode="auto">
            <a:xfrm>
              <a:off x="979" y="2771"/>
              <a:ext cx="23" cy="549"/>
            </a:xfrm>
            <a:custGeom>
              <a:avLst/>
              <a:gdLst/>
              <a:ahLst/>
              <a:cxnLst>
                <a:cxn ang="0">
                  <a:pos x="0" y="0"/>
                </a:cxn>
                <a:cxn ang="0">
                  <a:pos x="55" y="39"/>
                </a:cxn>
                <a:cxn ang="0">
                  <a:pos x="113" y="915"/>
                </a:cxn>
                <a:cxn ang="0">
                  <a:pos x="53" y="1014"/>
                </a:cxn>
                <a:cxn ang="0">
                  <a:pos x="50" y="2741"/>
                </a:cxn>
              </a:cxnLst>
              <a:rect l="0" t="0" r="r" b="b"/>
              <a:pathLst>
                <a:path w="113" h="2741">
                  <a:moveTo>
                    <a:pt x="0" y="0"/>
                  </a:moveTo>
                  <a:lnTo>
                    <a:pt x="55" y="39"/>
                  </a:lnTo>
                  <a:lnTo>
                    <a:pt x="113" y="915"/>
                  </a:lnTo>
                  <a:lnTo>
                    <a:pt x="53" y="1014"/>
                  </a:lnTo>
                  <a:lnTo>
                    <a:pt x="50" y="2741"/>
                  </a:lnTo>
                </a:path>
              </a:pathLst>
            </a:custGeom>
            <a:noFill/>
            <a:ln w="6350">
              <a:solidFill>
                <a:srgbClr val="808080"/>
              </a:solidFill>
              <a:prstDash val="solid"/>
              <a:round/>
              <a:headEnd/>
              <a:tailEnd/>
            </a:ln>
          </p:spPr>
          <p:txBody>
            <a:bodyPr/>
            <a:lstStyle/>
            <a:p>
              <a:endParaRPr lang="en-US"/>
            </a:p>
          </p:txBody>
        </p:sp>
        <p:sp>
          <p:nvSpPr>
            <p:cNvPr id="979006" name="Freeform 62"/>
            <p:cNvSpPr>
              <a:spLocks/>
            </p:cNvSpPr>
            <p:nvPr/>
          </p:nvSpPr>
          <p:spPr bwMode="auto">
            <a:xfrm>
              <a:off x="988" y="2770"/>
              <a:ext cx="22" cy="548"/>
            </a:xfrm>
            <a:custGeom>
              <a:avLst/>
              <a:gdLst/>
              <a:ahLst/>
              <a:cxnLst>
                <a:cxn ang="0">
                  <a:pos x="0" y="0"/>
                </a:cxn>
                <a:cxn ang="0">
                  <a:pos x="54" y="53"/>
                </a:cxn>
                <a:cxn ang="0">
                  <a:pos x="112" y="913"/>
                </a:cxn>
                <a:cxn ang="0">
                  <a:pos x="52" y="1013"/>
                </a:cxn>
                <a:cxn ang="0">
                  <a:pos x="49" y="2739"/>
                </a:cxn>
              </a:cxnLst>
              <a:rect l="0" t="0" r="r" b="b"/>
              <a:pathLst>
                <a:path w="112" h="2739">
                  <a:moveTo>
                    <a:pt x="0" y="0"/>
                  </a:moveTo>
                  <a:lnTo>
                    <a:pt x="54" y="53"/>
                  </a:lnTo>
                  <a:lnTo>
                    <a:pt x="112" y="913"/>
                  </a:lnTo>
                  <a:lnTo>
                    <a:pt x="52" y="1013"/>
                  </a:lnTo>
                  <a:lnTo>
                    <a:pt x="49" y="2739"/>
                  </a:lnTo>
                </a:path>
              </a:pathLst>
            </a:custGeom>
            <a:noFill/>
            <a:ln w="6350">
              <a:solidFill>
                <a:srgbClr val="808080"/>
              </a:solidFill>
              <a:prstDash val="solid"/>
              <a:round/>
              <a:headEnd/>
              <a:tailEnd/>
            </a:ln>
          </p:spPr>
          <p:txBody>
            <a:bodyPr/>
            <a:lstStyle/>
            <a:p>
              <a:endParaRPr lang="en-US"/>
            </a:p>
          </p:txBody>
        </p:sp>
        <p:sp>
          <p:nvSpPr>
            <p:cNvPr id="979007" name="Freeform 63"/>
            <p:cNvSpPr>
              <a:spLocks/>
            </p:cNvSpPr>
            <p:nvPr/>
          </p:nvSpPr>
          <p:spPr bwMode="auto">
            <a:xfrm>
              <a:off x="997" y="2771"/>
              <a:ext cx="21" cy="548"/>
            </a:xfrm>
            <a:custGeom>
              <a:avLst/>
              <a:gdLst/>
              <a:ahLst/>
              <a:cxnLst>
                <a:cxn ang="0">
                  <a:pos x="0" y="0"/>
                </a:cxn>
                <a:cxn ang="0">
                  <a:pos x="49" y="46"/>
                </a:cxn>
                <a:cxn ang="0">
                  <a:pos x="106" y="912"/>
                </a:cxn>
                <a:cxn ang="0">
                  <a:pos x="47" y="1012"/>
                </a:cxn>
                <a:cxn ang="0">
                  <a:pos x="44" y="2739"/>
                </a:cxn>
              </a:cxnLst>
              <a:rect l="0" t="0" r="r" b="b"/>
              <a:pathLst>
                <a:path w="106" h="2739">
                  <a:moveTo>
                    <a:pt x="0" y="0"/>
                  </a:moveTo>
                  <a:lnTo>
                    <a:pt x="49" y="46"/>
                  </a:lnTo>
                  <a:lnTo>
                    <a:pt x="106" y="912"/>
                  </a:lnTo>
                  <a:lnTo>
                    <a:pt x="47" y="1012"/>
                  </a:lnTo>
                  <a:lnTo>
                    <a:pt x="44" y="2739"/>
                  </a:lnTo>
                </a:path>
              </a:pathLst>
            </a:custGeom>
            <a:noFill/>
            <a:ln w="6350">
              <a:solidFill>
                <a:srgbClr val="808080"/>
              </a:solidFill>
              <a:prstDash val="solid"/>
              <a:round/>
              <a:headEnd/>
              <a:tailEnd/>
            </a:ln>
          </p:spPr>
          <p:txBody>
            <a:bodyPr/>
            <a:lstStyle/>
            <a:p>
              <a:endParaRPr lang="en-US"/>
            </a:p>
          </p:txBody>
        </p:sp>
        <p:sp>
          <p:nvSpPr>
            <p:cNvPr id="979008" name="Freeform 64"/>
            <p:cNvSpPr>
              <a:spLocks/>
            </p:cNvSpPr>
            <p:nvPr/>
          </p:nvSpPr>
          <p:spPr bwMode="auto">
            <a:xfrm>
              <a:off x="1005" y="2771"/>
              <a:ext cx="21" cy="550"/>
            </a:xfrm>
            <a:custGeom>
              <a:avLst/>
              <a:gdLst/>
              <a:ahLst/>
              <a:cxnLst>
                <a:cxn ang="0">
                  <a:pos x="0" y="0"/>
                </a:cxn>
                <a:cxn ang="0">
                  <a:pos x="48" y="48"/>
                </a:cxn>
                <a:cxn ang="0">
                  <a:pos x="108" y="903"/>
                </a:cxn>
                <a:cxn ang="0">
                  <a:pos x="44" y="1010"/>
                </a:cxn>
                <a:cxn ang="0">
                  <a:pos x="44" y="2746"/>
                </a:cxn>
              </a:cxnLst>
              <a:rect l="0" t="0" r="r" b="b"/>
              <a:pathLst>
                <a:path w="108" h="2746">
                  <a:moveTo>
                    <a:pt x="0" y="0"/>
                  </a:moveTo>
                  <a:lnTo>
                    <a:pt x="48" y="48"/>
                  </a:lnTo>
                  <a:lnTo>
                    <a:pt x="108" y="903"/>
                  </a:lnTo>
                  <a:lnTo>
                    <a:pt x="44" y="1010"/>
                  </a:lnTo>
                  <a:lnTo>
                    <a:pt x="44" y="2746"/>
                  </a:lnTo>
                </a:path>
              </a:pathLst>
            </a:custGeom>
            <a:noFill/>
            <a:ln w="6350">
              <a:solidFill>
                <a:srgbClr val="808080"/>
              </a:solidFill>
              <a:prstDash val="solid"/>
              <a:round/>
              <a:headEnd/>
              <a:tailEnd/>
            </a:ln>
          </p:spPr>
          <p:txBody>
            <a:bodyPr/>
            <a:lstStyle/>
            <a:p>
              <a:endParaRPr lang="en-US"/>
            </a:p>
          </p:txBody>
        </p:sp>
        <p:sp>
          <p:nvSpPr>
            <p:cNvPr id="979009" name="Freeform 65"/>
            <p:cNvSpPr>
              <a:spLocks/>
            </p:cNvSpPr>
            <p:nvPr/>
          </p:nvSpPr>
          <p:spPr bwMode="auto">
            <a:xfrm>
              <a:off x="1012" y="2771"/>
              <a:ext cx="22" cy="547"/>
            </a:xfrm>
            <a:custGeom>
              <a:avLst/>
              <a:gdLst/>
              <a:ahLst/>
              <a:cxnLst>
                <a:cxn ang="0">
                  <a:pos x="0" y="0"/>
                </a:cxn>
                <a:cxn ang="0">
                  <a:pos x="49" y="46"/>
                </a:cxn>
                <a:cxn ang="0">
                  <a:pos x="106" y="906"/>
                </a:cxn>
                <a:cxn ang="0">
                  <a:pos x="47" y="1005"/>
                </a:cxn>
                <a:cxn ang="0">
                  <a:pos x="45" y="2732"/>
                </a:cxn>
              </a:cxnLst>
              <a:rect l="0" t="0" r="r" b="b"/>
              <a:pathLst>
                <a:path w="106" h="2732">
                  <a:moveTo>
                    <a:pt x="0" y="0"/>
                  </a:moveTo>
                  <a:lnTo>
                    <a:pt x="49" y="46"/>
                  </a:lnTo>
                  <a:lnTo>
                    <a:pt x="106" y="906"/>
                  </a:lnTo>
                  <a:lnTo>
                    <a:pt x="47" y="1005"/>
                  </a:lnTo>
                  <a:lnTo>
                    <a:pt x="45" y="2732"/>
                  </a:lnTo>
                </a:path>
              </a:pathLst>
            </a:custGeom>
            <a:noFill/>
            <a:ln w="6350">
              <a:solidFill>
                <a:srgbClr val="808080"/>
              </a:solidFill>
              <a:prstDash val="solid"/>
              <a:round/>
              <a:headEnd/>
              <a:tailEnd/>
            </a:ln>
          </p:spPr>
          <p:txBody>
            <a:bodyPr/>
            <a:lstStyle/>
            <a:p>
              <a:endParaRPr lang="en-US"/>
            </a:p>
          </p:txBody>
        </p:sp>
        <p:sp>
          <p:nvSpPr>
            <p:cNvPr id="979010" name="Rectangle 66"/>
            <p:cNvSpPr>
              <a:spLocks noChangeArrowheads="1"/>
            </p:cNvSpPr>
            <p:nvPr/>
          </p:nvSpPr>
          <p:spPr bwMode="auto">
            <a:xfrm>
              <a:off x="1032" y="3020"/>
              <a:ext cx="168" cy="271"/>
            </a:xfrm>
            <a:prstGeom prst="rect">
              <a:avLst/>
            </a:prstGeom>
            <a:solidFill>
              <a:srgbClr val="C0C0C0"/>
            </a:solidFill>
            <a:ln w="6350">
              <a:solidFill>
                <a:srgbClr val="808080"/>
              </a:solidFill>
              <a:miter lim="800000"/>
              <a:headEnd/>
              <a:tailEnd/>
            </a:ln>
          </p:spPr>
          <p:txBody>
            <a:bodyPr/>
            <a:lstStyle/>
            <a:p>
              <a:endParaRPr lang="en-US"/>
            </a:p>
          </p:txBody>
        </p:sp>
        <p:sp>
          <p:nvSpPr>
            <p:cNvPr id="979011" name="Rectangle 67"/>
            <p:cNvSpPr>
              <a:spLocks noChangeArrowheads="1"/>
            </p:cNvSpPr>
            <p:nvPr/>
          </p:nvSpPr>
          <p:spPr bwMode="auto">
            <a:xfrm>
              <a:off x="1032" y="3073"/>
              <a:ext cx="168" cy="53"/>
            </a:xfrm>
            <a:prstGeom prst="rect">
              <a:avLst/>
            </a:prstGeom>
            <a:solidFill>
              <a:srgbClr val="C0C0C0"/>
            </a:solidFill>
            <a:ln w="6350">
              <a:solidFill>
                <a:srgbClr val="808080"/>
              </a:solidFill>
              <a:miter lim="800000"/>
              <a:headEnd/>
              <a:tailEnd/>
            </a:ln>
          </p:spPr>
          <p:txBody>
            <a:bodyPr/>
            <a:lstStyle/>
            <a:p>
              <a:endParaRPr lang="en-US"/>
            </a:p>
          </p:txBody>
        </p:sp>
        <p:sp>
          <p:nvSpPr>
            <p:cNvPr id="979012" name="Rectangle 68"/>
            <p:cNvSpPr>
              <a:spLocks noChangeArrowheads="1"/>
            </p:cNvSpPr>
            <p:nvPr/>
          </p:nvSpPr>
          <p:spPr bwMode="auto">
            <a:xfrm>
              <a:off x="1032" y="3128"/>
              <a:ext cx="168" cy="53"/>
            </a:xfrm>
            <a:prstGeom prst="rect">
              <a:avLst/>
            </a:prstGeom>
            <a:solidFill>
              <a:srgbClr val="C0C0C0"/>
            </a:solidFill>
            <a:ln w="6350">
              <a:solidFill>
                <a:srgbClr val="808080"/>
              </a:solidFill>
              <a:miter lim="800000"/>
              <a:headEnd/>
              <a:tailEnd/>
            </a:ln>
          </p:spPr>
          <p:txBody>
            <a:bodyPr/>
            <a:lstStyle/>
            <a:p>
              <a:endParaRPr lang="en-US"/>
            </a:p>
          </p:txBody>
        </p:sp>
        <p:sp>
          <p:nvSpPr>
            <p:cNvPr id="979013" name="Rectangle 69"/>
            <p:cNvSpPr>
              <a:spLocks noChangeArrowheads="1"/>
            </p:cNvSpPr>
            <p:nvPr/>
          </p:nvSpPr>
          <p:spPr bwMode="auto">
            <a:xfrm>
              <a:off x="1032" y="3181"/>
              <a:ext cx="168" cy="53"/>
            </a:xfrm>
            <a:prstGeom prst="rect">
              <a:avLst/>
            </a:prstGeom>
            <a:solidFill>
              <a:srgbClr val="C0C0C0"/>
            </a:solidFill>
            <a:ln w="6350">
              <a:solidFill>
                <a:srgbClr val="808080"/>
              </a:solidFill>
              <a:miter lim="800000"/>
              <a:headEnd/>
              <a:tailEnd/>
            </a:ln>
          </p:spPr>
          <p:txBody>
            <a:bodyPr/>
            <a:lstStyle/>
            <a:p>
              <a:endParaRPr lang="en-US"/>
            </a:p>
          </p:txBody>
        </p:sp>
        <p:sp>
          <p:nvSpPr>
            <p:cNvPr id="979014" name="Rectangle 70"/>
            <p:cNvSpPr>
              <a:spLocks noChangeArrowheads="1"/>
            </p:cNvSpPr>
            <p:nvPr/>
          </p:nvSpPr>
          <p:spPr bwMode="auto">
            <a:xfrm>
              <a:off x="1061" y="3083"/>
              <a:ext cx="110" cy="31"/>
            </a:xfrm>
            <a:prstGeom prst="rect">
              <a:avLst/>
            </a:prstGeom>
            <a:solidFill>
              <a:srgbClr val="C0C0C0"/>
            </a:solidFill>
            <a:ln w="6350">
              <a:solidFill>
                <a:srgbClr val="808080"/>
              </a:solidFill>
              <a:miter lim="800000"/>
              <a:headEnd/>
              <a:tailEnd/>
            </a:ln>
          </p:spPr>
          <p:txBody>
            <a:bodyPr/>
            <a:lstStyle/>
            <a:p>
              <a:endParaRPr lang="en-US"/>
            </a:p>
          </p:txBody>
        </p:sp>
        <p:sp>
          <p:nvSpPr>
            <p:cNvPr id="979015" name="Rectangle 71"/>
            <p:cNvSpPr>
              <a:spLocks noChangeArrowheads="1"/>
            </p:cNvSpPr>
            <p:nvPr/>
          </p:nvSpPr>
          <p:spPr bwMode="auto">
            <a:xfrm>
              <a:off x="1061" y="3137"/>
              <a:ext cx="110" cy="32"/>
            </a:xfrm>
            <a:prstGeom prst="rect">
              <a:avLst/>
            </a:prstGeom>
            <a:solidFill>
              <a:srgbClr val="C0C0C0"/>
            </a:solidFill>
            <a:ln w="6350">
              <a:solidFill>
                <a:srgbClr val="808080"/>
              </a:solidFill>
              <a:miter lim="800000"/>
              <a:headEnd/>
              <a:tailEnd/>
            </a:ln>
          </p:spPr>
          <p:txBody>
            <a:bodyPr/>
            <a:lstStyle/>
            <a:p>
              <a:endParaRPr lang="en-US"/>
            </a:p>
          </p:txBody>
        </p:sp>
        <p:sp>
          <p:nvSpPr>
            <p:cNvPr id="979016" name="Freeform 72"/>
            <p:cNvSpPr>
              <a:spLocks/>
            </p:cNvSpPr>
            <p:nvPr/>
          </p:nvSpPr>
          <p:spPr bwMode="auto">
            <a:xfrm>
              <a:off x="1137" y="3025"/>
              <a:ext cx="7" cy="35"/>
            </a:xfrm>
            <a:custGeom>
              <a:avLst/>
              <a:gdLst/>
              <a:ahLst/>
              <a:cxnLst>
                <a:cxn ang="0">
                  <a:pos x="37" y="0"/>
                </a:cxn>
                <a:cxn ang="0">
                  <a:pos x="37" y="175"/>
                </a:cxn>
                <a:cxn ang="0">
                  <a:pos x="0" y="76"/>
                </a:cxn>
                <a:cxn ang="0">
                  <a:pos x="37" y="0"/>
                </a:cxn>
              </a:cxnLst>
              <a:rect l="0" t="0" r="r" b="b"/>
              <a:pathLst>
                <a:path w="37" h="175">
                  <a:moveTo>
                    <a:pt x="37" y="0"/>
                  </a:moveTo>
                  <a:lnTo>
                    <a:pt x="37" y="175"/>
                  </a:lnTo>
                  <a:lnTo>
                    <a:pt x="0" y="76"/>
                  </a:lnTo>
                  <a:lnTo>
                    <a:pt x="37" y="0"/>
                  </a:lnTo>
                  <a:close/>
                </a:path>
              </a:pathLst>
            </a:custGeom>
            <a:solidFill>
              <a:srgbClr val="606060"/>
            </a:solidFill>
            <a:ln w="9525">
              <a:noFill/>
              <a:round/>
              <a:headEnd/>
              <a:tailEnd/>
            </a:ln>
          </p:spPr>
          <p:txBody>
            <a:bodyPr/>
            <a:lstStyle/>
            <a:p>
              <a:endParaRPr lang="en-US"/>
            </a:p>
          </p:txBody>
        </p:sp>
        <p:sp>
          <p:nvSpPr>
            <p:cNvPr id="979017" name="Rectangle 73"/>
            <p:cNvSpPr>
              <a:spLocks noChangeArrowheads="1"/>
            </p:cNvSpPr>
            <p:nvPr/>
          </p:nvSpPr>
          <p:spPr bwMode="auto">
            <a:xfrm>
              <a:off x="1032" y="3020"/>
              <a:ext cx="168" cy="53"/>
            </a:xfrm>
            <a:prstGeom prst="rect">
              <a:avLst/>
            </a:prstGeom>
            <a:solidFill>
              <a:srgbClr val="A0A0A0"/>
            </a:solidFill>
            <a:ln w="6350">
              <a:solidFill>
                <a:srgbClr val="808080"/>
              </a:solidFill>
              <a:miter lim="800000"/>
              <a:headEnd/>
              <a:tailEnd/>
            </a:ln>
          </p:spPr>
          <p:txBody>
            <a:bodyPr/>
            <a:lstStyle/>
            <a:p>
              <a:endParaRPr lang="en-US"/>
            </a:p>
          </p:txBody>
        </p:sp>
        <p:sp>
          <p:nvSpPr>
            <p:cNvPr id="979018" name="Rectangle 74"/>
            <p:cNvSpPr>
              <a:spLocks noChangeArrowheads="1"/>
            </p:cNvSpPr>
            <p:nvPr/>
          </p:nvSpPr>
          <p:spPr bwMode="auto">
            <a:xfrm>
              <a:off x="1048" y="3026"/>
              <a:ext cx="12" cy="6"/>
            </a:xfrm>
            <a:prstGeom prst="rect">
              <a:avLst/>
            </a:prstGeom>
            <a:solidFill>
              <a:srgbClr val="606060"/>
            </a:solidFill>
            <a:ln w="9525">
              <a:noFill/>
              <a:miter lim="800000"/>
              <a:headEnd/>
              <a:tailEnd/>
            </a:ln>
          </p:spPr>
          <p:txBody>
            <a:bodyPr/>
            <a:lstStyle/>
            <a:p>
              <a:endParaRPr lang="en-US"/>
            </a:p>
          </p:txBody>
        </p:sp>
        <p:sp>
          <p:nvSpPr>
            <p:cNvPr id="979019" name="Freeform 75"/>
            <p:cNvSpPr>
              <a:spLocks/>
            </p:cNvSpPr>
            <p:nvPr/>
          </p:nvSpPr>
          <p:spPr bwMode="auto">
            <a:xfrm>
              <a:off x="1109" y="3025"/>
              <a:ext cx="35" cy="16"/>
            </a:xfrm>
            <a:custGeom>
              <a:avLst/>
              <a:gdLst/>
              <a:ahLst/>
              <a:cxnLst>
                <a:cxn ang="0">
                  <a:pos x="175" y="0"/>
                </a:cxn>
                <a:cxn ang="0">
                  <a:pos x="12" y="0"/>
                </a:cxn>
                <a:cxn ang="0">
                  <a:pos x="0" y="79"/>
                </a:cxn>
                <a:cxn ang="0">
                  <a:pos x="155" y="77"/>
                </a:cxn>
                <a:cxn ang="0">
                  <a:pos x="175" y="0"/>
                </a:cxn>
              </a:cxnLst>
              <a:rect l="0" t="0" r="r" b="b"/>
              <a:pathLst>
                <a:path w="175" h="79">
                  <a:moveTo>
                    <a:pt x="175" y="0"/>
                  </a:moveTo>
                  <a:lnTo>
                    <a:pt x="12" y="0"/>
                  </a:lnTo>
                  <a:lnTo>
                    <a:pt x="0" y="79"/>
                  </a:lnTo>
                  <a:lnTo>
                    <a:pt x="155" y="77"/>
                  </a:lnTo>
                  <a:lnTo>
                    <a:pt x="175" y="0"/>
                  </a:lnTo>
                  <a:close/>
                </a:path>
              </a:pathLst>
            </a:custGeom>
            <a:solidFill>
              <a:srgbClr val="808080"/>
            </a:solidFill>
            <a:ln w="9525">
              <a:noFill/>
              <a:round/>
              <a:headEnd/>
              <a:tailEnd/>
            </a:ln>
          </p:spPr>
          <p:txBody>
            <a:bodyPr/>
            <a:lstStyle/>
            <a:p>
              <a:endParaRPr lang="en-US"/>
            </a:p>
          </p:txBody>
        </p:sp>
        <p:sp>
          <p:nvSpPr>
            <p:cNvPr id="979020" name="Freeform 76"/>
            <p:cNvSpPr>
              <a:spLocks/>
            </p:cNvSpPr>
            <p:nvPr/>
          </p:nvSpPr>
          <p:spPr bwMode="auto">
            <a:xfrm>
              <a:off x="1109" y="3045"/>
              <a:ext cx="79" cy="16"/>
            </a:xfrm>
            <a:custGeom>
              <a:avLst/>
              <a:gdLst/>
              <a:ahLst/>
              <a:cxnLst>
                <a:cxn ang="0">
                  <a:pos x="393" y="77"/>
                </a:cxn>
                <a:cxn ang="0">
                  <a:pos x="12" y="77"/>
                </a:cxn>
                <a:cxn ang="0">
                  <a:pos x="0" y="0"/>
                </a:cxn>
                <a:cxn ang="0">
                  <a:pos x="373" y="0"/>
                </a:cxn>
                <a:cxn ang="0">
                  <a:pos x="393" y="77"/>
                </a:cxn>
              </a:cxnLst>
              <a:rect l="0" t="0" r="r" b="b"/>
              <a:pathLst>
                <a:path w="393" h="77">
                  <a:moveTo>
                    <a:pt x="393" y="77"/>
                  </a:moveTo>
                  <a:lnTo>
                    <a:pt x="12" y="77"/>
                  </a:lnTo>
                  <a:lnTo>
                    <a:pt x="0" y="0"/>
                  </a:lnTo>
                  <a:lnTo>
                    <a:pt x="373" y="0"/>
                  </a:lnTo>
                  <a:lnTo>
                    <a:pt x="393" y="77"/>
                  </a:lnTo>
                  <a:close/>
                </a:path>
              </a:pathLst>
            </a:custGeom>
            <a:solidFill>
              <a:srgbClr val="C0C0C0"/>
            </a:solidFill>
            <a:ln w="9525">
              <a:noFill/>
              <a:round/>
              <a:headEnd/>
              <a:tailEnd/>
            </a:ln>
          </p:spPr>
          <p:txBody>
            <a:bodyPr/>
            <a:lstStyle/>
            <a:p>
              <a:endParaRPr lang="en-US"/>
            </a:p>
          </p:txBody>
        </p:sp>
        <p:sp>
          <p:nvSpPr>
            <p:cNvPr id="979021" name="Freeform 77"/>
            <p:cNvSpPr>
              <a:spLocks/>
            </p:cNvSpPr>
            <p:nvPr/>
          </p:nvSpPr>
          <p:spPr bwMode="auto">
            <a:xfrm>
              <a:off x="1142" y="3032"/>
              <a:ext cx="46" cy="8"/>
            </a:xfrm>
            <a:custGeom>
              <a:avLst/>
              <a:gdLst/>
              <a:ahLst/>
              <a:cxnLst>
                <a:cxn ang="0">
                  <a:pos x="229" y="0"/>
                </a:cxn>
                <a:cxn ang="0">
                  <a:pos x="9" y="0"/>
                </a:cxn>
                <a:cxn ang="0">
                  <a:pos x="0" y="41"/>
                </a:cxn>
                <a:cxn ang="0">
                  <a:pos x="209" y="41"/>
                </a:cxn>
                <a:cxn ang="0">
                  <a:pos x="229" y="0"/>
                </a:cxn>
              </a:cxnLst>
              <a:rect l="0" t="0" r="r" b="b"/>
              <a:pathLst>
                <a:path w="229" h="41">
                  <a:moveTo>
                    <a:pt x="229" y="0"/>
                  </a:moveTo>
                  <a:lnTo>
                    <a:pt x="9" y="0"/>
                  </a:lnTo>
                  <a:lnTo>
                    <a:pt x="0" y="41"/>
                  </a:lnTo>
                  <a:lnTo>
                    <a:pt x="209" y="41"/>
                  </a:lnTo>
                  <a:lnTo>
                    <a:pt x="229" y="0"/>
                  </a:lnTo>
                  <a:close/>
                </a:path>
              </a:pathLst>
            </a:custGeom>
            <a:solidFill>
              <a:srgbClr val="808080"/>
            </a:solidFill>
            <a:ln w="9525">
              <a:noFill/>
              <a:round/>
              <a:headEnd/>
              <a:tailEnd/>
            </a:ln>
          </p:spPr>
          <p:txBody>
            <a:bodyPr/>
            <a:lstStyle/>
            <a:p>
              <a:endParaRPr lang="en-US"/>
            </a:p>
          </p:txBody>
        </p:sp>
        <p:sp>
          <p:nvSpPr>
            <p:cNvPr id="979022" name="Freeform 78"/>
            <p:cNvSpPr>
              <a:spLocks/>
            </p:cNvSpPr>
            <p:nvPr/>
          </p:nvSpPr>
          <p:spPr bwMode="auto">
            <a:xfrm>
              <a:off x="1183" y="3031"/>
              <a:ext cx="5" cy="29"/>
            </a:xfrm>
            <a:custGeom>
              <a:avLst/>
              <a:gdLst/>
              <a:ahLst/>
              <a:cxnLst>
                <a:cxn ang="0">
                  <a:pos x="23" y="0"/>
                </a:cxn>
                <a:cxn ang="0">
                  <a:pos x="23" y="142"/>
                </a:cxn>
                <a:cxn ang="0">
                  <a:pos x="0" y="48"/>
                </a:cxn>
                <a:cxn ang="0">
                  <a:pos x="23" y="0"/>
                </a:cxn>
              </a:cxnLst>
              <a:rect l="0" t="0" r="r" b="b"/>
              <a:pathLst>
                <a:path w="23" h="142">
                  <a:moveTo>
                    <a:pt x="23" y="0"/>
                  </a:moveTo>
                  <a:lnTo>
                    <a:pt x="23" y="142"/>
                  </a:lnTo>
                  <a:lnTo>
                    <a:pt x="0" y="48"/>
                  </a:lnTo>
                  <a:lnTo>
                    <a:pt x="23" y="0"/>
                  </a:lnTo>
                  <a:close/>
                </a:path>
              </a:pathLst>
            </a:custGeom>
            <a:solidFill>
              <a:srgbClr val="606060"/>
            </a:solidFill>
            <a:ln w="9525">
              <a:noFill/>
              <a:round/>
              <a:headEnd/>
              <a:tailEnd/>
            </a:ln>
          </p:spPr>
          <p:txBody>
            <a:bodyPr/>
            <a:lstStyle/>
            <a:p>
              <a:endParaRPr lang="en-US"/>
            </a:p>
          </p:txBody>
        </p:sp>
        <p:sp>
          <p:nvSpPr>
            <p:cNvPr id="979023" name="Oval 79"/>
            <p:cNvSpPr>
              <a:spLocks noChangeArrowheads="1"/>
            </p:cNvSpPr>
            <p:nvPr/>
          </p:nvSpPr>
          <p:spPr bwMode="auto">
            <a:xfrm>
              <a:off x="1145" y="3047"/>
              <a:ext cx="13" cy="10"/>
            </a:xfrm>
            <a:prstGeom prst="ellipse">
              <a:avLst/>
            </a:prstGeom>
            <a:solidFill>
              <a:srgbClr val="C0C0C0"/>
            </a:solidFill>
            <a:ln w="3175">
              <a:solidFill>
                <a:srgbClr val="808080"/>
              </a:solidFill>
              <a:round/>
              <a:headEnd/>
              <a:tailEnd/>
            </a:ln>
          </p:spPr>
          <p:txBody>
            <a:bodyPr/>
            <a:lstStyle/>
            <a:p>
              <a:endParaRPr lang="en-US"/>
            </a:p>
          </p:txBody>
        </p:sp>
        <p:sp>
          <p:nvSpPr>
            <p:cNvPr id="979024" name="Rectangle 80"/>
            <p:cNvSpPr>
              <a:spLocks noChangeArrowheads="1"/>
            </p:cNvSpPr>
            <p:nvPr/>
          </p:nvSpPr>
          <p:spPr bwMode="auto">
            <a:xfrm>
              <a:off x="1043" y="3040"/>
              <a:ext cx="149" cy="5"/>
            </a:xfrm>
            <a:prstGeom prst="rect">
              <a:avLst/>
            </a:prstGeom>
            <a:solidFill>
              <a:srgbClr val="606060"/>
            </a:solidFill>
            <a:ln w="9525">
              <a:noFill/>
              <a:miter lim="800000"/>
              <a:headEnd/>
              <a:tailEnd/>
            </a:ln>
          </p:spPr>
          <p:txBody>
            <a:bodyPr/>
            <a:lstStyle/>
            <a:p>
              <a:endParaRPr lang="en-US"/>
            </a:p>
          </p:txBody>
        </p:sp>
        <p:sp>
          <p:nvSpPr>
            <p:cNvPr id="979025" name="Freeform 81"/>
            <p:cNvSpPr>
              <a:spLocks/>
            </p:cNvSpPr>
            <p:nvPr/>
          </p:nvSpPr>
          <p:spPr bwMode="auto">
            <a:xfrm>
              <a:off x="1141" y="3023"/>
              <a:ext cx="15" cy="42"/>
            </a:xfrm>
            <a:custGeom>
              <a:avLst/>
              <a:gdLst/>
              <a:ahLst/>
              <a:cxnLst>
                <a:cxn ang="0">
                  <a:pos x="61" y="3"/>
                </a:cxn>
                <a:cxn ang="0">
                  <a:pos x="33" y="0"/>
                </a:cxn>
                <a:cxn ang="0">
                  <a:pos x="15" y="11"/>
                </a:cxn>
                <a:cxn ang="0">
                  <a:pos x="8" y="36"/>
                </a:cxn>
                <a:cxn ang="0">
                  <a:pos x="0" y="83"/>
                </a:cxn>
                <a:cxn ang="0">
                  <a:pos x="18" y="208"/>
                </a:cxn>
                <a:cxn ang="0">
                  <a:pos x="33" y="210"/>
                </a:cxn>
                <a:cxn ang="0">
                  <a:pos x="33" y="101"/>
                </a:cxn>
                <a:cxn ang="0">
                  <a:pos x="67" y="55"/>
                </a:cxn>
                <a:cxn ang="0">
                  <a:pos x="76" y="34"/>
                </a:cxn>
                <a:cxn ang="0">
                  <a:pos x="74" y="14"/>
                </a:cxn>
                <a:cxn ang="0">
                  <a:pos x="61" y="3"/>
                </a:cxn>
              </a:cxnLst>
              <a:rect l="0" t="0" r="r" b="b"/>
              <a:pathLst>
                <a:path w="76" h="210">
                  <a:moveTo>
                    <a:pt x="61" y="3"/>
                  </a:moveTo>
                  <a:lnTo>
                    <a:pt x="33" y="0"/>
                  </a:lnTo>
                  <a:lnTo>
                    <a:pt x="15" y="11"/>
                  </a:lnTo>
                  <a:lnTo>
                    <a:pt x="8" y="36"/>
                  </a:lnTo>
                  <a:lnTo>
                    <a:pt x="0" y="83"/>
                  </a:lnTo>
                  <a:lnTo>
                    <a:pt x="18" y="208"/>
                  </a:lnTo>
                  <a:lnTo>
                    <a:pt x="33" y="210"/>
                  </a:lnTo>
                  <a:lnTo>
                    <a:pt x="33" y="101"/>
                  </a:lnTo>
                  <a:lnTo>
                    <a:pt x="67" y="55"/>
                  </a:lnTo>
                  <a:lnTo>
                    <a:pt x="76" y="34"/>
                  </a:lnTo>
                  <a:lnTo>
                    <a:pt x="74" y="14"/>
                  </a:lnTo>
                  <a:lnTo>
                    <a:pt x="61" y="3"/>
                  </a:lnTo>
                  <a:close/>
                </a:path>
              </a:pathLst>
            </a:custGeom>
            <a:solidFill>
              <a:srgbClr val="404040"/>
            </a:solidFill>
            <a:ln w="9525">
              <a:noFill/>
              <a:round/>
              <a:headEnd/>
              <a:tailEnd/>
            </a:ln>
          </p:spPr>
          <p:txBody>
            <a:bodyPr/>
            <a:lstStyle/>
            <a:p>
              <a:endParaRPr lang="en-US"/>
            </a:p>
          </p:txBody>
        </p:sp>
        <p:sp>
          <p:nvSpPr>
            <p:cNvPr id="979026" name="Freeform 82"/>
            <p:cNvSpPr>
              <a:spLocks/>
            </p:cNvSpPr>
            <p:nvPr/>
          </p:nvSpPr>
          <p:spPr bwMode="auto">
            <a:xfrm>
              <a:off x="1142" y="3023"/>
              <a:ext cx="16" cy="42"/>
            </a:xfrm>
            <a:custGeom>
              <a:avLst/>
              <a:gdLst/>
              <a:ahLst/>
              <a:cxnLst>
                <a:cxn ang="0">
                  <a:pos x="61" y="2"/>
                </a:cxn>
                <a:cxn ang="0">
                  <a:pos x="34" y="0"/>
                </a:cxn>
                <a:cxn ang="0">
                  <a:pos x="16" y="11"/>
                </a:cxn>
                <a:cxn ang="0">
                  <a:pos x="9" y="36"/>
                </a:cxn>
                <a:cxn ang="0">
                  <a:pos x="0" y="83"/>
                </a:cxn>
                <a:cxn ang="0">
                  <a:pos x="20" y="207"/>
                </a:cxn>
                <a:cxn ang="0">
                  <a:pos x="34" y="210"/>
                </a:cxn>
                <a:cxn ang="0">
                  <a:pos x="34" y="100"/>
                </a:cxn>
                <a:cxn ang="0">
                  <a:pos x="68" y="54"/>
                </a:cxn>
                <a:cxn ang="0">
                  <a:pos x="77" y="33"/>
                </a:cxn>
                <a:cxn ang="0">
                  <a:pos x="75" y="13"/>
                </a:cxn>
                <a:cxn ang="0">
                  <a:pos x="61" y="2"/>
                </a:cxn>
              </a:cxnLst>
              <a:rect l="0" t="0" r="r" b="b"/>
              <a:pathLst>
                <a:path w="77" h="210">
                  <a:moveTo>
                    <a:pt x="61" y="2"/>
                  </a:moveTo>
                  <a:lnTo>
                    <a:pt x="34" y="0"/>
                  </a:lnTo>
                  <a:lnTo>
                    <a:pt x="16" y="11"/>
                  </a:lnTo>
                  <a:lnTo>
                    <a:pt x="9" y="36"/>
                  </a:lnTo>
                  <a:lnTo>
                    <a:pt x="0" y="83"/>
                  </a:lnTo>
                  <a:lnTo>
                    <a:pt x="20" y="207"/>
                  </a:lnTo>
                  <a:lnTo>
                    <a:pt x="34" y="210"/>
                  </a:lnTo>
                  <a:lnTo>
                    <a:pt x="34" y="100"/>
                  </a:lnTo>
                  <a:lnTo>
                    <a:pt x="68" y="54"/>
                  </a:lnTo>
                  <a:lnTo>
                    <a:pt x="77" y="33"/>
                  </a:lnTo>
                  <a:lnTo>
                    <a:pt x="75" y="13"/>
                  </a:lnTo>
                  <a:lnTo>
                    <a:pt x="61" y="2"/>
                  </a:lnTo>
                  <a:close/>
                </a:path>
              </a:pathLst>
            </a:custGeom>
            <a:solidFill>
              <a:srgbClr val="E0E0E0"/>
            </a:solidFill>
            <a:ln w="9525">
              <a:noFill/>
              <a:round/>
              <a:headEnd/>
              <a:tailEnd/>
            </a:ln>
          </p:spPr>
          <p:txBody>
            <a:bodyPr/>
            <a:lstStyle/>
            <a:p>
              <a:endParaRPr lang="en-US"/>
            </a:p>
          </p:txBody>
        </p:sp>
        <p:sp>
          <p:nvSpPr>
            <p:cNvPr id="979027" name="Rectangle 83"/>
            <p:cNvSpPr>
              <a:spLocks noChangeArrowheads="1"/>
            </p:cNvSpPr>
            <p:nvPr/>
          </p:nvSpPr>
          <p:spPr bwMode="auto">
            <a:xfrm>
              <a:off x="1067" y="3092"/>
              <a:ext cx="99" cy="5"/>
            </a:xfrm>
            <a:prstGeom prst="rect">
              <a:avLst/>
            </a:prstGeom>
            <a:solidFill>
              <a:srgbClr val="808080"/>
            </a:solidFill>
            <a:ln w="9525">
              <a:noFill/>
              <a:miter lim="800000"/>
              <a:headEnd/>
              <a:tailEnd/>
            </a:ln>
          </p:spPr>
          <p:txBody>
            <a:bodyPr/>
            <a:lstStyle/>
            <a:p>
              <a:endParaRPr lang="en-US"/>
            </a:p>
          </p:txBody>
        </p:sp>
        <p:sp>
          <p:nvSpPr>
            <p:cNvPr id="979028" name="Freeform 84"/>
            <p:cNvSpPr>
              <a:spLocks/>
            </p:cNvSpPr>
            <p:nvPr/>
          </p:nvSpPr>
          <p:spPr bwMode="auto">
            <a:xfrm>
              <a:off x="1097" y="3103"/>
              <a:ext cx="43" cy="8"/>
            </a:xfrm>
            <a:custGeom>
              <a:avLst/>
              <a:gdLst/>
              <a:ahLst/>
              <a:cxnLst>
                <a:cxn ang="0">
                  <a:pos x="5" y="41"/>
                </a:cxn>
                <a:cxn ang="0">
                  <a:pos x="0" y="0"/>
                </a:cxn>
                <a:cxn ang="0">
                  <a:pos x="212" y="0"/>
                </a:cxn>
                <a:cxn ang="0">
                  <a:pos x="218" y="40"/>
                </a:cxn>
              </a:cxnLst>
              <a:rect l="0" t="0" r="r" b="b"/>
              <a:pathLst>
                <a:path w="218" h="41">
                  <a:moveTo>
                    <a:pt x="5" y="41"/>
                  </a:moveTo>
                  <a:lnTo>
                    <a:pt x="0" y="0"/>
                  </a:lnTo>
                  <a:lnTo>
                    <a:pt x="212" y="0"/>
                  </a:lnTo>
                  <a:lnTo>
                    <a:pt x="218" y="40"/>
                  </a:lnTo>
                </a:path>
              </a:pathLst>
            </a:custGeom>
            <a:noFill/>
            <a:ln w="6350">
              <a:solidFill>
                <a:srgbClr val="808080"/>
              </a:solidFill>
              <a:prstDash val="solid"/>
              <a:round/>
              <a:headEnd/>
              <a:tailEnd/>
            </a:ln>
          </p:spPr>
          <p:txBody>
            <a:bodyPr/>
            <a:lstStyle/>
            <a:p>
              <a:endParaRPr lang="en-US"/>
            </a:p>
          </p:txBody>
        </p:sp>
        <p:sp>
          <p:nvSpPr>
            <p:cNvPr id="979029" name="Freeform 85"/>
            <p:cNvSpPr>
              <a:spLocks/>
            </p:cNvSpPr>
            <p:nvPr/>
          </p:nvSpPr>
          <p:spPr bwMode="auto">
            <a:xfrm>
              <a:off x="978" y="2807"/>
              <a:ext cx="39" cy="41"/>
            </a:xfrm>
            <a:custGeom>
              <a:avLst/>
              <a:gdLst/>
              <a:ahLst/>
              <a:cxnLst>
                <a:cxn ang="0">
                  <a:pos x="178" y="0"/>
                </a:cxn>
                <a:cxn ang="0">
                  <a:pos x="0" y="0"/>
                </a:cxn>
                <a:cxn ang="0">
                  <a:pos x="13" y="208"/>
                </a:cxn>
                <a:cxn ang="0">
                  <a:pos x="193" y="208"/>
                </a:cxn>
                <a:cxn ang="0">
                  <a:pos x="178" y="0"/>
                </a:cxn>
              </a:cxnLst>
              <a:rect l="0" t="0" r="r" b="b"/>
              <a:pathLst>
                <a:path w="193" h="208">
                  <a:moveTo>
                    <a:pt x="178" y="0"/>
                  </a:moveTo>
                  <a:lnTo>
                    <a:pt x="0" y="0"/>
                  </a:lnTo>
                  <a:lnTo>
                    <a:pt x="13" y="208"/>
                  </a:lnTo>
                  <a:lnTo>
                    <a:pt x="193" y="208"/>
                  </a:lnTo>
                  <a:lnTo>
                    <a:pt x="178" y="0"/>
                  </a:lnTo>
                  <a:close/>
                </a:path>
              </a:pathLst>
            </a:custGeom>
            <a:solidFill>
              <a:srgbClr val="C0C0C0"/>
            </a:solidFill>
            <a:ln w="6350">
              <a:solidFill>
                <a:srgbClr val="808080"/>
              </a:solidFill>
              <a:prstDash val="solid"/>
              <a:round/>
              <a:headEnd/>
              <a:tailEnd/>
            </a:ln>
          </p:spPr>
          <p:txBody>
            <a:bodyPr/>
            <a:lstStyle/>
            <a:p>
              <a:endParaRPr lang="en-US"/>
            </a:p>
          </p:txBody>
        </p:sp>
        <p:sp>
          <p:nvSpPr>
            <p:cNvPr id="979030" name="Freeform 86"/>
            <p:cNvSpPr>
              <a:spLocks/>
            </p:cNvSpPr>
            <p:nvPr/>
          </p:nvSpPr>
          <p:spPr bwMode="auto">
            <a:xfrm>
              <a:off x="982" y="2877"/>
              <a:ext cx="41" cy="42"/>
            </a:xfrm>
            <a:custGeom>
              <a:avLst/>
              <a:gdLst/>
              <a:ahLst/>
              <a:cxnLst>
                <a:cxn ang="0">
                  <a:pos x="186" y="0"/>
                </a:cxn>
                <a:cxn ang="0">
                  <a:pos x="0" y="0"/>
                </a:cxn>
                <a:cxn ang="0">
                  <a:pos x="14" y="210"/>
                </a:cxn>
                <a:cxn ang="0">
                  <a:pos x="201" y="209"/>
                </a:cxn>
                <a:cxn ang="0">
                  <a:pos x="186" y="0"/>
                </a:cxn>
              </a:cxnLst>
              <a:rect l="0" t="0" r="r" b="b"/>
              <a:pathLst>
                <a:path w="201" h="210">
                  <a:moveTo>
                    <a:pt x="186" y="0"/>
                  </a:moveTo>
                  <a:lnTo>
                    <a:pt x="0" y="0"/>
                  </a:lnTo>
                  <a:lnTo>
                    <a:pt x="14" y="210"/>
                  </a:lnTo>
                  <a:lnTo>
                    <a:pt x="201" y="209"/>
                  </a:lnTo>
                  <a:lnTo>
                    <a:pt x="186" y="0"/>
                  </a:lnTo>
                  <a:close/>
                </a:path>
              </a:pathLst>
            </a:custGeom>
            <a:solidFill>
              <a:srgbClr val="C0C0C0"/>
            </a:solidFill>
            <a:ln w="6350">
              <a:solidFill>
                <a:srgbClr val="808080"/>
              </a:solidFill>
              <a:prstDash val="solid"/>
              <a:round/>
              <a:headEnd/>
              <a:tailEnd/>
            </a:ln>
          </p:spPr>
          <p:txBody>
            <a:bodyPr/>
            <a:lstStyle/>
            <a:p>
              <a:endParaRPr lang="en-US"/>
            </a:p>
          </p:txBody>
        </p:sp>
        <p:sp>
          <p:nvSpPr>
            <p:cNvPr id="979031" name="Rectangle 87"/>
            <p:cNvSpPr>
              <a:spLocks noChangeArrowheads="1"/>
            </p:cNvSpPr>
            <p:nvPr/>
          </p:nvSpPr>
          <p:spPr bwMode="auto">
            <a:xfrm>
              <a:off x="1041" y="2875"/>
              <a:ext cx="168" cy="42"/>
            </a:xfrm>
            <a:prstGeom prst="rect">
              <a:avLst/>
            </a:prstGeom>
            <a:solidFill>
              <a:srgbClr val="606060"/>
            </a:solidFill>
            <a:ln w="6350">
              <a:solidFill>
                <a:srgbClr val="808080"/>
              </a:solidFill>
              <a:miter lim="800000"/>
              <a:headEnd/>
              <a:tailEnd/>
            </a:ln>
          </p:spPr>
          <p:txBody>
            <a:bodyPr/>
            <a:lstStyle/>
            <a:p>
              <a:endParaRPr lang="en-US"/>
            </a:p>
          </p:txBody>
        </p:sp>
        <p:sp>
          <p:nvSpPr>
            <p:cNvPr id="979032" name="Rectangle 88"/>
            <p:cNvSpPr>
              <a:spLocks noChangeArrowheads="1"/>
            </p:cNvSpPr>
            <p:nvPr/>
          </p:nvSpPr>
          <p:spPr bwMode="auto">
            <a:xfrm>
              <a:off x="1072" y="2880"/>
              <a:ext cx="20" cy="14"/>
            </a:xfrm>
            <a:prstGeom prst="rect">
              <a:avLst/>
            </a:prstGeom>
            <a:solidFill>
              <a:srgbClr val="C0C0C0"/>
            </a:solidFill>
            <a:ln w="9525">
              <a:noFill/>
              <a:miter lim="800000"/>
              <a:headEnd/>
              <a:tailEnd/>
            </a:ln>
          </p:spPr>
          <p:txBody>
            <a:bodyPr/>
            <a:lstStyle/>
            <a:p>
              <a:endParaRPr lang="en-US"/>
            </a:p>
          </p:txBody>
        </p:sp>
        <p:sp>
          <p:nvSpPr>
            <p:cNvPr id="979033" name="Rectangle 89"/>
            <p:cNvSpPr>
              <a:spLocks noChangeArrowheads="1"/>
            </p:cNvSpPr>
            <p:nvPr/>
          </p:nvSpPr>
          <p:spPr bwMode="auto">
            <a:xfrm>
              <a:off x="1072" y="2899"/>
              <a:ext cx="20" cy="13"/>
            </a:xfrm>
            <a:prstGeom prst="rect">
              <a:avLst/>
            </a:prstGeom>
            <a:solidFill>
              <a:srgbClr val="C0C0C0"/>
            </a:solidFill>
            <a:ln w="9525">
              <a:noFill/>
              <a:miter lim="800000"/>
              <a:headEnd/>
              <a:tailEnd/>
            </a:ln>
          </p:spPr>
          <p:txBody>
            <a:bodyPr/>
            <a:lstStyle/>
            <a:p>
              <a:endParaRPr lang="en-US"/>
            </a:p>
          </p:txBody>
        </p:sp>
        <p:sp>
          <p:nvSpPr>
            <p:cNvPr id="979034" name="Rectangle 90"/>
            <p:cNvSpPr>
              <a:spLocks noChangeArrowheads="1"/>
            </p:cNvSpPr>
            <p:nvPr/>
          </p:nvSpPr>
          <p:spPr bwMode="auto">
            <a:xfrm>
              <a:off x="1113" y="2889"/>
              <a:ext cx="20" cy="14"/>
            </a:xfrm>
            <a:prstGeom prst="rect">
              <a:avLst/>
            </a:prstGeom>
            <a:solidFill>
              <a:srgbClr val="008000"/>
            </a:solidFill>
            <a:ln w="9525">
              <a:noFill/>
              <a:miter lim="800000"/>
              <a:headEnd/>
              <a:tailEnd/>
            </a:ln>
          </p:spPr>
          <p:txBody>
            <a:bodyPr/>
            <a:lstStyle/>
            <a:p>
              <a:endParaRPr lang="en-US"/>
            </a:p>
          </p:txBody>
        </p:sp>
        <p:sp>
          <p:nvSpPr>
            <p:cNvPr id="979035" name="Oval 91"/>
            <p:cNvSpPr>
              <a:spLocks noChangeArrowheads="1"/>
            </p:cNvSpPr>
            <p:nvPr/>
          </p:nvSpPr>
          <p:spPr bwMode="auto">
            <a:xfrm>
              <a:off x="1050" y="2889"/>
              <a:ext cx="15" cy="17"/>
            </a:xfrm>
            <a:prstGeom prst="ellipse">
              <a:avLst/>
            </a:prstGeom>
            <a:solidFill>
              <a:srgbClr val="202020"/>
            </a:solidFill>
            <a:ln w="9525">
              <a:noFill/>
              <a:round/>
              <a:headEnd/>
              <a:tailEnd/>
            </a:ln>
          </p:spPr>
          <p:txBody>
            <a:bodyPr/>
            <a:lstStyle/>
            <a:p>
              <a:endParaRPr lang="en-US"/>
            </a:p>
          </p:txBody>
        </p:sp>
      </p:grpSp>
      <p:graphicFrame>
        <p:nvGraphicFramePr>
          <p:cNvPr id="979036" name="Object 92"/>
          <p:cNvGraphicFramePr>
            <a:graphicFrameLocks noChangeAspect="1"/>
          </p:cNvGraphicFramePr>
          <p:nvPr/>
        </p:nvGraphicFramePr>
        <p:xfrm>
          <a:off x="7880350" y="4392613"/>
          <a:ext cx="336550" cy="1093787"/>
        </p:xfrm>
        <a:graphic>
          <a:graphicData uri="http://schemas.openxmlformats.org/presentationml/2006/ole">
            <p:oleObj spid="_x0000_s137219" name="Image" r:id="rId5" imgW="965420" imgH="3138722" progId="Photoshop.Image.5">
              <p:embed/>
            </p:oleObj>
          </a:graphicData>
        </a:graphic>
      </p:graphicFrame>
      <p:graphicFrame>
        <p:nvGraphicFramePr>
          <p:cNvPr id="979037" name="Object 93"/>
          <p:cNvGraphicFramePr>
            <a:graphicFrameLocks noChangeAspect="1"/>
          </p:cNvGraphicFramePr>
          <p:nvPr/>
        </p:nvGraphicFramePr>
        <p:xfrm>
          <a:off x="7880350" y="5638800"/>
          <a:ext cx="336550" cy="1093788"/>
        </p:xfrm>
        <a:graphic>
          <a:graphicData uri="http://schemas.openxmlformats.org/presentationml/2006/ole">
            <p:oleObj spid="_x0000_s137220" name="Image" r:id="rId6" imgW="965420" imgH="3138722" progId="Photoshop.Image.5">
              <p:embed/>
            </p:oleObj>
          </a:graphicData>
        </a:graphic>
      </p:graphicFrame>
      <p:sp>
        <p:nvSpPr>
          <p:cNvPr id="979038" name="Line 94"/>
          <p:cNvSpPr>
            <a:spLocks noChangeShapeType="1"/>
          </p:cNvSpPr>
          <p:nvPr/>
        </p:nvSpPr>
        <p:spPr bwMode="auto">
          <a:xfrm>
            <a:off x="1450975" y="4038600"/>
            <a:ext cx="1063625" cy="925513"/>
          </a:xfrm>
          <a:prstGeom prst="line">
            <a:avLst/>
          </a:prstGeom>
          <a:noFill/>
          <a:ln w="28575">
            <a:solidFill>
              <a:schemeClr val="hlink"/>
            </a:solidFill>
            <a:round/>
            <a:headEnd type="triangle" w="med" len="med"/>
            <a:tailEnd type="triangle" w="med" len="med"/>
          </a:ln>
          <a:effectLst/>
        </p:spPr>
        <p:txBody>
          <a:bodyPr wrap="none" tIns="0" bIns="0" anchor="ctr"/>
          <a:lstStyle/>
          <a:p>
            <a:endParaRPr lang="en-US"/>
          </a:p>
        </p:txBody>
      </p:sp>
      <p:pic>
        <p:nvPicPr>
          <p:cNvPr id="979039" name="Picture 95"/>
          <p:cNvPicPr>
            <a:picLocks noChangeAspect="1" noChangeArrowheads="1"/>
          </p:cNvPicPr>
          <p:nvPr/>
        </p:nvPicPr>
        <p:blipFill>
          <a:blip r:embed="rId7" cstate="print"/>
          <a:srcRect/>
          <a:stretch>
            <a:fillRect/>
          </a:stretch>
        </p:blipFill>
        <p:spPr bwMode="auto">
          <a:xfrm>
            <a:off x="5056188" y="4427538"/>
            <a:ext cx="1116012" cy="1057275"/>
          </a:xfrm>
          <a:prstGeom prst="rect">
            <a:avLst/>
          </a:prstGeom>
          <a:noFill/>
          <a:ln w="28575">
            <a:noFill/>
            <a:miter lim="800000"/>
            <a:headEnd/>
            <a:tailEnd/>
          </a:ln>
          <a:effectLst/>
        </p:spPr>
      </p:pic>
      <p:sp>
        <p:nvSpPr>
          <p:cNvPr id="979040" name="Text Box 96"/>
          <p:cNvSpPr txBox="1">
            <a:spLocks noChangeArrowheads="1"/>
          </p:cNvSpPr>
          <p:nvPr/>
        </p:nvSpPr>
        <p:spPr bwMode="auto">
          <a:xfrm>
            <a:off x="457200" y="1143000"/>
            <a:ext cx="1552575" cy="304800"/>
          </a:xfrm>
          <a:prstGeom prst="rect">
            <a:avLst/>
          </a:prstGeom>
          <a:solidFill>
            <a:srgbClr val="99CCFF"/>
          </a:solidFill>
          <a:ln w="28575">
            <a:noFill/>
            <a:miter lim="800000"/>
            <a:headEnd/>
            <a:tailEnd/>
          </a:ln>
          <a:effectLst/>
        </p:spPr>
        <p:txBody>
          <a:bodyPr wrap="none" tIns="0" bIns="0">
            <a:spAutoFit/>
          </a:bodyPr>
          <a:lstStyle/>
          <a:p>
            <a:r>
              <a:rPr lang="de-DE"/>
              <a:t>Web server</a:t>
            </a:r>
          </a:p>
        </p:txBody>
      </p:sp>
      <p:sp>
        <p:nvSpPr>
          <p:cNvPr id="979041" name="Text Box 97"/>
          <p:cNvSpPr txBox="1">
            <a:spLocks noChangeArrowheads="1"/>
          </p:cNvSpPr>
          <p:nvPr/>
        </p:nvSpPr>
        <p:spPr bwMode="auto">
          <a:xfrm>
            <a:off x="2743200" y="3810000"/>
            <a:ext cx="890588" cy="304800"/>
          </a:xfrm>
          <a:prstGeom prst="rect">
            <a:avLst/>
          </a:prstGeom>
          <a:solidFill>
            <a:srgbClr val="CCECFF"/>
          </a:solidFill>
          <a:ln w="28575">
            <a:noFill/>
            <a:miter lim="800000"/>
            <a:headEnd/>
            <a:tailEnd/>
          </a:ln>
          <a:effectLst/>
        </p:spPr>
        <p:txBody>
          <a:bodyPr wrap="none" tIns="0" bIns="0">
            <a:spAutoFit/>
          </a:bodyPr>
          <a:lstStyle/>
          <a:p>
            <a:r>
              <a:rPr lang="de-DE"/>
              <a:t>Proxy</a:t>
            </a:r>
          </a:p>
        </p:txBody>
      </p:sp>
      <p:sp>
        <p:nvSpPr>
          <p:cNvPr id="979042" name="Text Box 98"/>
          <p:cNvSpPr txBox="1">
            <a:spLocks noChangeArrowheads="1"/>
          </p:cNvSpPr>
          <p:nvPr/>
        </p:nvSpPr>
        <p:spPr bwMode="auto">
          <a:xfrm>
            <a:off x="4025900" y="1298575"/>
            <a:ext cx="2282825" cy="304800"/>
          </a:xfrm>
          <a:prstGeom prst="rect">
            <a:avLst/>
          </a:prstGeom>
          <a:solidFill>
            <a:srgbClr val="CCECFF"/>
          </a:solidFill>
          <a:ln w="28575">
            <a:noFill/>
            <a:miter lim="800000"/>
            <a:headEnd/>
            <a:tailEnd/>
          </a:ln>
          <a:effectLst/>
        </p:spPr>
        <p:txBody>
          <a:bodyPr wrap="none" tIns="0" bIns="0">
            <a:spAutoFit/>
          </a:bodyPr>
          <a:lstStyle/>
          <a:p>
            <a:r>
              <a:rPr lang="de-DE"/>
              <a:t>Client   (Browser)</a:t>
            </a:r>
          </a:p>
        </p:txBody>
      </p:sp>
      <p:grpSp>
        <p:nvGrpSpPr>
          <p:cNvPr id="4" name="Group 99"/>
          <p:cNvGrpSpPr>
            <a:grpSpLocks/>
          </p:cNvGrpSpPr>
          <p:nvPr/>
        </p:nvGrpSpPr>
        <p:grpSpPr bwMode="auto">
          <a:xfrm>
            <a:off x="4025900" y="1711325"/>
            <a:ext cx="642938" cy="765175"/>
            <a:chOff x="813" y="2731"/>
            <a:chExt cx="421" cy="590"/>
          </a:xfrm>
        </p:grpSpPr>
        <p:sp>
          <p:nvSpPr>
            <p:cNvPr id="979044" name="Freeform 100"/>
            <p:cNvSpPr>
              <a:spLocks/>
            </p:cNvSpPr>
            <p:nvPr/>
          </p:nvSpPr>
          <p:spPr bwMode="auto">
            <a:xfrm>
              <a:off x="938" y="2770"/>
              <a:ext cx="283" cy="11"/>
            </a:xfrm>
            <a:custGeom>
              <a:avLst/>
              <a:gdLst/>
              <a:ahLst/>
              <a:cxnLst>
                <a:cxn ang="0">
                  <a:pos x="0" y="0"/>
                </a:cxn>
                <a:cxn ang="0">
                  <a:pos x="83" y="53"/>
                </a:cxn>
                <a:cxn ang="0">
                  <a:pos x="1416" y="53"/>
                </a:cxn>
                <a:cxn ang="0">
                  <a:pos x="1373" y="0"/>
                </a:cxn>
                <a:cxn ang="0">
                  <a:pos x="0" y="0"/>
                </a:cxn>
              </a:cxnLst>
              <a:rect l="0" t="0" r="r" b="b"/>
              <a:pathLst>
                <a:path w="1416" h="53">
                  <a:moveTo>
                    <a:pt x="0" y="0"/>
                  </a:moveTo>
                  <a:lnTo>
                    <a:pt x="83" y="53"/>
                  </a:lnTo>
                  <a:lnTo>
                    <a:pt x="1416" y="53"/>
                  </a:lnTo>
                  <a:lnTo>
                    <a:pt x="1373" y="0"/>
                  </a:lnTo>
                  <a:lnTo>
                    <a:pt x="0" y="0"/>
                  </a:lnTo>
                  <a:close/>
                </a:path>
              </a:pathLst>
            </a:custGeom>
            <a:solidFill>
              <a:srgbClr val="E0E0E0"/>
            </a:solidFill>
            <a:ln w="6350">
              <a:solidFill>
                <a:srgbClr val="808080"/>
              </a:solidFill>
              <a:prstDash val="solid"/>
              <a:round/>
              <a:headEnd/>
              <a:tailEnd/>
            </a:ln>
          </p:spPr>
          <p:txBody>
            <a:bodyPr/>
            <a:lstStyle/>
            <a:p>
              <a:endParaRPr lang="en-US"/>
            </a:p>
          </p:txBody>
        </p:sp>
        <p:sp>
          <p:nvSpPr>
            <p:cNvPr id="979045" name="Freeform 101"/>
            <p:cNvSpPr>
              <a:spLocks/>
            </p:cNvSpPr>
            <p:nvPr/>
          </p:nvSpPr>
          <p:spPr bwMode="auto">
            <a:xfrm>
              <a:off x="937" y="2769"/>
              <a:ext cx="71" cy="551"/>
            </a:xfrm>
            <a:custGeom>
              <a:avLst/>
              <a:gdLst/>
              <a:ahLst/>
              <a:cxnLst>
                <a:cxn ang="0">
                  <a:pos x="0" y="2662"/>
                </a:cxn>
                <a:cxn ang="0">
                  <a:pos x="73" y="2755"/>
                </a:cxn>
                <a:cxn ang="0">
                  <a:pos x="358" y="915"/>
                </a:cxn>
                <a:cxn ang="0">
                  <a:pos x="91" y="55"/>
                </a:cxn>
                <a:cxn ang="0">
                  <a:pos x="2" y="0"/>
                </a:cxn>
                <a:cxn ang="0">
                  <a:pos x="0" y="1006"/>
                </a:cxn>
                <a:cxn ang="0">
                  <a:pos x="0" y="2662"/>
                </a:cxn>
              </a:cxnLst>
              <a:rect l="0" t="0" r="r" b="b"/>
              <a:pathLst>
                <a:path w="358" h="2755">
                  <a:moveTo>
                    <a:pt x="0" y="2662"/>
                  </a:moveTo>
                  <a:lnTo>
                    <a:pt x="73" y="2755"/>
                  </a:lnTo>
                  <a:lnTo>
                    <a:pt x="358" y="915"/>
                  </a:lnTo>
                  <a:lnTo>
                    <a:pt x="91" y="55"/>
                  </a:lnTo>
                  <a:lnTo>
                    <a:pt x="2" y="0"/>
                  </a:lnTo>
                  <a:lnTo>
                    <a:pt x="0" y="1006"/>
                  </a:lnTo>
                  <a:lnTo>
                    <a:pt x="0" y="2662"/>
                  </a:lnTo>
                  <a:close/>
                </a:path>
              </a:pathLst>
            </a:custGeom>
            <a:solidFill>
              <a:srgbClr val="A0A0A0"/>
            </a:solidFill>
            <a:ln w="6350">
              <a:solidFill>
                <a:srgbClr val="808080"/>
              </a:solidFill>
              <a:prstDash val="solid"/>
              <a:round/>
              <a:headEnd/>
              <a:tailEnd/>
            </a:ln>
          </p:spPr>
          <p:txBody>
            <a:bodyPr/>
            <a:lstStyle/>
            <a:p>
              <a:endParaRPr lang="en-US"/>
            </a:p>
          </p:txBody>
        </p:sp>
        <p:sp>
          <p:nvSpPr>
            <p:cNvPr id="979046" name="Freeform 102"/>
            <p:cNvSpPr>
              <a:spLocks/>
            </p:cNvSpPr>
            <p:nvPr/>
          </p:nvSpPr>
          <p:spPr bwMode="auto">
            <a:xfrm>
              <a:off x="813" y="2732"/>
              <a:ext cx="125" cy="569"/>
            </a:xfrm>
            <a:custGeom>
              <a:avLst/>
              <a:gdLst/>
              <a:ahLst/>
              <a:cxnLst>
                <a:cxn ang="0">
                  <a:pos x="0" y="0"/>
                </a:cxn>
                <a:cxn ang="0">
                  <a:pos x="623" y="186"/>
                </a:cxn>
                <a:cxn ang="0">
                  <a:pos x="623" y="2847"/>
                </a:cxn>
                <a:cxn ang="0">
                  <a:pos x="0" y="2168"/>
                </a:cxn>
                <a:cxn ang="0">
                  <a:pos x="0" y="0"/>
                </a:cxn>
              </a:cxnLst>
              <a:rect l="0" t="0" r="r" b="b"/>
              <a:pathLst>
                <a:path w="623" h="2847">
                  <a:moveTo>
                    <a:pt x="0" y="0"/>
                  </a:moveTo>
                  <a:lnTo>
                    <a:pt x="623" y="186"/>
                  </a:lnTo>
                  <a:lnTo>
                    <a:pt x="623" y="2847"/>
                  </a:lnTo>
                  <a:lnTo>
                    <a:pt x="0" y="2168"/>
                  </a:lnTo>
                  <a:lnTo>
                    <a:pt x="0" y="0"/>
                  </a:lnTo>
                  <a:close/>
                </a:path>
              </a:pathLst>
            </a:custGeom>
            <a:solidFill>
              <a:srgbClr val="A0A0A0"/>
            </a:solidFill>
            <a:ln w="6350">
              <a:solidFill>
                <a:srgbClr val="808080"/>
              </a:solidFill>
              <a:prstDash val="solid"/>
              <a:round/>
              <a:headEnd/>
              <a:tailEnd/>
            </a:ln>
          </p:spPr>
          <p:txBody>
            <a:bodyPr/>
            <a:lstStyle/>
            <a:p>
              <a:endParaRPr lang="en-US"/>
            </a:p>
          </p:txBody>
        </p:sp>
        <p:sp>
          <p:nvSpPr>
            <p:cNvPr id="979047" name="Freeform 103"/>
            <p:cNvSpPr>
              <a:spLocks/>
            </p:cNvSpPr>
            <p:nvPr/>
          </p:nvSpPr>
          <p:spPr bwMode="auto">
            <a:xfrm>
              <a:off x="813" y="2731"/>
              <a:ext cx="400" cy="39"/>
            </a:xfrm>
            <a:custGeom>
              <a:avLst/>
              <a:gdLst/>
              <a:ahLst/>
              <a:cxnLst>
                <a:cxn ang="0">
                  <a:pos x="624" y="196"/>
                </a:cxn>
                <a:cxn ang="0">
                  <a:pos x="1997" y="196"/>
                </a:cxn>
                <a:cxn ang="0">
                  <a:pos x="1035" y="0"/>
                </a:cxn>
                <a:cxn ang="0">
                  <a:pos x="0" y="0"/>
                </a:cxn>
                <a:cxn ang="0">
                  <a:pos x="624" y="196"/>
                </a:cxn>
              </a:cxnLst>
              <a:rect l="0" t="0" r="r" b="b"/>
              <a:pathLst>
                <a:path w="1997" h="196">
                  <a:moveTo>
                    <a:pt x="624" y="196"/>
                  </a:moveTo>
                  <a:lnTo>
                    <a:pt x="1997" y="196"/>
                  </a:lnTo>
                  <a:lnTo>
                    <a:pt x="1035" y="0"/>
                  </a:lnTo>
                  <a:lnTo>
                    <a:pt x="0" y="0"/>
                  </a:lnTo>
                  <a:lnTo>
                    <a:pt x="624" y="196"/>
                  </a:lnTo>
                  <a:close/>
                </a:path>
              </a:pathLst>
            </a:custGeom>
            <a:solidFill>
              <a:srgbClr val="E0E0E0"/>
            </a:solidFill>
            <a:ln w="6350">
              <a:solidFill>
                <a:srgbClr val="808080"/>
              </a:solidFill>
              <a:prstDash val="solid"/>
              <a:round/>
              <a:headEnd/>
              <a:tailEnd/>
            </a:ln>
          </p:spPr>
          <p:txBody>
            <a:bodyPr/>
            <a:lstStyle/>
            <a:p>
              <a:endParaRPr lang="en-US"/>
            </a:p>
          </p:txBody>
        </p:sp>
        <p:sp>
          <p:nvSpPr>
            <p:cNvPr id="979048" name="Rectangle 104"/>
            <p:cNvSpPr>
              <a:spLocks noChangeArrowheads="1"/>
            </p:cNvSpPr>
            <p:nvPr/>
          </p:nvSpPr>
          <p:spPr bwMode="auto">
            <a:xfrm>
              <a:off x="953" y="2976"/>
              <a:ext cx="258" cy="343"/>
            </a:xfrm>
            <a:prstGeom prst="rect">
              <a:avLst/>
            </a:prstGeom>
            <a:solidFill>
              <a:srgbClr val="C0C0C0"/>
            </a:solidFill>
            <a:ln w="6350">
              <a:solidFill>
                <a:srgbClr val="808080"/>
              </a:solidFill>
              <a:miter lim="800000"/>
              <a:headEnd/>
              <a:tailEnd/>
            </a:ln>
          </p:spPr>
          <p:txBody>
            <a:bodyPr/>
            <a:lstStyle/>
            <a:p>
              <a:endParaRPr lang="en-US"/>
            </a:p>
          </p:txBody>
        </p:sp>
        <p:sp>
          <p:nvSpPr>
            <p:cNvPr id="979049" name="Freeform 105"/>
            <p:cNvSpPr>
              <a:spLocks/>
            </p:cNvSpPr>
            <p:nvPr/>
          </p:nvSpPr>
          <p:spPr bwMode="auto">
            <a:xfrm>
              <a:off x="954" y="2780"/>
              <a:ext cx="279" cy="173"/>
            </a:xfrm>
            <a:custGeom>
              <a:avLst/>
              <a:gdLst/>
              <a:ahLst/>
              <a:cxnLst>
                <a:cxn ang="0">
                  <a:pos x="0" y="0"/>
                </a:cxn>
                <a:cxn ang="0">
                  <a:pos x="1330" y="0"/>
                </a:cxn>
                <a:cxn ang="0">
                  <a:pos x="1394" y="867"/>
                </a:cxn>
                <a:cxn ang="0">
                  <a:pos x="58" y="867"/>
                </a:cxn>
                <a:cxn ang="0">
                  <a:pos x="0" y="0"/>
                </a:cxn>
              </a:cxnLst>
              <a:rect l="0" t="0" r="r" b="b"/>
              <a:pathLst>
                <a:path w="1394" h="867">
                  <a:moveTo>
                    <a:pt x="0" y="0"/>
                  </a:moveTo>
                  <a:lnTo>
                    <a:pt x="1330" y="0"/>
                  </a:lnTo>
                  <a:lnTo>
                    <a:pt x="1394" y="867"/>
                  </a:lnTo>
                  <a:lnTo>
                    <a:pt x="58" y="867"/>
                  </a:lnTo>
                  <a:lnTo>
                    <a:pt x="0" y="0"/>
                  </a:lnTo>
                  <a:close/>
                </a:path>
              </a:pathLst>
            </a:custGeom>
            <a:solidFill>
              <a:srgbClr val="C0C0C0"/>
            </a:solidFill>
            <a:ln w="6350">
              <a:solidFill>
                <a:srgbClr val="808080"/>
              </a:solidFill>
              <a:prstDash val="solid"/>
              <a:round/>
              <a:headEnd/>
              <a:tailEnd/>
            </a:ln>
          </p:spPr>
          <p:txBody>
            <a:bodyPr/>
            <a:lstStyle/>
            <a:p>
              <a:endParaRPr lang="en-US"/>
            </a:p>
          </p:txBody>
        </p:sp>
        <p:sp>
          <p:nvSpPr>
            <p:cNvPr id="979050" name="Freeform 106"/>
            <p:cNvSpPr>
              <a:spLocks/>
            </p:cNvSpPr>
            <p:nvPr/>
          </p:nvSpPr>
          <p:spPr bwMode="auto">
            <a:xfrm>
              <a:off x="952" y="2953"/>
              <a:ext cx="282" cy="21"/>
            </a:xfrm>
            <a:custGeom>
              <a:avLst/>
              <a:gdLst/>
              <a:ahLst/>
              <a:cxnLst>
                <a:cxn ang="0">
                  <a:pos x="0" y="104"/>
                </a:cxn>
                <a:cxn ang="0">
                  <a:pos x="1301" y="104"/>
                </a:cxn>
                <a:cxn ang="0">
                  <a:pos x="1410" y="0"/>
                </a:cxn>
                <a:cxn ang="0">
                  <a:pos x="71" y="0"/>
                </a:cxn>
                <a:cxn ang="0">
                  <a:pos x="0" y="104"/>
                </a:cxn>
              </a:cxnLst>
              <a:rect l="0" t="0" r="r" b="b"/>
              <a:pathLst>
                <a:path w="1410" h="104">
                  <a:moveTo>
                    <a:pt x="0" y="104"/>
                  </a:moveTo>
                  <a:lnTo>
                    <a:pt x="1301" y="104"/>
                  </a:lnTo>
                  <a:lnTo>
                    <a:pt x="1410" y="0"/>
                  </a:lnTo>
                  <a:lnTo>
                    <a:pt x="71" y="0"/>
                  </a:lnTo>
                  <a:lnTo>
                    <a:pt x="0" y="104"/>
                  </a:lnTo>
                  <a:close/>
                </a:path>
              </a:pathLst>
            </a:custGeom>
            <a:solidFill>
              <a:srgbClr val="A0A0A0"/>
            </a:solidFill>
            <a:ln w="6350">
              <a:solidFill>
                <a:srgbClr val="808080"/>
              </a:solidFill>
              <a:prstDash val="solid"/>
              <a:round/>
              <a:headEnd/>
              <a:tailEnd/>
            </a:ln>
          </p:spPr>
          <p:txBody>
            <a:bodyPr/>
            <a:lstStyle/>
            <a:p>
              <a:endParaRPr lang="en-US"/>
            </a:p>
          </p:txBody>
        </p:sp>
        <p:sp>
          <p:nvSpPr>
            <p:cNvPr id="979051" name="Freeform 107"/>
            <p:cNvSpPr>
              <a:spLocks/>
            </p:cNvSpPr>
            <p:nvPr/>
          </p:nvSpPr>
          <p:spPr bwMode="auto">
            <a:xfrm>
              <a:off x="955" y="2770"/>
              <a:ext cx="23" cy="550"/>
            </a:xfrm>
            <a:custGeom>
              <a:avLst/>
              <a:gdLst/>
              <a:ahLst/>
              <a:cxnLst>
                <a:cxn ang="0">
                  <a:pos x="0" y="0"/>
                </a:cxn>
                <a:cxn ang="0">
                  <a:pos x="60" y="46"/>
                </a:cxn>
                <a:cxn ang="0">
                  <a:pos x="117" y="922"/>
                </a:cxn>
                <a:cxn ang="0">
                  <a:pos x="57" y="1022"/>
                </a:cxn>
                <a:cxn ang="0">
                  <a:pos x="55" y="2748"/>
                </a:cxn>
              </a:cxnLst>
              <a:rect l="0" t="0" r="r" b="b"/>
              <a:pathLst>
                <a:path w="117" h="2748">
                  <a:moveTo>
                    <a:pt x="0" y="0"/>
                  </a:moveTo>
                  <a:lnTo>
                    <a:pt x="60" y="46"/>
                  </a:lnTo>
                  <a:lnTo>
                    <a:pt x="117" y="922"/>
                  </a:lnTo>
                  <a:lnTo>
                    <a:pt x="57" y="1022"/>
                  </a:lnTo>
                  <a:lnTo>
                    <a:pt x="55" y="2748"/>
                  </a:lnTo>
                </a:path>
              </a:pathLst>
            </a:custGeom>
            <a:noFill/>
            <a:ln w="6350">
              <a:solidFill>
                <a:srgbClr val="808080"/>
              </a:solidFill>
              <a:prstDash val="solid"/>
              <a:round/>
              <a:headEnd/>
              <a:tailEnd/>
            </a:ln>
          </p:spPr>
          <p:txBody>
            <a:bodyPr/>
            <a:lstStyle/>
            <a:p>
              <a:endParaRPr lang="en-US"/>
            </a:p>
          </p:txBody>
        </p:sp>
        <p:sp>
          <p:nvSpPr>
            <p:cNvPr id="979052" name="Freeform 108"/>
            <p:cNvSpPr>
              <a:spLocks/>
            </p:cNvSpPr>
            <p:nvPr/>
          </p:nvSpPr>
          <p:spPr bwMode="auto">
            <a:xfrm>
              <a:off x="964" y="2771"/>
              <a:ext cx="22" cy="550"/>
            </a:xfrm>
            <a:custGeom>
              <a:avLst/>
              <a:gdLst/>
              <a:ahLst/>
              <a:cxnLst>
                <a:cxn ang="0">
                  <a:pos x="0" y="0"/>
                </a:cxn>
                <a:cxn ang="0">
                  <a:pos x="52" y="46"/>
                </a:cxn>
                <a:cxn ang="0">
                  <a:pos x="110" y="921"/>
                </a:cxn>
                <a:cxn ang="0">
                  <a:pos x="51" y="1020"/>
                </a:cxn>
                <a:cxn ang="0">
                  <a:pos x="49" y="2748"/>
                </a:cxn>
              </a:cxnLst>
              <a:rect l="0" t="0" r="r" b="b"/>
              <a:pathLst>
                <a:path w="110" h="2748">
                  <a:moveTo>
                    <a:pt x="0" y="0"/>
                  </a:moveTo>
                  <a:lnTo>
                    <a:pt x="52" y="46"/>
                  </a:lnTo>
                  <a:lnTo>
                    <a:pt x="110" y="921"/>
                  </a:lnTo>
                  <a:lnTo>
                    <a:pt x="51" y="1020"/>
                  </a:lnTo>
                  <a:lnTo>
                    <a:pt x="49" y="2748"/>
                  </a:lnTo>
                </a:path>
              </a:pathLst>
            </a:custGeom>
            <a:noFill/>
            <a:ln w="6350">
              <a:solidFill>
                <a:srgbClr val="808080"/>
              </a:solidFill>
              <a:prstDash val="solid"/>
              <a:round/>
              <a:headEnd/>
              <a:tailEnd/>
            </a:ln>
          </p:spPr>
          <p:txBody>
            <a:bodyPr/>
            <a:lstStyle/>
            <a:p>
              <a:endParaRPr lang="en-US"/>
            </a:p>
          </p:txBody>
        </p:sp>
        <p:sp>
          <p:nvSpPr>
            <p:cNvPr id="979053" name="Freeform 109"/>
            <p:cNvSpPr>
              <a:spLocks/>
            </p:cNvSpPr>
            <p:nvPr/>
          </p:nvSpPr>
          <p:spPr bwMode="auto">
            <a:xfrm>
              <a:off x="971" y="2771"/>
              <a:ext cx="23" cy="550"/>
            </a:xfrm>
            <a:custGeom>
              <a:avLst/>
              <a:gdLst/>
              <a:ahLst/>
              <a:cxnLst>
                <a:cxn ang="0">
                  <a:pos x="0" y="0"/>
                </a:cxn>
                <a:cxn ang="0">
                  <a:pos x="57" y="46"/>
                </a:cxn>
                <a:cxn ang="0">
                  <a:pos x="117" y="915"/>
                </a:cxn>
                <a:cxn ang="0">
                  <a:pos x="54" y="1013"/>
                </a:cxn>
                <a:cxn ang="0">
                  <a:pos x="54" y="2749"/>
                </a:cxn>
              </a:cxnLst>
              <a:rect l="0" t="0" r="r" b="b"/>
              <a:pathLst>
                <a:path w="117" h="2749">
                  <a:moveTo>
                    <a:pt x="0" y="0"/>
                  </a:moveTo>
                  <a:lnTo>
                    <a:pt x="57" y="46"/>
                  </a:lnTo>
                  <a:lnTo>
                    <a:pt x="117" y="915"/>
                  </a:lnTo>
                  <a:lnTo>
                    <a:pt x="54" y="1013"/>
                  </a:lnTo>
                  <a:lnTo>
                    <a:pt x="54" y="2749"/>
                  </a:lnTo>
                </a:path>
              </a:pathLst>
            </a:custGeom>
            <a:noFill/>
            <a:ln w="6350">
              <a:solidFill>
                <a:srgbClr val="808080"/>
              </a:solidFill>
              <a:prstDash val="solid"/>
              <a:round/>
              <a:headEnd/>
              <a:tailEnd/>
            </a:ln>
          </p:spPr>
          <p:txBody>
            <a:bodyPr/>
            <a:lstStyle/>
            <a:p>
              <a:endParaRPr lang="en-US"/>
            </a:p>
          </p:txBody>
        </p:sp>
        <p:sp>
          <p:nvSpPr>
            <p:cNvPr id="979054" name="Freeform 110"/>
            <p:cNvSpPr>
              <a:spLocks/>
            </p:cNvSpPr>
            <p:nvPr/>
          </p:nvSpPr>
          <p:spPr bwMode="auto">
            <a:xfrm>
              <a:off x="979" y="2771"/>
              <a:ext cx="23" cy="549"/>
            </a:xfrm>
            <a:custGeom>
              <a:avLst/>
              <a:gdLst/>
              <a:ahLst/>
              <a:cxnLst>
                <a:cxn ang="0">
                  <a:pos x="0" y="0"/>
                </a:cxn>
                <a:cxn ang="0">
                  <a:pos x="55" y="39"/>
                </a:cxn>
                <a:cxn ang="0">
                  <a:pos x="113" y="915"/>
                </a:cxn>
                <a:cxn ang="0">
                  <a:pos x="53" y="1014"/>
                </a:cxn>
                <a:cxn ang="0">
                  <a:pos x="50" y="2741"/>
                </a:cxn>
              </a:cxnLst>
              <a:rect l="0" t="0" r="r" b="b"/>
              <a:pathLst>
                <a:path w="113" h="2741">
                  <a:moveTo>
                    <a:pt x="0" y="0"/>
                  </a:moveTo>
                  <a:lnTo>
                    <a:pt x="55" y="39"/>
                  </a:lnTo>
                  <a:lnTo>
                    <a:pt x="113" y="915"/>
                  </a:lnTo>
                  <a:lnTo>
                    <a:pt x="53" y="1014"/>
                  </a:lnTo>
                  <a:lnTo>
                    <a:pt x="50" y="2741"/>
                  </a:lnTo>
                </a:path>
              </a:pathLst>
            </a:custGeom>
            <a:noFill/>
            <a:ln w="6350">
              <a:solidFill>
                <a:srgbClr val="808080"/>
              </a:solidFill>
              <a:prstDash val="solid"/>
              <a:round/>
              <a:headEnd/>
              <a:tailEnd/>
            </a:ln>
          </p:spPr>
          <p:txBody>
            <a:bodyPr/>
            <a:lstStyle/>
            <a:p>
              <a:endParaRPr lang="en-US"/>
            </a:p>
          </p:txBody>
        </p:sp>
        <p:sp>
          <p:nvSpPr>
            <p:cNvPr id="979055" name="Freeform 111"/>
            <p:cNvSpPr>
              <a:spLocks/>
            </p:cNvSpPr>
            <p:nvPr/>
          </p:nvSpPr>
          <p:spPr bwMode="auto">
            <a:xfrm>
              <a:off x="988" y="2770"/>
              <a:ext cx="22" cy="548"/>
            </a:xfrm>
            <a:custGeom>
              <a:avLst/>
              <a:gdLst/>
              <a:ahLst/>
              <a:cxnLst>
                <a:cxn ang="0">
                  <a:pos x="0" y="0"/>
                </a:cxn>
                <a:cxn ang="0">
                  <a:pos x="54" y="53"/>
                </a:cxn>
                <a:cxn ang="0">
                  <a:pos x="112" y="913"/>
                </a:cxn>
                <a:cxn ang="0">
                  <a:pos x="52" y="1013"/>
                </a:cxn>
                <a:cxn ang="0">
                  <a:pos x="49" y="2739"/>
                </a:cxn>
              </a:cxnLst>
              <a:rect l="0" t="0" r="r" b="b"/>
              <a:pathLst>
                <a:path w="112" h="2739">
                  <a:moveTo>
                    <a:pt x="0" y="0"/>
                  </a:moveTo>
                  <a:lnTo>
                    <a:pt x="54" y="53"/>
                  </a:lnTo>
                  <a:lnTo>
                    <a:pt x="112" y="913"/>
                  </a:lnTo>
                  <a:lnTo>
                    <a:pt x="52" y="1013"/>
                  </a:lnTo>
                  <a:lnTo>
                    <a:pt x="49" y="2739"/>
                  </a:lnTo>
                </a:path>
              </a:pathLst>
            </a:custGeom>
            <a:noFill/>
            <a:ln w="6350">
              <a:solidFill>
                <a:srgbClr val="808080"/>
              </a:solidFill>
              <a:prstDash val="solid"/>
              <a:round/>
              <a:headEnd/>
              <a:tailEnd/>
            </a:ln>
          </p:spPr>
          <p:txBody>
            <a:bodyPr/>
            <a:lstStyle/>
            <a:p>
              <a:endParaRPr lang="en-US"/>
            </a:p>
          </p:txBody>
        </p:sp>
        <p:sp>
          <p:nvSpPr>
            <p:cNvPr id="979056" name="Freeform 112"/>
            <p:cNvSpPr>
              <a:spLocks/>
            </p:cNvSpPr>
            <p:nvPr/>
          </p:nvSpPr>
          <p:spPr bwMode="auto">
            <a:xfrm>
              <a:off x="997" y="2771"/>
              <a:ext cx="21" cy="548"/>
            </a:xfrm>
            <a:custGeom>
              <a:avLst/>
              <a:gdLst/>
              <a:ahLst/>
              <a:cxnLst>
                <a:cxn ang="0">
                  <a:pos x="0" y="0"/>
                </a:cxn>
                <a:cxn ang="0">
                  <a:pos x="49" y="46"/>
                </a:cxn>
                <a:cxn ang="0">
                  <a:pos x="106" y="912"/>
                </a:cxn>
                <a:cxn ang="0">
                  <a:pos x="47" y="1012"/>
                </a:cxn>
                <a:cxn ang="0">
                  <a:pos x="44" y="2739"/>
                </a:cxn>
              </a:cxnLst>
              <a:rect l="0" t="0" r="r" b="b"/>
              <a:pathLst>
                <a:path w="106" h="2739">
                  <a:moveTo>
                    <a:pt x="0" y="0"/>
                  </a:moveTo>
                  <a:lnTo>
                    <a:pt x="49" y="46"/>
                  </a:lnTo>
                  <a:lnTo>
                    <a:pt x="106" y="912"/>
                  </a:lnTo>
                  <a:lnTo>
                    <a:pt x="47" y="1012"/>
                  </a:lnTo>
                  <a:lnTo>
                    <a:pt x="44" y="2739"/>
                  </a:lnTo>
                </a:path>
              </a:pathLst>
            </a:custGeom>
            <a:noFill/>
            <a:ln w="6350">
              <a:solidFill>
                <a:srgbClr val="808080"/>
              </a:solidFill>
              <a:prstDash val="solid"/>
              <a:round/>
              <a:headEnd/>
              <a:tailEnd/>
            </a:ln>
          </p:spPr>
          <p:txBody>
            <a:bodyPr/>
            <a:lstStyle/>
            <a:p>
              <a:endParaRPr lang="en-US"/>
            </a:p>
          </p:txBody>
        </p:sp>
        <p:sp>
          <p:nvSpPr>
            <p:cNvPr id="979057" name="Freeform 113"/>
            <p:cNvSpPr>
              <a:spLocks/>
            </p:cNvSpPr>
            <p:nvPr/>
          </p:nvSpPr>
          <p:spPr bwMode="auto">
            <a:xfrm>
              <a:off x="1005" y="2771"/>
              <a:ext cx="21" cy="550"/>
            </a:xfrm>
            <a:custGeom>
              <a:avLst/>
              <a:gdLst/>
              <a:ahLst/>
              <a:cxnLst>
                <a:cxn ang="0">
                  <a:pos x="0" y="0"/>
                </a:cxn>
                <a:cxn ang="0">
                  <a:pos x="48" y="48"/>
                </a:cxn>
                <a:cxn ang="0">
                  <a:pos x="108" y="903"/>
                </a:cxn>
                <a:cxn ang="0">
                  <a:pos x="44" y="1010"/>
                </a:cxn>
                <a:cxn ang="0">
                  <a:pos x="44" y="2746"/>
                </a:cxn>
              </a:cxnLst>
              <a:rect l="0" t="0" r="r" b="b"/>
              <a:pathLst>
                <a:path w="108" h="2746">
                  <a:moveTo>
                    <a:pt x="0" y="0"/>
                  </a:moveTo>
                  <a:lnTo>
                    <a:pt x="48" y="48"/>
                  </a:lnTo>
                  <a:lnTo>
                    <a:pt x="108" y="903"/>
                  </a:lnTo>
                  <a:lnTo>
                    <a:pt x="44" y="1010"/>
                  </a:lnTo>
                  <a:lnTo>
                    <a:pt x="44" y="2746"/>
                  </a:lnTo>
                </a:path>
              </a:pathLst>
            </a:custGeom>
            <a:noFill/>
            <a:ln w="6350">
              <a:solidFill>
                <a:srgbClr val="808080"/>
              </a:solidFill>
              <a:prstDash val="solid"/>
              <a:round/>
              <a:headEnd/>
              <a:tailEnd/>
            </a:ln>
          </p:spPr>
          <p:txBody>
            <a:bodyPr/>
            <a:lstStyle/>
            <a:p>
              <a:endParaRPr lang="en-US"/>
            </a:p>
          </p:txBody>
        </p:sp>
        <p:sp>
          <p:nvSpPr>
            <p:cNvPr id="979058" name="Freeform 114"/>
            <p:cNvSpPr>
              <a:spLocks/>
            </p:cNvSpPr>
            <p:nvPr/>
          </p:nvSpPr>
          <p:spPr bwMode="auto">
            <a:xfrm>
              <a:off x="1012" y="2771"/>
              <a:ext cx="22" cy="547"/>
            </a:xfrm>
            <a:custGeom>
              <a:avLst/>
              <a:gdLst/>
              <a:ahLst/>
              <a:cxnLst>
                <a:cxn ang="0">
                  <a:pos x="0" y="0"/>
                </a:cxn>
                <a:cxn ang="0">
                  <a:pos x="49" y="46"/>
                </a:cxn>
                <a:cxn ang="0">
                  <a:pos x="106" y="906"/>
                </a:cxn>
                <a:cxn ang="0">
                  <a:pos x="47" y="1005"/>
                </a:cxn>
                <a:cxn ang="0">
                  <a:pos x="45" y="2732"/>
                </a:cxn>
              </a:cxnLst>
              <a:rect l="0" t="0" r="r" b="b"/>
              <a:pathLst>
                <a:path w="106" h="2732">
                  <a:moveTo>
                    <a:pt x="0" y="0"/>
                  </a:moveTo>
                  <a:lnTo>
                    <a:pt x="49" y="46"/>
                  </a:lnTo>
                  <a:lnTo>
                    <a:pt x="106" y="906"/>
                  </a:lnTo>
                  <a:lnTo>
                    <a:pt x="47" y="1005"/>
                  </a:lnTo>
                  <a:lnTo>
                    <a:pt x="45" y="2732"/>
                  </a:lnTo>
                </a:path>
              </a:pathLst>
            </a:custGeom>
            <a:noFill/>
            <a:ln w="6350">
              <a:solidFill>
                <a:srgbClr val="808080"/>
              </a:solidFill>
              <a:prstDash val="solid"/>
              <a:round/>
              <a:headEnd/>
              <a:tailEnd/>
            </a:ln>
          </p:spPr>
          <p:txBody>
            <a:bodyPr/>
            <a:lstStyle/>
            <a:p>
              <a:endParaRPr lang="en-US"/>
            </a:p>
          </p:txBody>
        </p:sp>
        <p:sp>
          <p:nvSpPr>
            <p:cNvPr id="979059" name="Rectangle 115"/>
            <p:cNvSpPr>
              <a:spLocks noChangeArrowheads="1"/>
            </p:cNvSpPr>
            <p:nvPr/>
          </p:nvSpPr>
          <p:spPr bwMode="auto">
            <a:xfrm>
              <a:off x="1032" y="3020"/>
              <a:ext cx="168" cy="271"/>
            </a:xfrm>
            <a:prstGeom prst="rect">
              <a:avLst/>
            </a:prstGeom>
            <a:solidFill>
              <a:srgbClr val="C0C0C0"/>
            </a:solidFill>
            <a:ln w="6350">
              <a:solidFill>
                <a:srgbClr val="808080"/>
              </a:solidFill>
              <a:miter lim="800000"/>
              <a:headEnd/>
              <a:tailEnd/>
            </a:ln>
          </p:spPr>
          <p:txBody>
            <a:bodyPr/>
            <a:lstStyle/>
            <a:p>
              <a:endParaRPr lang="en-US"/>
            </a:p>
          </p:txBody>
        </p:sp>
        <p:sp>
          <p:nvSpPr>
            <p:cNvPr id="979060" name="Rectangle 116"/>
            <p:cNvSpPr>
              <a:spLocks noChangeArrowheads="1"/>
            </p:cNvSpPr>
            <p:nvPr/>
          </p:nvSpPr>
          <p:spPr bwMode="auto">
            <a:xfrm>
              <a:off x="1032" y="3073"/>
              <a:ext cx="168" cy="53"/>
            </a:xfrm>
            <a:prstGeom prst="rect">
              <a:avLst/>
            </a:prstGeom>
            <a:solidFill>
              <a:srgbClr val="C0C0C0"/>
            </a:solidFill>
            <a:ln w="6350">
              <a:solidFill>
                <a:srgbClr val="808080"/>
              </a:solidFill>
              <a:miter lim="800000"/>
              <a:headEnd/>
              <a:tailEnd/>
            </a:ln>
          </p:spPr>
          <p:txBody>
            <a:bodyPr/>
            <a:lstStyle/>
            <a:p>
              <a:endParaRPr lang="en-US"/>
            </a:p>
          </p:txBody>
        </p:sp>
        <p:sp>
          <p:nvSpPr>
            <p:cNvPr id="979061" name="Rectangle 117"/>
            <p:cNvSpPr>
              <a:spLocks noChangeArrowheads="1"/>
            </p:cNvSpPr>
            <p:nvPr/>
          </p:nvSpPr>
          <p:spPr bwMode="auto">
            <a:xfrm>
              <a:off x="1032" y="3128"/>
              <a:ext cx="168" cy="53"/>
            </a:xfrm>
            <a:prstGeom prst="rect">
              <a:avLst/>
            </a:prstGeom>
            <a:solidFill>
              <a:srgbClr val="C0C0C0"/>
            </a:solidFill>
            <a:ln w="6350">
              <a:solidFill>
                <a:srgbClr val="808080"/>
              </a:solidFill>
              <a:miter lim="800000"/>
              <a:headEnd/>
              <a:tailEnd/>
            </a:ln>
          </p:spPr>
          <p:txBody>
            <a:bodyPr/>
            <a:lstStyle/>
            <a:p>
              <a:endParaRPr lang="en-US"/>
            </a:p>
          </p:txBody>
        </p:sp>
        <p:sp>
          <p:nvSpPr>
            <p:cNvPr id="979062" name="Rectangle 118"/>
            <p:cNvSpPr>
              <a:spLocks noChangeArrowheads="1"/>
            </p:cNvSpPr>
            <p:nvPr/>
          </p:nvSpPr>
          <p:spPr bwMode="auto">
            <a:xfrm>
              <a:off x="1032" y="3181"/>
              <a:ext cx="168" cy="53"/>
            </a:xfrm>
            <a:prstGeom prst="rect">
              <a:avLst/>
            </a:prstGeom>
            <a:solidFill>
              <a:srgbClr val="C0C0C0"/>
            </a:solidFill>
            <a:ln w="6350">
              <a:solidFill>
                <a:srgbClr val="808080"/>
              </a:solidFill>
              <a:miter lim="800000"/>
              <a:headEnd/>
              <a:tailEnd/>
            </a:ln>
          </p:spPr>
          <p:txBody>
            <a:bodyPr/>
            <a:lstStyle/>
            <a:p>
              <a:endParaRPr lang="en-US"/>
            </a:p>
          </p:txBody>
        </p:sp>
        <p:sp>
          <p:nvSpPr>
            <p:cNvPr id="979063" name="Rectangle 119"/>
            <p:cNvSpPr>
              <a:spLocks noChangeArrowheads="1"/>
            </p:cNvSpPr>
            <p:nvPr/>
          </p:nvSpPr>
          <p:spPr bwMode="auto">
            <a:xfrm>
              <a:off x="1061" y="3083"/>
              <a:ext cx="110" cy="31"/>
            </a:xfrm>
            <a:prstGeom prst="rect">
              <a:avLst/>
            </a:prstGeom>
            <a:solidFill>
              <a:srgbClr val="C0C0C0"/>
            </a:solidFill>
            <a:ln w="6350">
              <a:solidFill>
                <a:srgbClr val="808080"/>
              </a:solidFill>
              <a:miter lim="800000"/>
              <a:headEnd/>
              <a:tailEnd/>
            </a:ln>
          </p:spPr>
          <p:txBody>
            <a:bodyPr/>
            <a:lstStyle/>
            <a:p>
              <a:endParaRPr lang="en-US"/>
            </a:p>
          </p:txBody>
        </p:sp>
        <p:sp>
          <p:nvSpPr>
            <p:cNvPr id="979064" name="Rectangle 120"/>
            <p:cNvSpPr>
              <a:spLocks noChangeArrowheads="1"/>
            </p:cNvSpPr>
            <p:nvPr/>
          </p:nvSpPr>
          <p:spPr bwMode="auto">
            <a:xfrm>
              <a:off x="1061" y="3137"/>
              <a:ext cx="110" cy="32"/>
            </a:xfrm>
            <a:prstGeom prst="rect">
              <a:avLst/>
            </a:prstGeom>
            <a:solidFill>
              <a:srgbClr val="C0C0C0"/>
            </a:solidFill>
            <a:ln w="6350">
              <a:solidFill>
                <a:srgbClr val="808080"/>
              </a:solidFill>
              <a:miter lim="800000"/>
              <a:headEnd/>
              <a:tailEnd/>
            </a:ln>
          </p:spPr>
          <p:txBody>
            <a:bodyPr/>
            <a:lstStyle/>
            <a:p>
              <a:endParaRPr lang="en-US"/>
            </a:p>
          </p:txBody>
        </p:sp>
        <p:sp>
          <p:nvSpPr>
            <p:cNvPr id="979065" name="Freeform 121"/>
            <p:cNvSpPr>
              <a:spLocks/>
            </p:cNvSpPr>
            <p:nvPr/>
          </p:nvSpPr>
          <p:spPr bwMode="auto">
            <a:xfrm>
              <a:off x="1137" y="3025"/>
              <a:ext cx="7" cy="35"/>
            </a:xfrm>
            <a:custGeom>
              <a:avLst/>
              <a:gdLst/>
              <a:ahLst/>
              <a:cxnLst>
                <a:cxn ang="0">
                  <a:pos x="37" y="0"/>
                </a:cxn>
                <a:cxn ang="0">
                  <a:pos x="37" y="175"/>
                </a:cxn>
                <a:cxn ang="0">
                  <a:pos x="0" y="76"/>
                </a:cxn>
                <a:cxn ang="0">
                  <a:pos x="37" y="0"/>
                </a:cxn>
              </a:cxnLst>
              <a:rect l="0" t="0" r="r" b="b"/>
              <a:pathLst>
                <a:path w="37" h="175">
                  <a:moveTo>
                    <a:pt x="37" y="0"/>
                  </a:moveTo>
                  <a:lnTo>
                    <a:pt x="37" y="175"/>
                  </a:lnTo>
                  <a:lnTo>
                    <a:pt x="0" y="76"/>
                  </a:lnTo>
                  <a:lnTo>
                    <a:pt x="37" y="0"/>
                  </a:lnTo>
                  <a:close/>
                </a:path>
              </a:pathLst>
            </a:custGeom>
            <a:solidFill>
              <a:srgbClr val="606060"/>
            </a:solidFill>
            <a:ln w="9525">
              <a:noFill/>
              <a:round/>
              <a:headEnd/>
              <a:tailEnd/>
            </a:ln>
          </p:spPr>
          <p:txBody>
            <a:bodyPr/>
            <a:lstStyle/>
            <a:p>
              <a:endParaRPr lang="en-US"/>
            </a:p>
          </p:txBody>
        </p:sp>
        <p:sp>
          <p:nvSpPr>
            <p:cNvPr id="979066" name="Rectangle 122"/>
            <p:cNvSpPr>
              <a:spLocks noChangeArrowheads="1"/>
            </p:cNvSpPr>
            <p:nvPr/>
          </p:nvSpPr>
          <p:spPr bwMode="auto">
            <a:xfrm>
              <a:off x="1032" y="3020"/>
              <a:ext cx="168" cy="53"/>
            </a:xfrm>
            <a:prstGeom prst="rect">
              <a:avLst/>
            </a:prstGeom>
            <a:solidFill>
              <a:srgbClr val="A0A0A0"/>
            </a:solidFill>
            <a:ln w="6350">
              <a:solidFill>
                <a:srgbClr val="808080"/>
              </a:solidFill>
              <a:miter lim="800000"/>
              <a:headEnd/>
              <a:tailEnd/>
            </a:ln>
          </p:spPr>
          <p:txBody>
            <a:bodyPr/>
            <a:lstStyle/>
            <a:p>
              <a:endParaRPr lang="en-US"/>
            </a:p>
          </p:txBody>
        </p:sp>
        <p:sp>
          <p:nvSpPr>
            <p:cNvPr id="979067" name="Rectangle 123"/>
            <p:cNvSpPr>
              <a:spLocks noChangeArrowheads="1"/>
            </p:cNvSpPr>
            <p:nvPr/>
          </p:nvSpPr>
          <p:spPr bwMode="auto">
            <a:xfrm>
              <a:off x="1048" y="3026"/>
              <a:ext cx="12" cy="6"/>
            </a:xfrm>
            <a:prstGeom prst="rect">
              <a:avLst/>
            </a:prstGeom>
            <a:solidFill>
              <a:srgbClr val="606060"/>
            </a:solidFill>
            <a:ln w="9525">
              <a:noFill/>
              <a:miter lim="800000"/>
              <a:headEnd/>
              <a:tailEnd/>
            </a:ln>
          </p:spPr>
          <p:txBody>
            <a:bodyPr/>
            <a:lstStyle/>
            <a:p>
              <a:endParaRPr lang="en-US"/>
            </a:p>
          </p:txBody>
        </p:sp>
        <p:sp>
          <p:nvSpPr>
            <p:cNvPr id="979068" name="Freeform 124"/>
            <p:cNvSpPr>
              <a:spLocks/>
            </p:cNvSpPr>
            <p:nvPr/>
          </p:nvSpPr>
          <p:spPr bwMode="auto">
            <a:xfrm>
              <a:off x="1109" y="3025"/>
              <a:ext cx="35" cy="16"/>
            </a:xfrm>
            <a:custGeom>
              <a:avLst/>
              <a:gdLst/>
              <a:ahLst/>
              <a:cxnLst>
                <a:cxn ang="0">
                  <a:pos x="175" y="0"/>
                </a:cxn>
                <a:cxn ang="0">
                  <a:pos x="12" y="0"/>
                </a:cxn>
                <a:cxn ang="0">
                  <a:pos x="0" y="79"/>
                </a:cxn>
                <a:cxn ang="0">
                  <a:pos x="155" y="77"/>
                </a:cxn>
                <a:cxn ang="0">
                  <a:pos x="175" y="0"/>
                </a:cxn>
              </a:cxnLst>
              <a:rect l="0" t="0" r="r" b="b"/>
              <a:pathLst>
                <a:path w="175" h="79">
                  <a:moveTo>
                    <a:pt x="175" y="0"/>
                  </a:moveTo>
                  <a:lnTo>
                    <a:pt x="12" y="0"/>
                  </a:lnTo>
                  <a:lnTo>
                    <a:pt x="0" y="79"/>
                  </a:lnTo>
                  <a:lnTo>
                    <a:pt x="155" y="77"/>
                  </a:lnTo>
                  <a:lnTo>
                    <a:pt x="175" y="0"/>
                  </a:lnTo>
                  <a:close/>
                </a:path>
              </a:pathLst>
            </a:custGeom>
            <a:solidFill>
              <a:srgbClr val="808080"/>
            </a:solidFill>
            <a:ln w="9525">
              <a:noFill/>
              <a:round/>
              <a:headEnd/>
              <a:tailEnd/>
            </a:ln>
          </p:spPr>
          <p:txBody>
            <a:bodyPr/>
            <a:lstStyle/>
            <a:p>
              <a:endParaRPr lang="en-US"/>
            </a:p>
          </p:txBody>
        </p:sp>
        <p:sp>
          <p:nvSpPr>
            <p:cNvPr id="979069" name="Freeform 125"/>
            <p:cNvSpPr>
              <a:spLocks/>
            </p:cNvSpPr>
            <p:nvPr/>
          </p:nvSpPr>
          <p:spPr bwMode="auto">
            <a:xfrm>
              <a:off x="1109" y="3045"/>
              <a:ext cx="79" cy="16"/>
            </a:xfrm>
            <a:custGeom>
              <a:avLst/>
              <a:gdLst/>
              <a:ahLst/>
              <a:cxnLst>
                <a:cxn ang="0">
                  <a:pos x="393" y="77"/>
                </a:cxn>
                <a:cxn ang="0">
                  <a:pos x="12" y="77"/>
                </a:cxn>
                <a:cxn ang="0">
                  <a:pos x="0" y="0"/>
                </a:cxn>
                <a:cxn ang="0">
                  <a:pos x="373" y="0"/>
                </a:cxn>
                <a:cxn ang="0">
                  <a:pos x="393" y="77"/>
                </a:cxn>
              </a:cxnLst>
              <a:rect l="0" t="0" r="r" b="b"/>
              <a:pathLst>
                <a:path w="393" h="77">
                  <a:moveTo>
                    <a:pt x="393" y="77"/>
                  </a:moveTo>
                  <a:lnTo>
                    <a:pt x="12" y="77"/>
                  </a:lnTo>
                  <a:lnTo>
                    <a:pt x="0" y="0"/>
                  </a:lnTo>
                  <a:lnTo>
                    <a:pt x="373" y="0"/>
                  </a:lnTo>
                  <a:lnTo>
                    <a:pt x="393" y="77"/>
                  </a:lnTo>
                  <a:close/>
                </a:path>
              </a:pathLst>
            </a:custGeom>
            <a:solidFill>
              <a:srgbClr val="C0C0C0"/>
            </a:solidFill>
            <a:ln w="9525">
              <a:noFill/>
              <a:round/>
              <a:headEnd/>
              <a:tailEnd/>
            </a:ln>
          </p:spPr>
          <p:txBody>
            <a:bodyPr/>
            <a:lstStyle/>
            <a:p>
              <a:endParaRPr lang="en-US"/>
            </a:p>
          </p:txBody>
        </p:sp>
        <p:sp>
          <p:nvSpPr>
            <p:cNvPr id="979070" name="Freeform 126"/>
            <p:cNvSpPr>
              <a:spLocks/>
            </p:cNvSpPr>
            <p:nvPr/>
          </p:nvSpPr>
          <p:spPr bwMode="auto">
            <a:xfrm>
              <a:off x="1142" y="3032"/>
              <a:ext cx="46" cy="8"/>
            </a:xfrm>
            <a:custGeom>
              <a:avLst/>
              <a:gdLst/>
              <a:ahLst/>
              <a:cxnLst>
                <a:cxn ang="0">
                  <a:pos x="229" y="0"/>
                </a:cxn>
                <a:cxn ang="0">
                  <a:pos x="9" y="0"/>
                </a:cxn>
                <a:cxn ang="0">
                  <a:pos x="0" y="41"/>
                </a:cxn>
                <a:cxn ang="0">
                  <a:pos x="209" y="41"/>
                </a:cxn>
                <a:cxn ang="0">
                  <a:pos x="229" y="0"/>
                </a:cxn>
              </a:cxnLst>
              <a:rect l="0" t="0" r="r" b="b"/>
              <a:pathLst>
                <a:path w="229" h="41">
                  <a:moveTo>
                    <a:pt x="229" y="0"/>
                  </a:moveTo>
                  <a:lnTo>
                    <a:pt x="9" y="0"/>
                  </a:lnTo>
                  <a:lnTo>
                    <a:pt x="0" y="41"/>
                  </a:lnTo>
                  <a:lnTo>
                    <a:pt x="209" y="41"/>
                  </a:lnTo>
                  <a:lnTo>
                    <a:pt x="229" y="0"/>
                  </a:lnTo>
                  <a:close/>
                </a:path>
              </a:pathLst>
            </a:custGeom>
            <a:solidFill>
              <a:srgbClr val="808080"/>
            </a:solidFill>
            <a:ln w="9525">
              <a:noFill/>
              <a:round/>
              <a:headEnd/>
              <a:tailEnd/>
            </a:ln>
          </p:spPr>
          <p:txBody>
            <a:bodyPr/>
            <a:lstStyle/>
            <a:p>
              <a:endParaRPr lang="en-US"/>
            </a:p>
          </p:txBody>
        </p:sp>
        <p:sp>
          <p:nvSpPr>
            <p:cNvPr id="979071" name="Freeform 127"/>
            <p:cNvSpPr>
              <a:spLocks/>
            </p:cNvSpPr>
            <p:nvPr/>
          </p:nvSpPr>
          <p:spPr bwMode="auto">
            <a:xfrm>
              <a:off x="1183" y="3031"/>
              <a:ext cx="5" cy="29"/>
            </a:xfrm>
            <a:custGeom>
              <a:avLst/>
              <a:gdLst/>
              <a:ahLst/>
              <a:cxnLst>
                <a:cxn ang="0">
                  <a:pos x="23" y="0"/>
                </a:cxn>
                <a:cxn ang="0">
                  <a:pos x="23" y="142"/>
                </a:cxn>
                <a:cxn ang="0">
                  <a:pos x="0" y="48"/>
                </a:cxn>
                <a:cxn ang="0">
                  <a:pos x="23" y="0"/>
                </a:cxn>
              </a:cxnLst>
              <a:rect l="0" t="0" r="r" b="b"/>
              <a:pathLst>
                <a:path w="23" h="142">
                  <a:moveTo>
                    <a:pt x="23" y="0"/>
                  </a:moveTo>
                  <a:lnTo>
                    <a:pt x="23" y="142"/>
                  </a:lnTo>
                  <a:lnTo>
                    <a:pt x="0" y="48"/>
                  </a:lnTo>
                  <a:lnTo>
                    <a:pt x="23" y="0"/>
                  </a:lnTo>
                  <a:close/>
                </a:path>
              </a:pathLst>
            </a:custGeom>
            <a:solidFill>
              <a:srgbClr val="606060"/>
            </a:solidFill>
            <a:ln w="9525">
              <a:noFill/>
              <a:round/>
              <a:headEnd/>
              <a:tailEnd/>
            </a:ln>
          </p:spPr>
          <p:txBody>
            <a:bodyPr/>
            <a:lstStyle/>
            <a:p>
              <a:endParaRPr lang="en-US"/>
            </a:p>
          </p:txBody>
        </p:sp>
        <p:sp>
          <p:nvSpPr>
            <p:cNvPr id="979072" name="Oval 128"/>
            <p:cNvSpPr>
              <a:spLocks noChangeArrowheads="1"/>
            </p:cNvSpPr>
            <p:nvPr/>
          </p:nvSpPr>
          <p:spPr bwMode="auto">
            <a:xfrm>
              <a:off x="1145" y="3047"/>
              <a:ext cx="13" cy="10"/>
            </a:xfrm>
            <a:prstGeom prst="ellipse">
              <a:avLst/>
            </a:prstGeom>
            <a:solidFill>
              <a:srgbClr val="C0C0C0"/>
            </a:solidFill>
            <a:ln w="3175">
              <a:solidFill>
                <a:srgbClr val="808080"/>
              </a:solidFill>
              <a:round/>
              <a:headEnd/>
              <a:tailEnd/>
            </a:ln>
          </p:spPr>
          <p:txBody>
            <a:bodyPr/>
            <a:lstStyle/>
            <a:p>
              <a:endParaRPr lang="en-US"/>
            </a:p>
          </p:txBody>
        </p:sp>
        <p:sp>
          <p:nvSpPr>
            <p:cNvPr id="979073" name="Rectangle 129"/>
            <p:cNvSpPr>
              <a:spLocks noChangeArrowheads="1"/>
            </p:cNvSpPr>
            <p:nvPr/>
          </p:nvSpPr>
          <p:spPr bwMode="auto">
            <a:xfrm>
              <a:off x="1043" y="3040"/>
              <a:ext cx="149" cy="5"/>
            </a:xfrm>
            <a:prstGeom prst="rect">
              <a:avLst/>
            </a:prstGeom>
            <a:solidFill>
              <a:srgbClr val="606060"/>
            </a:solidFill>
            <a:ln w="9525">
              <a:noFill/>
              <a:miter lim="800000"/>
              <a:headEnd/>
              <a:tailEnd/>
            </a:ln>
          </p:spPr>
          <p:txBody>
            <a:bodyPr/>
            <a:lstStyle/>
            <a:p>
              <a:endParaRPr lang="en-US"/>
            </a:p>
          </p:txBody>
        </p:sp>
        <p:sp>
          <p:nvSpPr>
            <p:cNvPr id="979074" name="Freeform 130"/>
            <p:cNvSpPr>
              <a:spLocks/>
            </p:cNvSpPr>
            <p:nvPr/>
          </p:nvSpPr>
          <p:spPr bwMode="auto">
            <a:xfrm>
              <a:off x="1141" y="3023"/>
              <a:ext cx="15" cy="42"/>
            </a:xfrm>
            <a:custGeom>
              <a:avLst/>
              <a:gdLst/>
              <a:ahLst/>
              <a:cxnLst>
                <a:cxn ang="0">
                  <a:pos x="61" y="3"/>
                </a:cxn>
                <a:cxn ang="0">
                  <a:pos x="33" y="0"/>
                </a:cxn>
                <a:cxn ang="0">
                  <a:pos x="15" y="11"/>
                </a:cxn>
                <a:cxn ang="0">
                  <a:pos x="8" y="36"/>
                </a:cxn>
                <a:cxn ang="0">
                  <a:pos x="0" y="83"/>
                </a:cxn>
                <a:cxn ang="0">
                  <a:pos x="18" y="208"/>
                </a:cxn>
                <a:cxn ang="0">
                  <a:pos x="33" y="210"/>
                </a:cxn>
                <a:cxn ang="0">
                  <a:pos x="33" y="101"/>
                </a:cxn>
                <a:cxn ang="0">
                  <a:pos x="67" y="55"/>
                </a:cxn>
                <a:cxn ang="0">
                  <a:pos x="76" y="34"/>
                </a:cxn>
                <a:cxn ang="0">
                  <a:pos x="74" y="14"/>
                </a:cxn>
                <a:cxn ang="0">
                  <a:pos x="61" y="3"/>
                </a:cxn>
              </a:cxnLst>
              <a:rect l="0" t="0" r="r" b="b"/>
              <a:pathLst>
                <a:path w="76" h="210">
                  <a:moveTo>
                    <a:pt x="61" y="3"/>
                  </a:moveTo>
                  <a:lnTo>
                    <a:pt x="33" y="0"/>
                  </a:lnTo>
                  <a:lnTo>
                    <a:pt x="15" y="11"/>
                  </a:lnTo>
                  <a:lnTo>
                    <a:pt x="8" y="36"/>
                  </a:lnTo>
                  <a:lnTo>
                    <a:pt x="0" y="83"/>
                  </a:lnTo>
                  <a:lnTo>
                    <a:pt x="18" y="208"/>
                  </a:lnTo>
                  <a:lnTo>
                    <a:pt x="33" y="210"/>
                  </a:lnTo>
                  <a:lnTo>
                    <a:pt x="33" y="101"/>
                  </a:lnTo>
                  <a:lnTo>
                    <a:pt x="67" y="55"/>
                  </a:lnTo>
                  <a:lnTo>
                    <a:pt x="76" y="34"/>
                  </a:lnTo>
                  <a:lnTo>
                    <a:pt x="74" y="14"/>
                  </a:lnTo>
                  <a:lnTo>
                    <a:pt x="61" y="3"/>
                  </a:lnTo>
                  <a:close/>
                </a:path>
              </a:pathLst>
            </a:custGeom>
            <a:solidFill>
              <a:srgbClr val="404040"/>
            </a:solidFill>
            <a:ln w="9525">
              <a:noFill/>
              <a:round/>
              <a:headEnd/>
              <a:tailEnd/>
            </a:ln>
          </p:spPr>
          <p:txBody>
            <a:bodyPr/>
            <a:lstStyle/>
            <a:p>
              <a:endParaRPr lang="en-US"/>
            </a:p>
          </p:txBody>
        </p:sp>
        <p:sp>
          <p:nvSpPr>
            <p:cNvPr id="979075" name="Freeform 131"/>
            <p:cNvSpPr>
              <a:spLocks/>
            </p:cNvSpPr>
            <p:nvPr/>
          </p:nvSpPr>
          <p:spPr bwMode="auto">
            <a:xfrm>
              <a:off x="1142" y="3023"/>
              <a:ext cx="16" cy="42"/>
            </a:xfrm>
            <a:custGeom>
              <a:avLst/>
              <a:gdLst/>
              <a:ahLst/>
              <a:cxnLst>
                <a:cxn ang="0">
                  <a:pos x="61" y="2"/>
                </a:cxn>
                <a:cxn ang="0">
                  <a:pos x="34" y="0"/>
                </a:cxn>
                <a:cxn ang="0">
                  <a:pos x="16" y="11"/>
                </a:cxn>
                <a:cxn ang="0">
                  <a:pos x="9" y="36"/>
                </a:cxn>
                <a:cxn ang="0">
                  <a:pos x="0" y="83"/>
                </a:cxn>
                <a:cxn ang="0">
                  <a:pos x="20" y="207"/>
                </a:cxn>
                <a:cxn ang="0">
                  <a:pos x="34" y="210"/>
                </a:cxn>
                <a:cxn ang="0">
                  <a:pos x="34" y="100"/>
                </a:cxn>
                <a:cxn ang="0">
                  <a:pos x="68" y="54"/>
                </a:cxn>
                <a:cxn ang="0">
                  <a:pos x="77" y="33"/>
                </a:cxn>
                <a:cxn ang="0">
                  <a:pos x="75" y="13"/>
                </a:cxn>
                <a:cxn ang="0">
                  <a:pos x="61" y="2"/>
                </a:cxn>
              </a:cxnLst>
              <a:rect l="0" t="0" r="r" b="b"/>
              <a:pathLst>
                <a:path w="77" h="210">
                  <a:moveTo>
                    <a:pt x="61" y="2"/>
                  </a:moveTo>
                  <a:lnTo>
                    <a:pt x="34" y="0"/>
                  </a:lnTo>
                  <a:lnTo>
                    <a:pt x="16" y="11"/>
                  </a:lnTo>
                  <a:lnTo>
                    <a:pt x="9" y="36"/>
                  </a:lnTo>
                  <a:lnTo>
                    <a:pt x="0" y="83"/>
                  </a:lnTo>
                  <a:lnTo>
                    <a:pt x="20" y="207"/>
                  </a:lnTo>
                  <a:lnTo>
                    <a:pt x="34" y="210"/>
                  </a:lnTo>
                  <a:lnTo>
                    <a:pt x="34" y="100"/>
                  </a:lnTo>
                  <a:lnTo>
                    <a:pt x="68" y="54"/>
                  </a:lnTo>
                  <a:lnTo>
                    <a:pt x="77" y="33"/>
                  </a:lnTo>
                  <a:lnTo>
                    <a:pt x="75" y="13"/>
                  </a:lnTo>
                  <a:lnTo>
                    <a:pt x="61" y="2"/>
                  </a:lnTo>
                  <a:close/>
                </a:path>
              </a:pathLst>
            </a:custGeom>
            <a:solidFill>
              <a:srgbClr val="E0E0E0"/>
            </a:solidFill>
            <a:ln w="9525">
              <a:noFill/>
              <a:round/>
              <a:headEnd/>
              <a:tailEnd/>
            </a:ln>
          </p:spPr>
          <p:txBody>
            <a:bodyPr/>
            <a:lstStyle/>
            <a:p>
              <a:endParaRPr lang="en-US"/>
            </a:p>
          </p:txBody>
        </p:sp>
        <p:sp>
          <p:nvSpPr>
            <p:cNvPr id="979076" name="Rectangle 132"/>
            <p:cNvSpPr>
              <a:spLocks noChangeArrowheads="1"/>
            </p:cNvSpPr>
            <p:nvPr/>
          </p:nvSpPr>
          <p:spPr bwMode="auto">
            <a:xfrm>
              <a:off x="1067" y="3092"/>
              <a:ext cx="99" cy="5"/>
            </a:xfrm>
            <a:prstGeom prst="rect">
              <a:avLst/>
            </a:prstGeom>
            <a:solidFill>
              <a:srgbClr val="808080"/>
            </a:solidFill>
            <a:ln w="9525">
              <a:noFill/>
              <a:miter lim="800000"/>
              <a:headEnd/>
              <a:tailEnd/>
            </a:ln>
          </p:spPr>
          <p:txBody>
            <a:bodyPr/>
            <a:lstStyle/>
            <a:p>
              <a:endParaRPr lang="en-US"/>
            </a:p>
          </p:txBody>
        </p:sp>
        <p:sp>
          <p:nvSpPr>
            <p:cNvPr id="979077" name="Freeform 133"/>
            <p:cNvSpPr>
              <a:spLocks/>
            </p:cNvSpPr>
            <p:nvPr/>
          </p:nvSpPr>
          <p:spPr bwMode="auto">
            <a:xfrm>
              <a:off x="1097" y="3103"/>
              <a:ext cx="43" cy="8"/>
            </a:xfrm>
            <a:custGeom>
              <a:avLst/>
              <a:gdLst/>
              <a:ahLst/>
              <a:cxnLst>
                <a:cxn ang="0">
                  <a:pos x="5" y="41"/>
                </a:cxn>
                <a:cxn ang="0">
                  <a:pos x="0" y="0"/>
                </a:cxn>
                <a:cxn ang="0">
                  <a:pos x="212" y="0"/>
                </a:cxn>
                <a:cxn ang="0">
                  <a:pos x="218" y="40"/>
                </a:cxn>
              </a:cxnLst>
              <a:rect l="0" t="0" r="r" b="b"/>
              <a:pathLst>
                <a:path w="218" h="41">
                  <a:moveTo>
                    <a:pt x="5" y="41"/>
                  </a:moveTo>
                  <a:lnTo>
                    <a:pt x="0" y="0"/>
                  </a:lnTo>
                  <a:lnTo>
                    <a:pt x="212" y="0"/>
                  </a:lnTo>
                  <a:lnTo>
                    <a:pt x="218" y="40"/>
                  </a:lnTo>
                </a:path>
              </a:pathLst>
            </a:custGeom>
            <a:noFill/>
            <a:ln w="6350">
              <a:solidFill>
                <a:srgbClr val="808080"/>
              </a:solidFill>
              <a:prstDash val="solid"/>
              <a:round/>
              <a:headEnd/>
              <a:tailEnd/>
            </a:ln>
          </p:spPr>
          <p:txBody>
            <a:bodyPr/>
            <a:lstStyle/>
            <a:p>
              <a:endParaRPr lang="en-US"/>
            </a:p>
          </p:txBody>
        </p:sp>
        <p:sp>
          <p:nvSpPr>
            <p:cNvPr id="979078" name="Freeform 134"/>
            <p:cNvSpPr>
              <a:spLocks/>
            </p:cNvSpPr>
            <p:nvPr/>
          </p:nvSpPr>
          <p:spPr bwMode="auto">
            <a:xfrm>
              <a:off x="978" y="2807"/>
              <a:ext cx="39" cy="41"/>
            </a:xfrm>
            <a:custGeom>
              <a:avLst/>
              <a:gdLst/>
              <a:ahLst/>
              <a:cxnLst>
                <a:cxn ang="0">
                  <a:pos x="178" y="0"/>
                </a:cxn>
                <a:cxn ang="0">
                  <a:pos x="0" y="0"/>
                </a:cxn>
                <a:cxn ang="0">
                  <a:pos x="13" y="208"/>
                </a:cxn>
                <a:cxn ang="0">
                  <a:pos x="193" y="208"/>
                </a:cxn>
                <a:cxn ang="0">
                  <a:pos x="178" y="0"/>
                </a:cxn>
              </a:cxnLst>
              <a:rect l="0" t="0" r="r" b="b"/>
              <a:pathLst>
                <a:path w="193" h="208">
                  <a:moveTo>
                    <a:pt x="178" y="0"/>
                  </a:moveTo>
                  <a:lnTo>
                    <a:pt x="0" y="0"/>
                  </a:lnTo>
                  <a:lnTo>
                    <a:pt x="13" y="208"/>
                  </a:lnTo>
                  <a:lnTo>
                    <a:pt x="193" y="208"/>
                  </a:lnTo>
                  <a:lnTo>
                    <a:pt x="178" y="0"/>
                  </a:lnTo>
                  <a:close/>
                </a:path>
              </a:pathLst>
            </a:custGeom>
            <a:solidFill>
              <a:srgbClr val="C0C0C0"/>
            </a:solidFill>
            <a:ln w="6350">
              <a:solidFill>
                <a:srgbClr val="808080"/>
              </a:solidFill>
              <a:prstDash val="solid"/>
              <a:round/>
              <a:headEnd/>
              <a:tailEnd/>
            </a:ln>
          </p:spPr>
          <p:txBody>
            <a:bodyPr/>
            <a:lstStyle/>
            <a:p>
              <a:endParaRPr lang="en-US"/>
            </a:p>
          </p:txBody>
        </p:sp>
        <p:sp>
          <p:nvSpPr>
            <p:cNvPr id="979079" name="Freeform 135"/>
            <p:cNvSpPr>
              <a:spLocks/>
            </p:cNvSpPr>
            <p:nvPr/>
          </p:nvSpPr>
          <p:spPr bwMode="auto">
            <a:xfrm>
              <a:off x="982" y="2877"/>
              <a:ext cx="41" cy="42"/>
            </a:xfrm>
            <a:custGeom>
              <a:avLst/>
              <a:gdLst/>
              <a:ahLst/>
              <a:cxnLst>
                <a:cxn ang="0">
                  <a:pos x="186" y="0"/>
                </a:cxn>
                <a:cxn ang="0">
                  <a:pos x="0" y="0"/>
                </a:cxn>
                <a:cxn ang="0">
                  <a:pos x="14" y="210"/>
                </a:cxn>
                <a:cxn ang="0">
                  <a:pos x="201" y="209"/>
                </a:cxn>
                <a:cxn ang="0">
                  <a:pos x="186" y="0"/>
                </a:cxn>
              </a:cxnLst>
              <a:rect l="0" t="0" r="r" b="b"/>
              <a:pathLst>
                <a:path w="201" h="210">
                  <a:moveTo>
                    <a:pt x="186" y="0"/>
                  </a:moveTo>
                  <a:lnTo>
                    <a:pt x="0" y="0"/>
                  </a:lnTo>
                  <a:lnTo>
                    <a:pt x="14" y="210"/>
                  </a:lnTo>
                  <a:lnTo>
                    <a:pt x="201" y="209"/>
                  </a:lnTo>
                  <a:lnTo>
                    <a:pt x="186" y="0"/>
                  </a:lnTo>
                  <a:close/>
                </a:path>
              </a:pathLst>
            </a:custGeom>
            <a:solidFill>
              <a:srgbClr val="C0C0C0"/>
            </a:solidFill>
            <a:ln w="6350">
              <a:solidFill>
                <a:srgbClr val="808080"/>
              </a:solidFill>
              <a:prstDash val="solid"/>
              <a:round/>
              <a:headEnd/>
              <a:tailEnd/>
            </a:ln>
          </p:spPr>
          <p:txBody>
            <a:bodyPr/>
            <a:lstStyle/>
            <a:p>
              <a:endParaRPr lang="en-US"/>
            </a:p>
          </p:txBody>
        </p:sp>
        <p:sp>
          <p:nvSpPr>
            <p:cNvPr id="979080" name="Rectangle 136"/>
            <p:cNvSpPr>
              <a:spLocks noChangeArrowheads="1"/>
            </p:cNvSpPr>
            <p:nvPr/>
          </p:nvSpPr>
          <p:spPr bwMode="auto">
            <a:xfrm>
              <a:off x="1041" y="2875"/>
              <a:ext cx="168" cy="42"/>
            </a:xfrm>
            <a:prstGeom prst="rect">
              <a:avLst/>
            </a:prstGeom>
            <a:solidFill>
              <a:srgbClr val="606060"/>
            </a:solidFill>
            <a:ln w="6350">
              <a:solidFill>
                <a:srgbClr val="808080"/>
              </a:solidFill>
              <a:miter lim="800000"/>
              <a:headEnd/>
              <a:tailEnd/>
            </a:ln>
          </p:spPr>
          <p:txBody>
            <a:bodyPr/>
            <a:lstStyle/>
            <a:p>
              <a:endParaRPr lang="en-US"/>
            </a:p>
          </p:txBody>
        </p:sp>
        <p:sp>
          <p:nvSpPr>
            <p:cNvPr id="979081" name="Rectangle 137"/>
            <p:cNvSpPr>
              <a:spLocks noChangeArrowheads="1"/>
            </p:cNvSpPr>
            <p:nvPr/>
          </p:nvSpPr>
          <p:spPr bwMode="auto">
            <a:xfrm>
              <a:off x="1072" y="2880"/>
              <a:ext cx="20" cy="14"/>
            </a:xfrm>
            <a:prstGeom prst="rect">
              <a:avLst/>
            </a:prstGeom>
            <a:solidFill>
              <a:srgbClr val="C0C0C0"/>
            </a:solidFill>
            <a:ln w="9525">
              <a:noFill/>
              <a:miter lim="800000"/>
              <a:headEnd/>
              <a:tailEnd/>
            </a:ln>
          </p:spPr>
          <p:txBody>
            <a:bodyPr/>
            <a:lstStyle/>
            <a:p>
              <a:endParaRPr lang="en-US"/>
            </a:p>
          </p:txBody>
        </p:sp>
        <p:sp>
          <p:nvSpPr>
            <p:cNvPr id="979082" name="Rectangle 138"/>
            <p:cNvSpPr>
              <a:spLocks noChangeArrowheads="1"/>
            </p:cNvSpPr>
            <p:nvPr/>
          </p:nvSpPr>
          <p:spPr bwMode="auto">
            <a:xfrm>
              <a:off x="1072" y="2899"/>
              <a:ext cx="20" cy="13"/>
            </a:xfrm>
            <a:prstGeom prst="rect">
              <a:avLst/>
            </a:prstGeom>
            <a:solidFill>
              <a:srgbClr val="C0C0C0"/>
            </a:solidFill>
            <a:ln w="9525">
              <a:noFill/>
              <a:miter lim="800000"/>
              <a:headEnd/>
              <a:tailEnd/>
            </a:ln>
          </p:spPr>
          <p:txBody>
            <a:bodyPr/>
            <a:lstStyle/>
            <a:p>
              <a:endParaRPr lang="en-US"/>
            </a:p>
          </p:txBody>
        </p:sp>
        <p:sp>
          <p:nvSpPr>
            <p:cNvPr id="979083" name="Rectangle 139"/>
            <p:cNvSpPr>
              <a:spLocks noChangeArrowheads="1"/>
            </p:cNvSpPr>
            <p:nvPr/>
          </p:nvSpPr>
          <p:spPr bwMode="auto">
            <a:xfrm>
              <a:off x="1113" y="2889"/>
              <a:ext cx="20" cy="14"/>
            </a:xfrm>
            <a:prstGeom prst="rect">
              <a:avLst/>
            </a:prstGeom>
            <a:solidFill>
              <a:srgbClr val="008000"/>
            </a:solidFill>
            <a:ln w="9525">
              <a:noFill/>
              <a:miter lim="800000"/>
              <a:headEnd/>
              <a:tailEnd/>
            </a:ln>
          </p:spPr>
          <p:txBody>
            <a:bodyPr/>
            <a:lstStyle/>
            <a:p>
              <a:endParaRPr lang="en-US"/>
            </a:p>
          </p:txBody>
        </p:sp>
        <p:sp>
          <p:nvSpPr>
            <p:cNvPr id="979084" name="Oval 140"/>
            <p:cNvSpPr>
              <a:spLocks noChangeArrowheads="1"/>
            </p:cNvSpPr>
            <p:nvPr/>
          </p:nvSpPr>
          <p:spPr bwMode="auto">
            <a:xfrm>
              <a:off x="1050" y="2889"/>
              <a:ext cx="15" cy="17"/>
            </a:xfrm>
            <a:prstGeom prst="ellipse">
              <a:avLst/>
            </a:prstGeom>
            <a:solidFill>
              <a:srgbClr val="202020"/>
            </a:solidFill>
            <a:ln w="9525">
              <a:noFill/>
              <a:round/>
              <a:headEnd/>
              <a:tailEnd/>
            </a:ln>
          </p:spPr>
          <p:txBody>
            <a:bodyPr/>
            <a:lstStyle/>
            <a:p>
              <a:endParaRPr lang="en-US"/>
            </a:p>
          </p:txBody>
        </p:sp>
      </p:grpSp>
      <p:sp>
        <p:nvSpPr>
          <p:cNvPr id="979085" name="Line 141"/>
          <p:cNvSpPr>
            <a:spLocks noChangeShapeType="1"/>
          </p:cNvSpPr>
          <p:nvPr/>
        </p:nvSpPr>
        <p:spPr bwMode="auto">
          <a:xfrm flipV="1">
            <a:off x="1982788" y="2185988"/>
            <a:ext cx="1919287" cy="538162"/>
          </a:xfrm>
          <a:prstGeom prst="line">
            <a:avLst/>
          </a:prstGeom>
          <a:noFill/>
          <a:ln w="28575">
            <a:solidFill>
              <a:schemeClr val="hlink"/>
            </a:solidFill>
            <a:round/>
            <a:headEnd type="triangle" w="med" len="med"/>
            <a:tailEnd type="triangle" w="med" len="med"/>
          </a:ln>
          <a:effectLst/>
        </p:spPr>
        <p:txBody>
          <a:bodyPr wrap="none" tIns="0" bIns="0" anchor="ctr"/>
          <a:lstStyle/>
          <a:p>
            <a:endParaRPr 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Rectangle 2"/>
          <p:cNvSpPr>
            <a:spLocks noGrp="1" noChangeArrowheads="1"/>
          </p:cNvSpPr>
          <p:nvPr>
            <p:ph type="title"/>
          </p:nvPr>
        </p:nvSpPr>
        <p:spPr>
          <a:xfrm>
            <a:off x="419100" y="319088"/>
            <a:ext cx="8191500" cy="531812"/>
          </a:xfrm>
        </p:spPr>
        <p:txBody>
          <a:bodyPr>
            <a:normAutofit fontScale="90000"/>
          </a:bodyPr>
          <a:lstStyle/>
          <a:p>
            <a:r>
              <a:rPr lang="en-US"/>
              <a:t>What’s in a typical Web server log …</a:t>
            </a:r>
          </a:p>
        </p:txBody>
      </p:sp>
      <p:sp>
        <p:nvSpPr>
          <p:cNvPr id="982019" name="Rectangle 3"/>
          <p:cNvSpPr>
            <a:spLocks noChangeArrowheads="1"/>
          </p:cNvSpPr>
          <p:nvPr/>
        </p:nvSpPr>
        <p:spPr bwMode="auto">
          <a:xfrm>
            <a:off x="457200" y="990600"/>
            <a:ext cx="8305800" cy="314325"/>
          </a:xfrm>
          <a:prstGeom prst="rect">
            <a:avLst/>
          </a:prstGeom>
          <a:solidFill>
            <a:srgbClr val="FFDDBB"/>
          </a:solidFill>
          <a:ln w="9525">
            <a:solidFill>
              <a:schemeClr val="tx1"/>
            </a:solidFill>
            <a:miter lim="800000"/>
            <a:headEnd/>
            <a:tailEnd/>
          </a:ln>
          <a:effectLst>
            <a:outerShdw dist="107763" dir="2700000" algn="ctr" rotWithShape="0">
              <a:schemeClr val="bg2"/>
            </a:outerShdw>
          </a:effectLst>
        </p:spPr>
        <p:txBody>
          <a:bodyPr>
            <a:spAutoFit/>
          </a:bodyPr>
          <a:lstStyle/>
          <a:p>
            <a:pPr algn="ctr"/>
            <a:r>
              <a:rPr lang="en-US" sz="1400"/>
              <a:t>&lt;ip_addr&gt; - - &lt;date&gt;&lt;method&gt;&lt;file&gt;&lt;protocol&gt;&lt;code&gt;&lt;bytes&gt;&lt;referrer&gt;&lt;user_agent&gt; </a:t>
            </a:r>
          </a:p>
        </p:txBody>
      </p:sp>
      <p:sp>
        <p:nvSpPr>
          <p:cNvPr id="982020" name="Rectangle 4"/>
          <p:cNvSpPr>
            <a:spLocks noChangeArrowheads="1"/>
          </p:cNvSpPr>
          <p:nvPr/>
        </p:nvSpPr>
        <p:spPr bwMode="auto">
          <a:xfrm>
            <a:off x="457200" y="1520825"/>
            <a:ext cx="8305800" cy="5027613"/>
          </a:xfrm>
          <a:prstGeom prst="rect">
            <a:avLst/>
          </a:prstGeom>
          <a:solidFill>
            <a:srgbClr val="CCECFF"/>
          </a:solidFill>
          <a:ln w="9525">
            <a:solidFill>
              <a:schemeClr val="tx1"/>
            </a:solidFill>
            <a:miter lim="800000"/>
            <a:headEnd/>
            <a:tailEnd/>
          </a:ln>
          <a:effectLst/>
        </p:spPr>
        <p:txBody>
          <a:bodyPr/>
          <a:lstStyle/>
          <a:p>
            <a:pPr>
              <a:spcBef>
                <a:spcPct val="50000"/>
              </a:spcBef>
            </a:pPr>
            <a:r>
              <a:rPr lang="en-US" sz="1300">
                <a:latin typeface="Courier New" pitchFamily="49" charset="0"/>
              </a:rPr>
              <a:t>203.30.5.145 - - [01/Jun/1999:03:09:21 -0600] "GET /Calls/OWOM.html HTTP/1.0" 200 3942 "http://www.lycos.com/cgi-bin/pursuit?query=advertising+psychology-&amp;maxhits=20&amp;cat=dir" "Mozilla/4.5 [en] (Win98; I)"</a:t>
            </a:r>
          </a:p>
          <a:p>
            <a:pPr>
              <a:spcBef>
                <a:spcPct val="50000"/>
              </a:spcBef>
            </a:pPr>
            <a:r>
              <a:rPr lang="en-US" sz="1300">
                <a:latin typeface="Courier New" pitchFamily="49" charset="0"/>
              </a:rPr>
              <a:t>203.30.5.145 - - [01/Jun/1999:03:09:23 -0600] "GET /Calls/Images/earthani.gif HTTP/1.0" 200 10689 "http://www.acr-news.org/Calls/OWOM.html" "Mozilla/4.5 [en] (Win98; I)"</a:t>
            </a:r>
          </a:p>
          <a:p>
            <a:pPr>
              <a:spcBef>
                <a:spcPct val="50000"/>
              </a:spcBef>
            </a:pPr>
            <a:r>
              <a:rPr lang="en-US" sz="1300">
                <a:latin typeface="Courier New" pitchFamily="49" charset="0"/>
              </a:rPr>
              <a:t>203.30.5.145 - - [01/Jun/1999:03:09:24 -0600] "GET /Calls/Images/line.gif HTTP/1.0" 200 190 "http://www.acr-news.org/Calls/OWOM.html" "Mozilla/4.5 [en] (Win98; I)"</a:t>
            </a:r>
          </a:p>
          <a:p>
            <a:pPr>
              <a:spcBef>
                <a:spcPct val="50000"/>
              </a:spcBef>
            </a:pPr>
            <a:r>
              <a:rPr lang="en-US" sz="1300">
                <a:latin typeface="Courier New" pitchFamily="49" charset="0"/>
              </a:rPr>
              <a:t>203.252.234.33 - - [01/Jun/1999:03:12:31 -0600] "GET / HTTP/1.0" 200 4980 "" "Mozilla/4.06 [en] (Win95; I)"</a:t>
            </a:r>
          </a:p>
          <a:p>
            <a:pPr>
              <a:spcBef>
                <a:spcPct val="50000"/>
              </a:spcBef>
            </a:pPr>
            <a:r>
              <a:rPr lang="en-US" sz="1300">
                <a:latin typeface="Courier New" pitchFamily="49" charset="0"/>
              </a:rPr>
              <a:t>203.252.234.33 - - [01/Jun/1999:03:12:35 -0600] "GET /Images/line.gif HTTP/1.0" 200 190 "http://www.acr-news.org/" "Mozilla/4.06 [en] (Win95; I)"</a:t>
            </a:r>
          </a:p>
          <a:p>
            <a:pPr>
              <a:spcBef>
                <a:spcPct val="50000"/>
              </a:spcBef>
            </a:pPr>
            <a:r>
              <a:rPr lang="en-US" sz="1300">
                <a:latin typeface="Courier New" pitchFamily="49" charset="0"/>
              </a:rPr>
              <a:t>203.252.234.33 - - [01/Jun/1999:03:12:35 -0600] "GET /Images/red.gif HTTP/1.0" 200 104 "http://www.acr-news.org/" "Mozilla/4.06 [en] (Win95; I)"</a:t>
            </a:r>
          </a:p>
          <a:p>
            <a:pPr>
              <a:spcBef>
                <a:spcPct val="50000"/>
              </a:spcBef>
            </a:pPr>
            <a:r>
              <a:rPr lang="en-US" sz="1300">
                <a:latin typeface="Courier New" pitchFamily="49" charset="0"/>
              </a:rPr>
              <a:t>203.252.234.33 - - [01/Jun/1999:03:12:35 -0600] "GET /Images/earthani.gif HTTP/1.0" 200 10689 "http://www.acr-news.org/" "Mozilla/4.06 [en] (Win95; I)"</a:t>
            </a:r>
          </a:p>
          <a:p>
            <a:pPr>
              <a:spcBef>
                <a:spcPct val="50000"/>
              </a:spcBef>
            </a:pPr>
            <a:r>
              <a:rPr lang="en-US" sz="1300">
                <a:latin typeface="Courier New" pitchFamily="49" charset="0"/>
              </a:rPr>
              <a:t>203.252.234.33 - - [01/Jun/1999:03:13:11 -0600] "GET /CP.html HTTP/1.0" 200 3218 "http://www.acr-news.org/" "Mozilla/4.06 [en] (Win95; I)“</a:t>
            </a:r>
          </a:p>
          <a:p>
            <a:pPr>
              <a:spcBef>
                <a:spcPct val="50000"/>
              </a:spcBef>
            </a:pPr>
            <a:r>
              <a:rPr lang="en-US" sz="1300">
                <a:latin typeface="Courier New" pitchFamily="49" charset="0"/>
              </a:rPr>
              <a:t>203.30.5.145 - - [01/Jun/1999:03:13:25 -0600] "GET /Calls/AWAC.html HTTP/1.0" 200 104 "http://www.acr-news.org/Calls/OWOM.html" "Mozilla/4.5 [en] (Win98; I)"</a:t>
            </a:r>
          </a:p>
          <a:p>
            <a:pPr>
              <a:spcBef>
                <a:spcPct val="50000"/>
              </a:spcBef>
            </a:pPr>
            <a:endParaRPr lang="en-US" sz="1100">
              <a:latin typeface="Arial Unicode MS" pitchFamily="50" charset="-128"/>
            </a:endParaRPr>
          </a:p>
        </p:txBody>
      </p:sp>
      <p:sp>
        <p:nvSpPr>
          <p:cNvPr id="982021" name="Text Box 5"/>
          <p:cNvSpPr txBox="1">
            <a:spLocks noChangeArrowheads="1"/>
          </p:cNvSpPr>
          <p:nvPr/>
        </p:nvSpPr>
        <p:spPr bwMode="auto">
          <a:xfrm>
            <a:off x="5467350" y="736600"/>
            <a:ext cx="3338513" cy="244475"/>
          </a:xfrm>
          <a:prstGeom prst="rect">
            <a:avLst/>
          </a:prstGeom>
          <a:solidFill>
            <a:schemeClr val="folHlink"/>
          </a:solidFill>
          <a:ln w="28575">
            <a:noFill/>
            <a:miter lim="800000"/>
            <a:headEnd/>
            <a:tailEnd/>
          </a:ln>
          <a:effectLst/>
        </p:spPr>
        <p:txBody>
          <a:bodyPr wrap="none" tIns="0" bIns="0">
            <a:spAutoFit/>
          </a:bodyPr>
          <a:lstStyle/>
          <a:p>
            <a:r>
              <a:rPr lang="de-DE" sz="1600"/>
              <a:t>(Requests to www.acr-news.org)</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715000" y="3657600"/>
            <a:ext cx="3352800" cy="1524000"/>
            <a:chOff x="3600" y="2304"/>
            <a:chExt cx="2112" cy="960"/>
          </a:xfrm>
        </p:grpSpPr>
        <p:sp>
          <p:nvSpPr>
            <p:cNvPr id="984067" name="Rectangle 3"/>
            <p:cNvSpPr>
              <a:spLocks noChangeArrowheads="1"/>
            </p:cNvSpPr>
            <p:nvPr/>
          </p:nvSpPr>
          <p:spPr bwMode="auto">
            <a:xfrm>
              <a:off x="3600" y="2304"/>
              <a:ext cx="192" cy="144"/>
            </a:xfrm>
            <a:prstGeom prst="rect">
              <a:avLst/>
            </a:prstGeom>
            <a:solidFill>
              <a:srgbClr val="99CCFF"/>
            </a:solidFill>
            <a:ln w="28575">
              <a:noFill/>
              <a:miter lim="800000"/>
              <a:headEnd/>
              <a:tailEnd/>
            </a:ln>
            <a:effectLst/>
          </p:spPr>
          <p:txBody>
            <a:bodyPr wrap="none" tIns="0" bIns="0" anchor="ctr"/>
            <a:lstStyle/>
            <a:p>
              <a:endParaRPr lang="en-US"/>
            </a:p>
          </p:txBody>
        </p:sp>
        <p:sp>
          <p:nvSpPr>
            <p:cNvPr id="984068" name="Freeform 4"/>
            <p:cNvSpPr>
              <a:spLocks/>
            </p:cNvSpPr>
            <p:nvPr/>
          </p:nvSpPr>
          <p:spPr bwMode="auto">
            <a:xfrm>
              <a:off x="3792" y="2448"/>
              <a:ext cx="288" cy="144"/>
            </a:xfrm>
            <a:custGeom>
              <a:avLst/>
              <a:gdLst/>
              <a:ahLst/>
              <a:cxnLst>
                <a:cxn ang="0">
                  <a:pos x="0" y="0"/>
                </a:cxn>
                <a:cxn ang="0">
                  <a:pos x="288" y="144"/>
                </a:cxn>
              </a:cxnLst>
              <a:rect l="0" t="0" r="r" b="b"/>
              <a:pathLst>
                <a:path w="288" h="144">
                  <a:moveTo>
                    <a:pt x="0" y="0"/>
                  </a:moveTo>
                  <a:cubicBezTo>
                    <a:pt x="0" y="0"/>
                    <a:pt x="144" y="72"/>
                    <a:pt x="288" y="144"/>
                  </a:cubicBezTo>
                </a:path>
              </a:pathLst>
            </a:custGeom>
            <a:noFill/>
            <a:ln w="28575" cap="flat" cmpd="sng">
              <a:solidFill>
                <a:srgbClr val="6666FF"/>
              </a:solidFill>
              <a:prstDash val="solid"/>
              <a:round/>
              <a:headEnd type="none" w="med" len="med"/>
              <a:tailEnd type="triangle" w="med" len="med"/>
            </a:ln>
            <a:effectLst/>
          </p:spPr>
          <p:txBody>
            <a:bodyPr wrap="none" tIns="0" bIns="0" anchor="ctr"/>
            <a:lstStyle/>
            <a:p>
              <a:endParaRPr lang="en-US"/>
            </a:p>
          </p:txBody>
        </p:sp>
        <p:sp>
          <p:nvSpPr>
            <p:cNvPr id="984069" name="Freeform 5"/>
            <p:cNvSpPr>
              <a:spLocks/>
            </p:cNvSpPr>
            <p:nvPr/>
          </p:nvSpPr>
          <p:spPr bwMode="auto">
            <a:xfrm>
              <a:off x="3936" y="2448"/>
              <a:ext cx="1632" cy="480"/>
            </a:xfrm>
            <a:custGeom>
              <a:avLst/>
              <a:gdLst/>
              <a:ahLst/>
              <a:cxnLst>
                <a:cxn ang="0">
                  <a:pos x="0" y="48"/>
                </a:cxn>
                <a:cxn ang="0">
                  <a:pos x="1392" y="48"/>
                </a:cxn>
                <a:cxn ang="0">
                  <a:pos x="1440" y="336"/>
                </a:cxn>
                <a:cxn ang="0">
                  <a:pos x="432" y="480"/>
                </a:cxn>
              </a:cxnLst>
              <a:rect l="0" t="0" r="r" b="b"/>
              <a:pathLst>
                <a:path w="1632" h="480">
                  <a:moveTo>
                    <a:pt x="0" y="48"/>
                  </a:moveTo>
                  <a:cubicBezTo>
                    <a:pt x="576" y="24"/>
                    <a:pt x="1152" y="0"/>
                    <a:pt x="1392" y="48"/>
                  </a:cubicBezTo>
                  <a:cubicBezTo>
                    <a:pt x="1632" y="96"/>
                    <a:pt x="1600" y="264"/>
                    <a:pt x="1440" y="336"/>
                  </a:cubicBezTo>
                  <a:cubicBezTo>
                    <a:pt x="1280" y="408"/>
                    <a:pt x="856" y="444"/>
                    <a:pt x="432" y="480"/>
                  </a:cubicBezTo>
                </a:path>
              </a:pathLst>
            </a:custGeom>
            <a:noFill/>
            <a:ln w="28575" cap="flat" cmpd="sng">
              <a:solidFill>
                <a:srgbClr val="6666FF"/>
              </a:solidFill>
              <a:prstDash val="solid"/>
              <a:round/>
              <a:headEnd type="none" w="med" len="med"/>
              <a:tailEnd type="triangle" w="med" len="med"/>
            </a:ln>
            <a:effectLst/>
          </p:spPr>
          <p:txBody>
            <a:bodyPr wrap="none" tIns="0" bIns="0" anchor="ctr"/>
            <a:lstStyle/>
            <a:p>
              <a:endParaRPr lang="en-US"/>
            </a:p>
          </p:txBody>
        </p:sp>
        <p:sp>
          <p:nvSpPr>
            <p:cNvPr id="984070" name="Freeform 6"/>
            <p:cNvSpPr>
              <a:spLocks/>
            </p:cNvSpPr>
            <p:nvPr/>
          </p:nvSpPr>
          <p:spPr bwMode="auto">
            <a:xfrm>
              <a:off x="4944" y="2592"/>
              <a:ext cx="768" cy="672"/>
            </a:xfrm>
            <a:custGeom>
              <a:avLst/>
              <a:gdLst/>
              <a:ahLst/>
              <a:cxnLst>
                <a:cxn ang="0">
                  <a:pos x="576" y="0"/>
                </a:cxn>
                <a:cxn ang="0">
                  <a:pos x="768" y="384"/>
                </a:cxn>
                <a:cxn ang="0">
                  <a:pos x="0" y="624"/>
                </a:cxn>
              </a:cxnLst>
              <a:rect l="0" t="0" r="r" b="b"/>
              <a:pathLst>
                <a:path w="864" h="624">
                  <a:moveTo>
                    <a:pt x="576" y="0"/>
                  </a:moveTo>
                  <a:cubicBezTo>
                    <a:pt x="720" y="140"/>
                    <a:pt x="864" y="280"/>
                    <a:pt x="768" y="384"/>
                  </a:cubicBezTo>
                  <a:cubicBezTo>
                    <a:pt x="672" y="488"/>
                    <a:pt x="336" y="556"/>
                    <a:pt x="0" y="624"/>
                  </a:cubicBezTo>
                </a:path>
              </a:pathLst>
            </a:custGeom>
            <a:noFill/>
            <a:ln w="28575" cap="flat" cmpd="sng">
              <a:solidFill>
                <a:srgbClr val="6666FF"/>
              </a:solidFill>
              <a:prstDash val="solid"/>
              <a:round/>
              <a:headEnd type="none" w="med" len="med"/>
              <a:tailEnd type="triangle" w="med" len="med"/>
            </a:ln>
            <a:effectLst/>
          </p:spPr>
          <p:txBody>
            <a:bodyPr wrap="none" tIns="0" bIns="0" anchor="ctr"/>
            <a:lstStyle/>
            <a:p>
              <a:endParaRPr lang="en-US"/>
            </a:p>
          </p:txBody>
        </p:sp>
      </p:grpSp>
      <p:grpSp>
        <p:nvGrpSpPr>
          <p:cNvPr id="3" name="Group 7"/>
          <p:cNvGrpSpPr>
            <a:grpSpLocks/>
          </p:cNvGrpSpPr>
          <p:nvPr/>
        </p:nvGrpSpPr>
        <p:grpSpPr bwMode="auto">
          <a:xfrm>
            <a:off x="5562600" y="1524000"/>
            <a:ext cx="3124200" cy="1524000"/>
            <a:chOff x="3504" y="960"/>
            <a:chExt cx="1968" cy="960"/>
          </a:xfrm>
        </p:grpSpPr>
        <p:sp>
          <p:nvSpPr>
            <p:cNvPr id="984072" name="Rectangle 8"/>
            <p:cNvSpPr>
              <a:spLocks noChangeArrowheads="1"/>
            </p:cNvSpPr>
            <p:nvPr/>
          </p:nvSpPr>
          <p:spPr bwMode="auto">
            <a:xfrm>
              <a:off x="3504" y="960"/>
              <a:ext cx="1056" cy="144"/>
            </a:xfrm>
            <a:prstGeom prst="rect">
              <a:avLst/>
            </a:prstGeom>
            <a:solidFill>
              <a:schemeClr val="accent2"/>
            </a:solidFill>
            <a:ln w="28575">
              <a:noFill/>
              <a:miter lim="800000"/>
              <a:headEnd/>
              <a:tailEnd/>
            </a:ln>
            <a:effectLst/>
          </p:spPr>
          <p:txBody>
            <a:bodyPr wrap="none" tIns="0" bIns="0" anchor="ctr"/>
            <a:lstStyle/>
            <a:p>
              <a:endParaRPr lang="en-US"/>
            </a:p>
          </p:txBody>
        </p:sp>
        <p:sp>
          <p:nvSpPr>
            <p:cNvPr id="984073" name="Freeform 9"/>
            <p:cNvSpPr>
              <a:spLocks/>
            </p:cNvSpPr>
            <p:nvPr/>
          </p:nvSpPr>
          <p:spPr bwMode="auto">
            <a:xfrm>
              <a:off x="4560" y="1104"/>
              <a:ext cx="712" cy="336"/>
            </a:xfrm>
            <a:custGeom>
              <a:avLst/>
              <a:gdLst/>
              <a:ahLst/>
              <a:cxnLst>
                <a:cxn ang="0">
                  <a:pos x="0" y="0"/>
                </a:cxn>
                <a:cxn ang="0">
                  <a:pos x="624" y="96"/>
                </a:cxn>
                <a:cxn ang="0">
                  <a:pos x="528" y="336"/>
                </a:cxn>
              </a:cxnLst>
              <a:rect l="0" t="0" r="r" b="b"/>
              <a:pathLst>
                <a:path w="712" h="336">
                  <a:moveTo>
                    <a:pt x="0" y="0"/>
                  </a:moveTo>
                  <a:cubicBezTo>
                    <a:pt x="268" y="20"/>
                    <a:pt x="536" y="40"/>
                    <a:pt x="624" y="96"/>
                  </a:cubicBezTo>
                  <a:cubicBezTo>
                    <a:pt x="712" y="152"/>
                    <a:pt x="620" y="244"/>
                    <a:pt x="528" y="336"/>
                  </a:cubicBezTo>
                </a:path>
              </a:pathLst>
            </a:custGeom>
            <a:noFill/>
            <a:ln w="28575" cap="flat" cmpd="sng">
              <a:solidFill>
                <a:schemeClr val="accent2"/>
              </a:solidFill>
              <a:prstDash val="solid"/>
              <a:round/>
              <a:headEnd type="none" w="med" len="med"/>
              <a:tailEnd type="triangle" w="med" len="med"/>
            </a:ln>
            <a:effectLst/>
          </p:spPr>
          <p:txBody>
            <a:bodyPr wrap="none" tIns="0" bIns="0" anchor="ctr"/>
            <a:lstStyle/>
            <a:p>
              <a:endParaRPr lang="en-US"/>
            </a:p>
          </p:txBody>
        </p:sp>
        <p:sp>
          <p:nvSpPr>
            <p:cNvPr id="984074" name="Freeform 10"/>
            <p:cNvSpPr>
              <a:spLocks/>
            </p:cNvSpPr>
            <p:nvPr/>
          </p:nvSpPr>
          <p:spPr bwMode="auto">
            <a:xfrm>
              <a:off x="5088" y="1248"/>
              <a:ext cx="384" cy="672"/>
            </a:xfrm>
            <a:custGeom>
              <a:avLst/>
              <a:gdLst/>
              <a:ahLst/>
              <a:cxnLst>
                <a:cxn ang="0">
                  <a:pos x="192" y="0"/>
                </a:cxn>
                <a:cxn ang="0">
                  <a:pos x="528" y="480"/>
                </a:cxn>
                <a:cxn ang="0">
                  <a:pos x="0" y="672"/>
                </a:cxn>
              </a:cxnLst>
              <a:rect l="0" t="0" r="r" b="b"/>
              <a:pathLst>
                <a:path w="560" h="672">
                  <a:moveTo>
                    <a:pt x="192" y="0"/>
                  </a:moveTo>
                  <a:cubicBezTo>
                    <a:pt x="376" y="184"/>
                    <a:pt x="560" y="368"/>
                    <a:pt x="528" y="480"/>
                  </a:cubicBezTo>
                  <a:cubicBezTo>
                    <a:pt x="496" y="592"/>
                    <a:pt x="88" y="640"/>
                    <a:pt x="0" y="672"/>
                  </a:cubicBezTo>
                </a:path>
              </a:pathLst>
            </a:custGeom>
            <a:noFill/>
            <a:ln w="28575" cap="flat" cmpd="sng">
              <a:solidFill>
                <a:schemeClr val="accent2"/>
              </a:solidFill>
              <a:prstDash val="solid"/>
              <a:round/>
              <a:headEnd type="none" w="med" len="med"/>
              <a:tailEnd type="triangle" w="med" len="med"/>
            </a:ln>
            <a:effectLst/>
          </p:spPr>
          <p:txBody>
            <a:bodyPr wrap="none" tIns="0" bIns="0" anchor="ctr"/>
            <a:lstStyle/>
            <a:p>
              <a:endParaRPr lang="en-US"/>
            </a:p>
          </p:txBody>
        </p:sp>
      </p:grpSp>
      <p:sp>
        <p:nvSpPr>
          <p:cNvPr id="984075" name="Rectangle 11"/>
          <p:cNvSpPr>
            <a:spLocks noChangeArrowheads="1"/>
          </p:cNvSpPr>
          <p:nvPr/>
        </p:nvSpPr>
        <p:spPr bwMode="auto">
          <a:xfrm>
            <a:off x="5562600" y="6096000"/>
            <a:ext cx="1600200" cy="228600"/>
          </a:xfrm>
          <a:prstGeom prst="rect">
            <a:avLst/>
          </a:prstGeom>
          <a:solidFill>
            <a:schemeClr val="accent2"/>
          </a:solidFill>
          <a:ln w="28575">
            <a:noFill/>
            <a:miter lim="800000"/>
            <a:headEnd/>
            <a:tailEnd/>
          </a:ln>
          <a:effectLst/>
        </p:spPr>
        <p:txBody>
          <a:bodyPr wrap="none" tIns="0" bIns="0" anchor="ctr"/>
          <a:lstStyle/>
          <a:p>
            <a:endParaRPr lang="en-US"/>
          </a:p>
        </p:txBody>
      </p:sp>
      <p:sp>
        <p:nvSpPr>
          <p:cNvPr id="984076" name="Rectangle 12"/>
          <p:cNvSpPr>
            <a:spLocks noChangeArrowheads="1"/>
          </p:cNvSpPr>
          <p:nvPr/>
        </p:nvSpPr>
        <p:spPr bwMode="auto">
          <a:xfrm>
            <a:off x="5715000" y="5638800"/>
            <a:ext cx="914400" cy="228600"/>
          </a:xfrm>
          <a:prstGeom prst="rect">
            <a:avLst/>
          </a:prstGeom>
          <a:solidFill>
            <a:srgbClr val="99CCFF"/>
          </a:solidFill>
          <a:ln w="28575">
            <a:noFill/>
            <a:miter lim="800000"/>
            <a:headEnd/>
            <a:tailEnd/>
          </a:ln>
          <a:effectLst/>
        </p:spPr>
        <p:txBody>
          <a:bodyPr wrap="none" tIns="0" bIns="0" anchor="ctr"/>
          <a:lstStyle/>
          <a:p>
            <a:endParaRPr lang="en-US"/>
          </a:p>
        </p:txBody>
      </p:sp>
      <p:sp>
        <p:nvSpPr>
          <p:cNvPr id="984077" name="Rectangle 13"/>
          <p:cNvSpPr>
            <a:spLocks noGrp="1" noChangeArrowheads="1"/>
          </p:cNvSpPr>
          <p:nvPr>
            <p:ph type="title"/>
          </p:nvPr>
        </p:nvSpPr>
        <p:spPr/>
        <p:txBody>
          <a:bodyPr/>
          <a:lstStyle/>
          <a:p>
            <a:r>
              <a:rPr lang="en-US"/>
              <a:t>… and what does it mean?</a:t>
            </a:r>
          </a:p>
        </p:txBody>
      </p:sp>
      <p:sp>
        <p:nvSpPr>
          <p:cNvPr id="984078" name="Rectangle 14"/>
          <p:cNvSpPr>
            <a:spLocks noChangeArrowheads="1"/>
          </p:cNvSpPr>
          <p:nvPr/>
        </p:nvSpPr>
        <p:spPr bwMode="auto">
          <a:xfrm>
            <a:off x="457200" y="990600"/>
            <a:ext cx="8305800" cy="314325"/>
          </a:xfrm>
          <a:prstGeom prst="rect">
            <a:avLst/>
          </a:prstGeom>
          <a:solidFill>
            <a:srgbClr val="FFDDBB"/>
          </a:solidFill>
          <a:ln w="9525">
            <a:solidFill>
              <a:schemeClr val="tx1"/>
            </a:solidFill>
            <a:miter lim="800000"/>
            <a:headEnd/>
            <a:tailEnd/>
          </a:ln>
          <a:effectLst>
            <a:outerShdw dist="107763" dir="2700000" algn="ctr" rotWithShape="0">
              <a:schemeClr val="bg2"/>
            </a:outerShdw>
          </a:effectLst>
        </p:spPr>
        <p:txBody>
          <a:bodyPr>
            <a:spAutoFit/>
          </a:bodyPr>
          <a:lstStyle/>
          <a:p>
            <a:pPr algn="ctr"/>
            <a:r>
              <a:rPr lang="en-US" sz="1400"/>
              <a:t>&lt;ip_addr&gt; - - &lt;date&gt;&lt;method&gt;&lt;file&gt;&lt;protocol&gt;&lt;code&gt;&lt;bytes&gt;&lt;referrer&gt;&lt;user_agent&gt; </a:t>
            </a:r>
          </a:p>
        </p:txBody>
      </p:sp>
      <p:sp>
        <p:nvSpPr>
          <p:cNvPr id="984079" name="Rectangle 15"/>
          <p:cNvSpPr>
            <a:spLocks noChangeArrowheads="1"/>
          </p:cNvSpPr>
          <p:nvPr/>
        </p:nvSpPr>
        <p:spPr bwMode="auto">
          <a:xfrm>
            <a:off x="457200" y="1520825"/>
            <a:ext cx="8304213" cy="5029200"/>
          </a:xfrm>
          <a:prstGeom prst="rect">
            <a:avLst/>
          </a:prstGeom>
          <a:noFill/>
          <a:ln w="9525">
            <a:solidFill>
              <a:schemeClr val="tx1"/>
            </a:solidFill>
            <a:miter lim="800000"/>
            <a:headEnd/>
            <a:tailEnd/>
          </a:ln>
          <a:effectLst/>
        </p:spPr>
        <p:txBody>
          <a:bodyPr/>
          <a:lstStyle/>
          <a:p>
            <a:pPr>
              <a:spcBef>
                <a:spcPct val="50000"/>
              </a:spcBef>
            </a:pPr>
            <a:r>
              <a:rPr lang="en-US" sz="1300" dirty="0">
                <a:solidFill>
                  <a:schemeClr val="accent2"/>
                </a:solidFill>
                <a:latin typeface="Courier New" pitchFamily="49" charset="0"/>
              </a:rPr>
              <a:t>203.30.5.145</a:t>
            </a:r>
            <a:r>
              <a:rPr lang="en-US" sz="1300" dirty="0">
                <a:latin typeface="Courier New" pitchFamily="49" charset="0"/>
              </a:rPr>
              <a:t> - - [01/Jun/1999:03:09:21 -0600] "GET /Calls/OWOM.html HTTP/1.0" 200 3942 "http://www.lycos.com/cgi-bin/pursuit?query=advertising+psychology-&amp;maxhits=20&amp;cat=dir" "Mozilla/4.5 [en] (Win98; I)"</a:t>
            </a:r>
          </a:p>
          <a:p>
            <a:pPr>
              <a:spcBef>
                <a:spcPct val="50000"/>
              </a:spcBef>
            </a:pPr>
            <a:r>
              <a:rPr lang="en-US" sz="1300" dirty="0">
                <a:solidFill>
                  <a:schemeClr val="accent2"/>
                </a:solidFill>
                <a:latin typeface="Courier New" pitchFamily="49" charset="0"/>
              </a:rPr>
              <a:t>203.30.5.145</a:t>
            </a:r>
            <a:r>
              <a:rPr lang="en-US" sz="1300" dirty="0">
                <a:latin typeface="Courier New" pitchFamily="49" charset="0"/>
              </a:rPr>
              <a:t> - - [01/Jun/1999:03:09:23 -0600] "GET /Calls/Images/earthani.gif HTTP/1.0" 200 10689 "http://www.acr-news.org/Calls/OWOM.html" "Mozilla/4.5 [en] (Win98; I)"</a:t>
            </a:r>
          </a:p>
          <a:p>
            <a:pPr>
              <a:spcBef>
                <a:spcPct val="50000"/>
              </a:spcBef>
            </a:pPr>
            <a:r>
              <a:rPr lang="en-US" sz="1300" dirty="0">
                <a:solidFill>
                  <a:schemeClr val="accent2"/>
                </a:solidFill>
                <a:latin typeface="Courier New" pitchFamily="49" charset="0"/>
              </a:rPr>
              <a:t>203.30.5.145</a:t>
            </a:r>
            <a:r>
              <a:rPr lang="en-US" sz="1300" dirty="0">
                <a:latin typeface="Courier New" pitchFamily="49" charset="0"/>
              </a:rPr>
              <a:t> - - [01/Jun/1999:03:09:24 -0600] "GET /Calls/Images/line.gif HTTP/1.0" 200 190 "http://www.acr-news.org/Calls/OWOM.html" "Mozilla/4.5 [en] (Win98; I)"</a:t>
            </a:r>
          </a:p>
          <a:p>
            <a:pPr>
              <a:spcBef>
                <a:spcPct val="50000"/>
              </a:spcBef>
            </a:pPr>
            <a:r>
              <a:rPr lang="en-US" sz="1300" dirty="0">
                <a:solidFill>
                  <a:srgbClr val="6666FF"/>
                </a:solidFill>
                <a:latin typeface="Courier New" pitchFamily="49" charset="0"/>
              </a:rPr>
              <a:t>203.252.234.33</a:t>
            </a:r>
            <a:r>
              <a:rPr lang="en-US" sz="1300" dirty="0">
                <a:latin typeface="Courier New" pitchFamily="49" charset="0"/>
              </a:rPr>
              <a:t> - - [01/Jun/1999:03:12:31 -0600] "GET / HTTP/1.0" 200 4980 "" "Mozilla/4.06 [en] (Win95; I)"</a:t>
            </a:r>
          </a:p>
          <a:p>
            <a:pPr>
              <a:spcBef>
                <a:spcPct val="50000"/>
              </a:spcBef>
            </a:pPr>
            <a:r>
              <a:rPr lang="en-US" sz="1300" dirty="0">
                <a:solidFill>
                  <a:srgbClr val="6666FF"/>
                </a:solidFill>
                <a:latin typeface="Courier New" pitchFamily="49" charset="0"/>
              </a:rPr>
              <a:t>203.252.234.33</a:t>
            </a:r>
            <a:r>
              <a:rPr lang="en-US" sz="1300" dirty="0">
                <a:latin typeface="Courier New" pitchFamily="49" charset="0"/>
              </a:rPr>
              <a:t> - - [01/Jun/1999:03:12:35 -0600] "GET /Images/line.gif HTTP/1.0" 200 190 "http://www.acr-news.org/" "Mozilla/4.06 [en] (Win95; I)"</a:t>
            </a:r>
          </a:p>
          <a:p>
            <a:pPr>
              <a:spcBef>
                <a:spcPct val="50000"/>
              </a:spcBef>
            </a:pPr>
            <a:r>
              <a:rPr lang="en-US" sz="1300" dirty="0">
                <a:solidFill>
                  <a:srgbClr val="6666FF"/>
                </a:solidFill>
                <a:latin typeface="Courier New" pitchFamily="49" charset="0"/>
              </a:rPr>
              <a:t>203.252.234.33</a:t>
            </a:r>
            <a:r>
              <a:rPr lang="en-US" sz="1300" dirty="0">
                <a:latin typeface="Courier New" pitchFamily="49" charset="0"/>
              </a:rPr>
              <a:t> - - [01/Jun/1999:03:12:35 -0600] "GET /Images/red.gif HTTP/1.0" 200 104 "http://www.acr-news.org/" "Mozilla/4.06 [en] (Win95; I)"</a:t>
            </a:r>
          </a:p>
          <a:p>
            <a:pPr>
              <a:spcBef>
                <a:spcPct val="50000"/>
              </a:spcBef>
            </a:pPr>
            <a:r>
              <a:rPr lang="en-US" sz="1300" dirty="0">
                <a:solidFill>
                  <a:srgbClr val="6666FF"/>
                </a:solidFill>
                <a:latin typeface="Courier New" pitchFamily="49" charset="0"/>
              </a:rPr>
              <a:t>203.252.234.33</a:t>
            </a:r>
            <a:r>
              <a:rPr lang="en-US" sz="1300" dirty="0">
                <a:latin typeface="Courier New" pitchFamily="49" charset="0"/>
              </a:rPr>
              <a:t> - - [01/Jun/1999:03:12:35 -0600] "GET /Images/earthani.gif HTTP/1.0" 200 10689 "http://www.acr-news.org/" "Mozilla/4.06 [en] (Win95; I)"</a:t>
            </a:r>
          </a:p>
          <a:p>
            <a:pPr>
              <a:spcBef>
                <a:spcPct val="50000"/>
              </a:spcBef>
            </a:pPr>
            <a:r>
              <a:rPr lang="en-US" sz="1300" dirty="0">
                <a:solidFill>
                  <a:srgbClr val="6666FF"/>
                </a:solidFill>
                <a:latin typeface="Courier New" pitchFamily="49" charset="0"/>
              </a:rPr>
              <a:t>203.252.234.33</a:t>
            </a:r>
            <a:r>
              <a:rPr lang="en-US" sz="1300" dirty="0">
                <a:latin typeface="Courier New" pitchFamily="49" charset="0"/>
              </a:rPr>
              <a:t> - - [01/Jun/1999:03:13:11 -0600] "GET /CP.html HTTP/1.0" 200 3218 "http://www.acr-news.org/" "Mozilla/4.06 [en] (Win95; I)“</a:t>
            </a:r>
          </a:p>
          <a:p>
            <a:pPr>
              <a:spcBef>
                <a:spcPct val="50000"/>
              </a:spcBef>
            </a:pPr>
            <a:r>
              <a:rPr lang="en-US" sz="1300" dirty="0">
                <a:solidFill>
                  <a:schemeClr val="accent2"/>
                </a:solidFill>
                <a:latin typeface="Courier New" pitchFamily="49" charset="0"/>
              </a:rPr>
              <a:t>203.30.5.145</a:t>
            </a:r>
            <a:r>
              <a:rPr lang="en-US" sz="1300" dirty="0">
                <a:latin typeface="Courier New" pitchFamily="49" charset="0"/>
              </a:rPr>
              <a:t> - - [01/Jun/1999:03:13:25 -0600] "GET /Calls/AWAC.html HTTP/1.0" 200 104 "http://www.acr-news.org/Calls/OWOM.html" "Mozilla/4.5 [en] (Win98; I)"</a:t>
            </a:r>
          </a:p>
          <a:p>
            <a:pPr>
              <a:spcBef>
                <a:spcPct val="50000"/>
              </a:spcBef>
            </a:pPr>
            <a:endParaRPr lang="en-US" sz="1300" dirty="0">
              <a:latin typeface="Arial Unicode MS" pitchFamily="50" charset="-128"/>
            </a:endParaRPr>
          </a:p>
        </p:txBody>
      </p:sp>
      <p:sp>
        <p:nvSpPr>
          <p:cNvPr id="984080" name="Text Box 16"/>
          <p:cNvSpPr txBox="1">
            <a:spLocks noChangeArrowheads="1"/>
          </p:cNvSpPr>
          <p:nvPr/>
        </p:nvSpPr>
        <p:spPr bwMode="auto">
          <a:xfrm>
            <a:off x="5467350" y="736600"/>
            <a:ext cx="3338513" cy="244475"/>
          </a:xfrm>
          <a:prstGeom prst="rect">
            <a:avLst/>
          </a:prstGeom>
          <a:solidFill>
            <a:schemeClr val="folHlink"/>
          </a:solidFill>
          <a:ln w="28575">
            <a:noFill/>
            <a:miter lim="800000"/>
            <a:headEnd/>
            <a:tailEnd/>
          </a:ln>
          <a:effectLst/>
        </p:spPr>
        <p:txBody>
          <a:bodyPr wrap="none" tIns="0" bIns="0">
            <a:spAutoFit/>
          </a:bodyPr>
          <a:lstStyle/>
          <a:p>
            <a:r>
              <a:rPr lang="de-DE" sz="1600"/>
              <a:t>(Requests to www.acr-news.org)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840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84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4075" grpId="0" animBg="1"/>
      <p:bldP spid="98407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82" name="Rectangle 2"/>
          <p:cNvSpPr>
            <a:spLocks noGrp="1" noChangeArrowheads="1"/>
          </p:cNvSpPr>
          <p:nvPr>
            <p:ph type="title"/>
          </p:nvPr>
        </p:nvSpPr>
        <p:spPr/>
        <p:txBody>
          <a:bodyPr/>
          <a:lstStyle/>
          <a:p>
            <a:r>
              <a:rPr lang="de-DE"/>
              <a:t>Sources and destinations</a:t>
            </a:r>
          </a:p>
        </p:txBody>
      </p:sp>
      <p:pic>
        <p:nvPicPr>
          <p:cNvPr id="1249283" name="Picture 3"/>
          <p:cNvPicPr>
            <a:picLocks noChangeAspect="1" noChangeArrowheads="1"/>
          </p:cNvPicPr>
          <p:nvPr/>
        </p:nvPicPr>
        <p:blipFill>
          <a:blip r:embed="rId2"/>
          <a:srcRect/>
          <a:stretch>
            <a:fillRect/>
          </a:stretch>
        </p:blipFill>
        <p:spPr bwMode="auto">
          <a:xfrm>
            <a:off x="1835150" y="2492375"/>
            <a:ext cx="6934200" cy="4200525"/>
          </a:xfrm>
          <a:prstGeom prst="rect">
            <a:avLst/>
          </a:prstGeom>
          <a:noFill/>
          <a:ln w="57150" algn="ctr">
            <a:noFill/>
            <a:miter lim="800000"/>
            <a:headEnd/>
            <a:tailEnd/>
          </a:ln>
          <a:effectLst/>
        </p:spPr>
      </p:pic>
      <p:sp>
        <p:nvSpPr>
          <p:cNvPr id="1249284" name="Rectangle 4"/>
          <p:cNvSpPr>
            <a:spLocks noGrp="1" noChangeArrowheads="1"/>
          </p:cNvSpPr>
          <p:nvPr>
            <p:ph type="body" idx="1"/>
          </p:nvPr>
        </p:nvSpPr>
        <p:spPr>
          <a:xfrm>
            <a:off x="773113" y="1295400"/>
            <a:ext cx="7889875" cy="2062163"/>
          </a:xfrm>
          <a:solidFill>
            <a:schemeClr val="bg1"/>
          </a:solidFill>
        </p:spPr>
        <p:txBody>
          <a:bodyPr/>
          <a:lstStyle/>
          <a:p>
            <a:r>
              <a:rPr lang="de-DE" sz="1600"/>
              <a:t>Logs may extend beyond visits to the site and show where a visitor was before (</a:t>
            </a:r>
            <a:r>
              <a:rPr lang="de-DE" sz="1600" i="1"/>
              <a:t>referrer</a:t>
            </a:r>
            <a:r>
              <a:rPr lang="de-DE" sz="1600"/>
              <a:t>) ...</a:t>
            </a:r>
          </a:p>
          <a:p>
            <a:pPr lvl="1">
              <a:buFont typeface="Monotype Sorts" pitchFamily="2" charset="2"/>
              <a:buNone/>
            </a:pPr>
            <a:r>
              <a:rPr lang="en-US" sz="1600"/>
              <a:t>	203.30.5.145 - - [01/Jun/1999:03:09:21 -0600] "GET /Calls/OWOM.html HTTP/1.0" 200 3942 "http://www.lycos.com/cgi-bin/pursuit?query=advertising+psychology-&amp;maxhits=20&amp;cat=dir" "Mozilla/4.5 [en] (Win98; I)"</a:t>
            </a:r>
          </a:p>
          <a:p>
            <a:r>
              <a:rPr lang="de-DE" sz="1600"/>
              <a:t>... and where s/he went next (</a:t>
            </a:r>
            <a:r>
              <a:rPr lang="de-DE" sz="1600" i="1"/>
              <a:t>URL rewriting</a:t>
            </a:r>
            <a:r>
              <a:rPr lang="de-DE" sz="1600"/>
              <a:t>):</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0306" name="AutoShape 2"/>
          <p:cNvSpPr>
            <a:spLocks noChangeArrowheads="1"/>
          </p:cNvSpPr>
          <p:nvPr/>
        </p:nvSpPr>
        <p:spPr bwMode="auto">
          <a:xfrm>
            <a:off x="698500" y="2233613"/>
            <a:ext cx="173038" cy="4762"/>
          </a:xfrm>
          <a:prstGeom prst="roundRect">
            <a:avLst>
              <a:gd name="adj" fmla="val 50000"/>
            </a:avLst>
          </a:prstGeom>
          <a:solidFill>
            <a:srgbClr val="606060"/>
          </a:solidFill>
          <a:ln w="9525">
            <a:noFill/>
            <a:round/>
            <a:headEnd/>
            <a:tailEnd/>
          </a:ln>
        </p:spPr>
        <p:txBody>
          <a:bodyPr wrap="none" anchor="ctr"/>
          <a:lstStyle/>
          <a:p>
            <a:endParaRPr lang="en-US"/>
          </a:p>
        </p:txBody>
      </p:sp>
      <p:sp>
        <p:nvSpPr>
          <p:cNvPr id="1250307" name="AutoShape 3"/>
          <p:cNvSpPr>
            <a:spLocks noChangeArrowheads="1"/>
          </p:cNvSpPr>
          <p:nvPr/>
        </p:nvSpPr>
        <p:spPr bwMode="auto">
          <a:xfrm>
            <a:off x="725488" y="2295525"/>
            <a:ext cx="114300" cy="4763"/>
          </a:xfrm>
          <a:prstGeom prst="roundRect">
            <a:avLst>
              <a:gd name="adj" fmla="val 50000"/>
            </a:avLst>
          </a:prstGeom>
          <a:solidFill>
            <a:srgbClr val="808080"/>
          </a:solidFill>
          <a:ln w="9525">
            <a:noFill/>
            <a:round/>
            <a:headEnd/>
            <a:tailEnd/>
          </a:ln>
        </p:spPr>
        <p:txBody>
          <a:bodyPr wrap="none" anchor="ctr"/>
          <a:lstStyle/>
          <a:p>
            <a:endParaRPr lang="en-US"/>
          </a:p>
        </p:txBody>
      </p:sp>
      <p:grpSp>
        <p:nvGrpSpPr>
          <p:cNvPr id="2" name="Group 4"/>
          <p:cNvGrpSpPr>
            <a:grpSpLocks/>
          </p:cNvGrpSpPr>
          <p:nvPr/>
        </p:nvGrpSpPr>
        <p:grpSpPr bwMode="auto">
          <a:xfrm>
            <a:off x="1055688" y="1676400"/>
            <a:ext cx="7024687" cy="3803650"/>
            <a:chOff x="665" y="1056"/>
            <a:chExt cx="4425" cy="2396"/>
          </a:xfrm>
        </p:grpSpPr>
        <p:grpSp>
          <p:nvGrpSpPr>
            <p:cNvPr id="3" name="Group 5"/>
            <p:cNvGrpSpPr>
              <a:grpSpLocks/>
            </p:cNvGrpSpPr>
            <p:nvPr/>
          </p:nvGrpSpPr>
          <p:grpSpPr bwMode="auto">
            <a:xfrm>
              <a:off x="879" y="1056"/>
              <a:ext cx="846" cy="397"/>
              <a:chOff x="879" y="1056"/>
              <a:chExt cx="846" cy="397"/>
            </a:xfrm>
          </p:grpSpPr>
          <p:sp>
            <p:nvSpPr>
              <p:cNvPr id="1250310" name="Freeform 6"/>
              <p:cNvSpPr>
                <a:spLocks noChangeArrowheads="1"/>
              </p:cNvSpPr>
              <p:nvPr/>
            </p:nvSpPr>
            <p:spPr bwMode="auto">
              <a:xfrm>
                <a:off x="961" y="1083"/>
                <a:ext cx="191" cy="7"/>
              </a:xfrm>
              <a:custGeom>
                <a:avLst/>
                <a:gdLst/>
                <a:ahLst/>
                <a:cxnLst>
                  <a:cxn ang="0">
                    <a:pos x="0" y="0"/>
                  </a:cxn>
                  <a:cxn ang="0">
                    <a:pos x="49" y="32"/>
                  </a:cxn>
                  <a:cxn ang="0">
                    <a:pos x="841" y="32"/>
                  </a:cxn>
                  <a:cxn ang="0">
                    <a:pos x="814" y="0"/>
                  </a:cxn>
                  <a:cxn ang="0">
                    <a:pos x="0" y="0"/>
                  </a:cxn>
                  <a:cxn ang="0">
                    <a:pos x="0" y="0"/>
                  </a:cxn>
                </a:cxnLst>
                <a:rect l="0" t="0" r="r" b="b"/>
                <a:pathLst>
                  <a:path w="842" h="33">
                    <a:moveTo>
                      <a:pt x="0" y="0"/>
                    </a:moveTo>
                    <a:lnTo>
                      <a:pt x="49" y="32"/>
                    </a:lnTo>
                    <a:lnTo>
                      <a:pt x="841" y="32"/>
                    </a:lnTo>
                    <a:lnTo>
                      <a:pt x="814" y="0"/>
                    </a:lnTo>
                    <a:lnTo>
                      <a:pt x="0" y="0"/>
                    </a:lnTo>
                    <a:lnTo>
                      <a:pt x="0" y="0"/>
                    </a:lnTo>
                  </a:path>
                </a:pathLst>
              </a:custGeom>
              <a:solidFill>
                <a:srgbClr val="E0E0E0"/>
              </a:solidFill>
              <a:ln w="4680">
                <a:solidFill>
                  <a:srgbClr val="808080"/>
                </a:solidFill>
                <a:round/>
                <a:headEnd/>
                <a:tailEnd/>
              </a:ln>
            </p:spPr>
            <p:txBody>
              <a:bodyPr wrap="none" anchor="ctr"/>
              <a:lstStyle/>
              <a:p>
                <a:endParaRPr lang="en-US"/>
              </a:p>
            </p:txBody>
          </p:sp>
          <p:sp>
            <p:nvSpPr>
              <p:cNvPr id="1250311" name="Freeform 7"/>
              <p:cNvSpPr>
                <a:spLocks noChangeArrowheads="1"/>
              </p:cNvSpPr>
              <p:nvPr/>
            </p:nvSpPr>
            <p:spPr bwMode="auto">
              <a:xfrm>
                <a:off x="961" y="1082"/>
                <a:ext cx="48" cy="372"/>
              </a:xfrm>
              <a:custGeom>
                <a:avLst/>
                <a:gdLst/>
                <a:ahLst/>
                <a:cxnLst>
                  <a:cxn ang="0">
                    <a:pos x="0" y="1586"/>
                  </a:cxn>
                  <a:cxn ang="0">
                    <a:pos x="43" y="1641"/>
                  </a:cxn>
                  <a:cxn ang="0">
                    <a:pos x="211" y="545"/>
                  </a:cxn>
                  <a:cxn ang="0">
                    <a:pos x="53" y="31"/>
                  </a:cxn>
                  <a:cxn ang="0">
                    <a:pos x="1" y="0"/>
                  </a:cxn>
                  <a:cxn ang="0">
                    <a:pos x="0" y="600"/>
                  </a:cxn>
                  <a:cxn ang="0">
                    <a:pos x="0" y="1586"/>
                  </a:cxn>
                  <a:cxn ang="0">
                    <a:pos x="0" y="1586"/>
                  </a:cxn>
                </a:cxnLst>
                <a:rect l="0" t="0" r="r" b="b"/>
                <a:pathLst>
                  <a:path w="212" h="1642">
                    <a:moveTo>
                      <a:pt x="0" y="1586"/>
                    </a:moveTo>
                    <a:lnTo>
                      <a:pt x="43" y="1641"/>
                    </a:lnTo>
                    <a:lnTo>
                      <a:pt x="211" y="545"/>
                    </a:lnTo>
                    <a:lnTo>
                      <a:pt x="53" y="31"/>
                    </a:lnTo>
                    <a:lnTo>
                      <a:pt x="1" y="0"/>
                    </a:lnTo>
                    <a:lnTo>
                      <a:pt x="0" y="600"/>
                    </a:lnTo>
                    <a:lnTo>
                      <a:pt x="0" y="1586"/>
                    </a:lnTo>
                    <a:lnTo>
                      <a:pt x="0" y="1586"/>
                    </a:lnTo>
                  </a:path>
                </a:pathLst>
              </a:custGeom>
              <a:solidFill>
                <a:srgbClr val="A0A0A0"/>
              </a:solidFill>
              <a:ln w="4680">
                <a:solidFill>
                  <a:srgbClr val="808080"/>
                </a:solidFill>
                <a:round/>
                <a:headEnd/>
                <a:tailEnd/>
              </a:ln>
            </p:spPr>
            <p:txBody>
              <a:bodyPr wrap="none" anchor="ctr"/>
              <a:lstStyle/>
              <a:p>
                <a:endParaRPr lang="en-US"/>
              </a:p>
            </p:txBody>
          </p:sp>
          <p:sp>
            <p:nvSpPr>
              <p:cNvPr id="1250312" name="Freeform 8"/>
              <p:cNvSpPr>
                <a:spLocks noChangeArrowheads="1"/>
              </p:cNvSpPr>
              <p:nvPr/>
            </p:nvSpPr>
            <p:spPr bwMode="auto">
              <a:xfrm>
                <a:off x="879" y="1057"/>
                <a:ext cx="84" cy="384"/>
              </a:xfrm>
              <a:custGeom>
                <a:avLst/>
                <a:gdLst/>
                <a:ahLst/>
                <a:cxnLst>
                  <a:cxn ang="0">
                    <a:pos x="0" y="0"/>
                  </a:cxn>
                  <a:cxn ang="0">
                    <a:pos x="368" y="110"/>
                  </a:cxn>
                  <a:cxn ang="0">
                    <a:pos x="368" y="1693"/>
                  </a:cxn>
                  <a:cxn ang="0">
                    <a:pos x="0" y="1289"/>
                  </a:cxn>
                  <a:cxn ang="0">
                    <a:pos x="0" y="0"/>
                  </a:cxn>
                  <a:cxn ang="0">
                    <a:pos x="0" y="0"/>
                  </a:cxn>
                </a:cxnLst>
                <a:rect l="0" t="0" r="r" b="b"/>
                <a:pathLst>
                  <a:path w="369" h="1694">
                    <a:moveTo>
                      <a:pt x="0" y="0"/>
                    </a:moveTo>
                    <a:lnTo>
                      <a:pt x="368" y="110"/>
                    </a:lnTo>
                    <a:lnTo>
                      <a:pt x="368" y="1693"/>
                    </a:lnTo>
                    <a:lnTo>
                      <a:pt x="0" y="1289"/>
                    </a:lnTo>
                    <a:lnTo>
                      <a:pt x="0" y="0"/>
                    </a:lnTo>
                    <a:lnTo>
                      <a:pt x="0" y="0"/>
                    </a:lnTo>
                  </a:path>
                </a:pathLst>
              </a:custGeom>
              <a:solidFill>
                <a:srgbClr val="A0A0A0"/>
              </a:solidFill>
              <a:ln w="4680">
                <a:solidFill>
                  <a:srgbClr val="808080"/>
                </a:solidFill>
                <a:round/>
                <a:headEnd/>
                <a:tailEnd/>
              </a:ln>
            </p:spPr>
            <p:txBody>
              <a:bodyPr wrap="none" anchor="ctr"/>
              <a:lstStyle/>
              <a:p>
                <a:endParaRPr lang="en-US"/>
              </a:p>
            </p:txBody>
          </p:sp>
          <p:sp>
            <p:nvSpPr>
              <p:cNvPr id="1250313" name="Freeform 9"/>
              <p:cNvSpPr>
                <a:spLocks noChangeArrowheads="1"/>
              </p:cNvSpPr>
              <p:nvPr/>
            </p:nvSpPr>
            <p:spPr bwMode="auto">
              <a:xfrm>
                <a:off x="879" y="1056"/>
                <a:ext cx="267" cy="27"/>
              </a:xfrm>
              <a:custGeom>
                <a:avLst/>
                <a:gdLst/>
                <a:ahLst/>
                <a:cxnLst>
                  <a:cxn ang="0">
                    <a:pos x="368" y="118"/>
                  </a:cxn>
                  <a:cxn ang="0">
                    <a:pos x="1178" y="118"/>
                  </a:cxn>
                  <a:cxn ang="0">
                    <a:pos x="610" y="0"/>
                  </a:cxn>
                  <a:cxn ang="0">
                    <a:pos x="0" y="0"/>
                  </a:cxn>
                  <a:cxn ang="0">
                    <a:pos x="368" y="118"/>
                  </a:cxn>
                  <a:cxn ang="0">
                    <a:pos x="368" y="118"/>
                  </a:cxn>
                </a:cxnLst>
                <a:rect l="0" t="0" r="r" b="b"/>
                <a:pathLst>
                  <a:path w="1179" h="119">
                    <a:moveTo>
                      <a:pt x="368" y="118"/>
                    </a:moveTo>
                    <a:lnTo>
                      <a:pt x="1178" y="118"/>
                    </a:lnTo>
                    <a:lnTo>
                      <a:pt x="610" y="0"/>
                    </a:lnTo>
                    <a:lnTo>
                      <a:pt x="0" y="0"/>
                    </a:lnTo>
                    <a:lnTo>
                      <a:pt x="368" y="118"/>
                    </a:lnTo>
                    <a:lnTo>
                      <a:pt x="368" y="118"/>
                    </a:lnTo>
                  </a:path>
                </a:pathLst>
              </a:custGeom>
              <a:solidFill>
                <a:srgbClr val="E0E0E0"/>
              </a:solidFill>
              <a:ln w="4680">
                <a:solidFill>
                  <a:srgbClr val="808080"/>
                </a:solidFill>
                <a:round/>
                <a:headEnd/>
                <a:tailEnd/>
              </a:ln>
            </p:spPr>
            <p:txBody>
              <a:bodyPr wrap="none" anchor="ctr"/>
              <a:lstStyle/>
              <a:p>
                <a:endParaRPr lang="en-US"/>
              </a:p>
            </p:txBody>
          </p:sp>
          <p:sp>
            <p:nvSpPr>
              <p:cNvPr id="1250314" name="AutoShape 10"/>
              <p:cNvSpPr>
                <a:spLocks noChangeArrowheads="1"/>
              </p:cNvSpPr>
              <p:nvPr/>
            </p:nvSpPr>
            <p:spPr bwMode="auto">
              <a:xfrm>
                <a:off x="971" y="1221"/>
                <a:ext cx="174" cy="232"/>
              </a:xfrm>
              <a:prstGeom prst="roundRect">
                <a:avLst>
                  <a:gd name="adj" fmla="val 574"/>
                </a:avLst>
              </a:prstGeom>
              <a:solidFill>
                <a:srgbClr val="C0C0C0"/>
              </a:solidFill>
              <a:ln w="4680">
                <a:solidFill>
                  <a:srgbClr val="808080"/>
                </a:solidFill>
                <a:round/>
                <a:headEnd/>
                <a:tailEnd/>
              </a:ln>
            </p:spPr>
            <p:txBody>
              <a:bodyPr wrap="none" anchor="ctr"/>
              <a:lstStyle/>
              <a:p>
                <a:endParaRPr lang="en-US"/>
              </a:p>
            </p:txBody>
          </p:sp>
          <p:sp>
            <p:nvSpPr>
              <p:cNvPr id="1250315" name="Freeform 11"/>
              <p:cNvSpPr>
                <a:spLocks noChangeArrowheads="1"/>
              </p:cNvSpPr>
              <p:nvPr/>
            </p:nvSpPr>
            <p:spPr bwMode="auto">
              <a:xfrm>
                <a:off x="973" y="1089"/>
                <a:ext cx="187" cy="117"/>
              </a:xfrm>
              <a:custGeom>
                <a:avLst/>
                <a:gdLst/>
                <a:ahLst/>
                <a:cxnLst>
                  <a:cxn ang="0">
                    <a:pos x="0" y="0"/>
                  </a:cxn>
                  <a:cxn ang="0">
                    <a:pos x="785" y="0"/>
                  </a:cxn>
                  <a:cxn ang="0">
                    <a:pos x="823" y="517"/>
                  </a:cxn>
                  <a:cxn ang="0">
                    <a:pos x="33" y="517"/>
                  </a:cxn>
                  <a:cxn ang="0">
                    <a:pos x="0" y="0"/>
                  </a:cxn>
                  <a:cxn ang="0">
                    <a:pos x="0" y="0"/>
                  </a:cxn>
                </a:cxnLst>
                <a:rect l="0" t="0" r="r" b="b"/>
                <a:pathLst>
                  <a:path w="824" h="518">
                    <a:moveTo>
                      <a:pt x="0" y="0"/>
                    </a:moveTo>
                    <a:lnTo>
                      <a:pt x="785" y="0"/>
                    </a:lnTo>
                    <a:lnTo>
                      <a:pt x="823" y="517"/>
                    </a:lnTo>
                    <a:lnTo>
                      <a:pt x="33" y="517"/>
                    </a:lnTo>
                    <a:lnTo>
                      <a:pt x="0" y="0"/>
                    </a:lnTo>
                    <a:lnTo>
                      <a:pt x="0" y="0"/>
                    </a:lnTo>
                  </a:path>
                </a:pathLst>
              </a:custGeom>
              <a:solidFill>
                <a:srgbClr val="C0C0C0"/>
              </a:solidFill>
              <a:ln w="4680">
                <a:solidFill>
                  <a:srgbClr val="808080"/>
                </a:solidFill>
                <a:round/>
                <a:headEnd/>
                <a:tailEnd/>
              </a:ln>
            </p:spPr>
            <p:txBody>
              <a:bodyPr wrap="none" anchor="ctr"/>
              <a:lstStyle/>
              <a:p>
                <a:endParaRPr lang="en-US"/>
              </a:p>
            </p:txBody>
          </p:sp>
          <p:sp>
            <p:nvSpPr>
              <p:cNvPr id="1250316" name="Freeform 12"/>
              <p:cNvSpPr>
                <a:spLocks noChangeArrowheads="1"/>
              </p:cNvSpPr>
              <p:nvPr/>
            </p:nvSpPr>
            <p:spPr bwMode="auto">
              <a:xfrm>
                <a:off x="971" y="1206"/>
                <a:ext cx="190" cy="15"/>
              </a:xfrm>
              <a:custGeom>
                <a:avLst/>
                <a:gdLst/>
                <a:ahLst/>
                <a:cxnLst>
                  <a:cxn ang="0">
                    <a:pos x="0" y="63"/>
                  </a:cxn>
                  <a:cxn ang="0">
                    <a:pos x="771" y="63"/>
                  </a:cxn>
                  <a:cxn ang="0">
                    <a:pos x="836" y="0"/>
                  </a:cxn>
                  <a:cxn ang="0">
                    <a:pos x="42" y="0"/>
                  </a:cxn>
                  <a:cxn ang="0">
                    <a:pos x="0" y="63"/>
                  </a:cxn>
                  <a:cxn ang="0">
                    <a:pos x="0" y="63"/>
                  </a:cxn>
                </a:cxnLst>
                <a:rect l="0" t="0" r="r" b="b"/>
                <a:pathLst>
                  <a:path w="837" h="64">
                    <a:moveTo>
                      <a:pt x="0" y="63"/>
                    </a:moveTo>
                    <a:lnTo>
                      <a:pt x="771" y="63"/>
                    </a:lnTo>
                    <a:lnTo>
                      <a:pt x="836" y="0"/>
                    </a:lnTo>
                    <a:lnTo>
                      <a:pt x="42" y="0"/>
                    </a:lnTo>
                    <a:lnTo>
                      <a:pt x="0" y="63"/>
                    </a:lnTo>
                    <a:lnTo>
                      <a:pt x="0" y="63"/>
                    </a:lnTo>
                  </a:path>
                </a:pathLst>
              </a:custGeom>
              <a:solidFill>
                <a:srgbClr val="A0A0A0"/>
              </a:solidFill>
              <a:ln w="4680">
                <a:solidFill>
                  <a:srgbClr val="808080"/>
                </a:solidFill>
                <a:round/>
                <a:headEnd/>
                <a:tailEnd/>
              </a:ln>
            </p:spPr>
            <p:txBody>
              <a:bodyPr wrap="none" anchor="ctr"/>
              <a:lstStyle/>
              <a:p>
                <a:endParaRPr lang="en-US"/>
              </a:p>
            </p:txBody>
          </p:sp>
          <p:sp>
            <p:nvSpPr>
              <p:cNvPr id="1250317" name="Freeform 13"/>
              <p:cNvSpPr>
                <a:spLocks noChangeArrowheads="1"/>
              </p:cNvSpPr>
              <p:nvPr/>
            </p:nvSpPr>
            <p:spPr bwMode="auto">
              <a:xfrm>
                <a:off x="973" y="1083"/>
                <a:ext cx="16" cy="372"/>
              </a:xfrm>
              <a:custGeom>
                <a:avLst/>
                <a:gdLst/>
                <a:ahLst/>
                <a:cxnLst>
                  <a:cxn ang="0">
                    <a:pos x="0" y="0"/>
                  </a:cxn>
                  <a:cxn ang="0">
                    <a:pos x="36" y="27"/>
                  </a:cxn>
                  <a:cxn ang="0">
                    <a:pos x="70" y="550"/>
                  </a:cxn>
                  <a:cxn ang="0">
                    <a:pos x="34" y="609"/>
                  </a:cxn>
                  <a:cxn ang="0">
                    <a:pos x="32" y="1639"/>
                  </a:cxn>
                </a:cxnLst>
                <a:rect l="0" t="0" r="r" b="b"/>
                <a:pathLst>
                  <a:path w="71" h="1640">
                    <a:moveTo>
                      <a:pt x="0" y="0"/>
                    </a:moveTo>
                    <a:lnTo>
                      <a:pt x="36" y="27"/>
                    </a:lnTo>
                    <a:lnTo>
                      <a:pt x="70" y="550"/>
                    </a:lnTo>
                    <a:lnTo>
                      <a:pt x="34" y="609"/>
                    </a:lnTo>
                    <a:lnTo>
                      <a:pt x="32" y="1639"/>
                    </a:lnTo>
                  </a:path>
                </a:pathLst>
              </a:custGeom>
              <a:noFill/>
              <a:ln w="4680">
                <a:solidFill>
                  <a:srgbClr val="808080"/>
                </a:solidFill>
                <a:round/>
                <a:headEnd/>
                <a:tailEnd/>
              </a:ln>
            </p:spPr>
            <p:txBody>
              <a:bodyPr/>
              <a:lstStyle/>
              <a:p>
                <a:endParaRPr lang="en-US"/>
              </a:p>
            </p:txBody>
          </p:sp>
          <p:sp>
            <p:nvSpPr>
              <p:cNvPr id="1250318" name="Freeform 14"/>
              <p:cNvSpPr>
                <a:spLocks noChangeArrowheads="1"/>
              </p:cNvSpPr>
              <p:nvPr/>
            </p:nvSpPr>
            <p:spPr bwMode="auto">
              <a:xfrm>
                <a:off x="980" y="1084"/>
                <a:ext cx="15" cy="371"/>
              </a:xfrm>
              <a:custGeom>
                <a:avLst/>
                <a:gdLst/>
                <a:ahLst/>
                <a:cxnLst>
                  <a:cxn ang="0">
                    <a:pos x="0" y="0"/>
                  </a:cxn>
                  <a:cxn ang="0">
                    <a:pos x="31" y="26"/>
                  </a:cxn>
                  <a:cxn ang="0">
                    <a:pos x="64" y="547"/>
                  </a:cxn>
                  <a:cxn ang="0">
                    <a:pos x="30" y="606"/>
                  </a:cxn>
                  <a:cxn ang="0">
                    <a:pos x="28" y="1635"/>
                  </a:cxn>
                </a:cxnLst>
                <a:rect l="0" t="0" r="r" b="b"/>
                <a:pathLst>
                  <a:path w="65" h="1636">
                    <a:moveTo>
                      <a:pt x="0" y="0"/>
                    </a:moveTo>
                    <a:lnTo>
                      <a:pt x="31" y="26"/>
                    </a:lnTo>
                    <a:lnTo>
                      <a:pt x="64" y="547"/>
                    </a:lnTo>
                    <a:lnTo>
                      <a:pt x="30" y="606"/>
                    </a:lnTo>
                    <a:lnTo>
                      <a:pt x="28" y="1635"/>
                    </a:lnTo>
                  </a:path>
                </a:pathLst>
              </a:custGeom>
              <a:noFill/>
              <a:ln w="4680">
                <a:solidFill>
                  <a:srgbClr val="808080"/>
                </a:solidFill>
                <a:round/>
                <a:headEnd/>
                <a:tailEnd/>
              </a:ln>
            </p:spPr>
            <p:txBody>
              <a:bodyPr/>
              <a:lstStyle/>
              <a:p>
                <a:endParaRPr lang="en-US"/>
              </a:p>
            </p:txBody>
          </p:sp>
          <p:sp>
            <p:nvSpPr>
              <p:cNvPr id="1250319" name="Freeform 15"/>
              <p:cNvSpPr>
                <a:spLocks noChangeArrowheads="1"/>
              </p:cNvSpPr>
              <p:nvPr/>
            </p:nvSpPr>
            <p:spPr bwMode="auto">
              <a:xfrm>
                <a:off x="984" y="1083"/>
                <a:ext cx="16" cy="372"/>
              </a:xfrm>
              <a:custGeom>
                <a:avLst/>
                <a:gdLst/>
                <a:ahLst/>
                <a:cxnLst>
                  <a:cxn ang="0">
                    <a:pos x="0" y="0"/>
                  </a:cxn>
                  <a:cxn ang="0">
                    <a:pos x="33" y="27"/>
                  </a:cxn>
                  <a:cxn ang="0">
                    <a:pos x="69" y="545"/>
                  </a:cxn>
                  <a:cxn ang="0">
                    <a:pos x="31" y="604"/>
                  </a:cxn>
                  <a:cxn ang="0">
                    <a:pos x="31" y="1639"/>
                  </a:cxn>
                </a:cxnLst>
                <a:rect l="0" t="0" r="r" b="b"/>
                <a:pathLst>
                  <a:path w="70" h="1640">
                    <a:moveTo>
                      <a:pt x="0" y="0"/>
                    </a:moveTo>
                    <a:lnTo>
                      <a:pt x="33" y="27"/>
                    </a:lnTo>
                    <a:lnTo>
                      <a:pt x="69" y="545"/>
                    </a:lnTo>
                    <a:lnTo>
                      <a:pt x="31" y="604"/>
                    </a:lnTo>
                    <a:lnTo>
                      <a:pt x="31" y="1639"/>
                    </a:lnTo>
                  </a:path>
                </a:pathLst>
              </a:custGeom>
              <a:noFill/>
              <a:ln w="4680">
                <a:solidFill>
                  <a:srgbClr val="808080"/>
                </a:solidFill>
                <a:round/>
                <a:headEnd/>
                <a:tailEnd/>
              </a:ln>
            </p:spPr>
            <p:txBody>
              <a:bodyPr/>
              <a:lstStyle/>
              <a:p>
                <a:endParaRPr lang="en-US"/>
              </a:p>
            </p:txBody>
          </p:sp>
          <p:sp>
            <p:nvSpPr>
              <p:cNvPr id="1250320" name="Freeform 16"/>
              <p:cNvSpPr>
                <a:spLocks noChangeArrowheads="1"/>
              </p:cNvSpPr>
              <p:nvPr/>
            </p:nvSpPr>
            <p:spPr bwMode="auto">
              <a:xfrm>
                <a:off x="989" y="1084"/>
                <a:ext cx="16" cy="370"/>
              </a:xfrm>
              <a:custGeom>
                <a:avLst/>
                <a:gdLst/>
                <a:ahLst/>
                <a:cxnLst>
                  <a:cxn ang="0">
                    <a:pos x="0" y="0"/>
                  </a:cxn>
                  <a:cxn ang="0">
                    <a:pos x="33" y="23"/>
                  </a:cxn>
                  <a:cxn ang="0">
                    <a:pos x="70" y="544"/>
                  </a:cxn>
                  <a:cxn ang="0">
                    <a:pos x="32" y="603"/>
                  </a:cxn>
                  <a:cxn ang="0">
                    <a:pos x="31" y="1630"/>
                  </a:cxn>
                </a:cxnLst>
                <a:rect l="0" t="0" r="r" b="b"/>
                <a:pathLst>
                  <a:path w="71" h="1631">
                    <a:moveTo>
                      <a:pt x="0" y="0"/>
                    </a:moveTo>
                    <a:lnTo>
                      <a:pt x="33" y="23"/>
                    </a:lnTo>
                    <a:lnTo>
                      <a:pt x="70" y="544"/>
                    </a:lnTo>
                    <a:lnTo>
                      <a:pt x="32" y="603"/>
                    </a:lnTo>
                    <a:lnTo>
                      <a:pt x="31" y="1630"/>
                    </a:lnTo>
                  </a:path>
                </a:pathLst>
              </a:custGeom>
              <a:noFill/>
              <a:ln w="4680">
                <a:solidFill>
                  <a:srgbClr val="808080"/>
                </a:solidFill>
                <a:round/>
                <a:headEnd/>
                <a:tailEnd/>
              </a:ln>
            </p:spPr>
            <p:txBody>
              <a:bodyPr/>
              <a:lstStyle/>
              <a:p>
                <a:endParaRPr lang="en-US"/>
              </a:p>
            </p:txBody>
          </p:sp>
          <p:sp>
            <p:nvSpPr>
              <p:cNvPr id="1250321" name="Freeform 17"/>
              <p:cNvSpPr>
                <a:spLocks noChangeArrowheads="1"/>
              </p:cNvSpPr>
              <p:nvPr/>
            </p:nvSpPr>
            <p:spPr bwMode="auto">
              <a:xfrm>
                <a:off x="995" y="1083"/>
                <a:ext cx="15" cy="370"/>
              </a:xfrm>
              <a:custGeom>
                <a:avLst/>
                <a:gdLst/>
                <a:ahLst/>
                <a:cxnLst>
                  <a:cxn ang="0">
                    <a:pos x="0" y="0"/>
                  </a:cxn>
                  <a:cxn ang="0">
                    <a:pos x="31" y="32"/>
                  </a:cxn>
                  <a:cxn ang="0">
                    <a:pos x="65" y="544"/>
                  </a:cxn>
                  <a:cxn ang="0">
                    <a:pos x="29" y="603"/>
                  </a:cxn>
                  <a:cxn ang="0">
                    <a:pos x="28" y="1631"/>
                  </a:cxn>
                </a:cxnLst>
                <a:rect l="0" t="0" r="r" b="b"/>
                <a:pathLst>
                  <a:path w="66" h="1632">
                    <a:moveTo>
                      <a:pt x="0" y="0"/>
                    </a:moveTo>
                    <a:lnTo>
                      <a:pt x="31" y="32"/>
                    </a:lnTo>
                    <a:lnTo>
                      <a:pt x="65" y="544"/>
                    </a:lnTo>
                    <a:lnTo>
                      <a:pt x="29" y="603"/>
                    </a:lnTo>
                    <a:lnTo>
                      <a:pt x="28" y="1631"/>
                    </a:lnTo>
                  </a:path>
                </a:pathLst>
              </a:custGeom>
              <a:noFill/>
              <a:ln w="4680">
                <a:solidFill>
                  <a:srgbClr val="808080"/>
                </a:solidFill>
                <a:round/>
                <a:headEnd/>
                <a:tailEnd/>
              </a:ln>
            </p:spPr>
            <p:txBody>
              <a:bodyPr/>
              <a:lstStyle/>
              <a:p>
                <a:endParaRPr lang="en-US"/>
              </a:p>
            </p:txBody>
          </p:sp>
          <p:sp>
            <p:nvSpPr>
              <p:cNvPr id="1250322" name="Freeform 18"/>
              <p:cNvSpPr>
                <a:spLocks noChangeArrowheads="1"/>
              </p:cNvSpPr>
              <p:nvPr/>
            </p:nvSpPr>
            <p:spPr bwMode="auto">
              <a:xfrm>
                <a:off x="1001" y="1084"/>
                <a:ext cx="14" cy="370"/>
              </a:xfrm>
              <a:custGeom>
                <a:avLst/>
                <a:gdLst/>
                <a:ahLst/>
                <a:cxnLst>
                  <a:cxn ang="0">
                    <a:pos x="0" y="0"/>
                  </a:cxn>
                  <a:cxn ang="0">
                    <a:pos x="28" y="26"/>
                  </a:cxn>
                  <a:cxn ang="0">
                    <a:pos x="62" y="542"/>
                  </a:cxn>
                  <a:cxn ang="0">
                    <a:pos x="26" y="602"/>
                  </a:cxn>
                  <a:cxn ang="0">
                    <a:pos x="25" y="1630"/>
                  </a:cxn>
                </a:cxnLst>
                <a:rect l="0" t="0" r="r" b="b"/>
                <a:pathLst>
                  <a:path w="63" h="1631">
                    <a:moveTo>
                      <a:pt x="0" y="0"/>
                    </a:moveTo>
                    <a:lnTo>
                      <a:pt x="28" y="26"/>
                    </a:lnTo>
                    <a:lnTo>
                      <a:pt x="62" y="542"/>
                    </a:lnTo>
                    <a:lnTo>
                      <a:pt x="26" y="602"/>
                    </a:lnTo>
                    <a:lnTo>
                      <a:pt x="25" y="1630"/>
                    </a:lnTo>
                  </a:path>
                </a:pathLst>
              </a:custGeom>
              <a:noFill/>
              <a:ln w="4680">
                <a:solidFill>
                  <a:srgbClr val="808080"/>
                </a:solidFill>
                <a:round/>
                <a:headEnd/>
                <a:tailEnd/>
              </a:ln>
            </p:spPr>
            <p:txBody>
              <a:bodyPr/>
              <a:lstStyle/>
              <a:p>
                <a:endParaRPr lang="en-US"/>
              </a:p>
            </p:txBody>
          </p:sp>
          <p:sp>
            <p:nvSpPr>
              <p:cNvPr id="1250323" name="Freeform 19"/>
              <p:cNvSpPr>
                <a:spLocks noChangeArrowheads="1"/>
              </p:cNvSpPr>
              <p:nvPr/>
            </p:nvSpPr>
            <p:spPr bwMode="auto">
              <a:xfrm>
                <a:off x="1007" y="1084"/>
                <a:ext cx="14" cy="371"/>
              </a:xfrm>
              <a:custGeom>
                <a:avLst/>
                <a:gdLst/>
                <a:ahLst/>
                <a:cxnLst>
                  <a:cxn ang="0">
                    <a:pos x="0" y="0"/>
                  </a:cxn>
                  <a:cxn ang="0">
                    <a:pos x="27" y="28"/>
                  </a:cxn>
                  <a:cxn ang="0">
                    <a:pos x="62" y="538"/>
                  </a:cxn>
                  <a:cxn ang="0">
                    <a:pos x="25" y="601"/>
                  </a:cxn>
                  <a:cxn ang="0">
                    <a:pos x="25" y="1635"/>
                  </a:cxn>
                </a:cxnLst>
                <a:rect l="0" t="0" r="r" b="b"/>
                <a:pathLst>
                  <a:path w="63" h="1636">
                    <a:moveTo>
                      <a:pt x="0" y="0"/>
                    </a:moveTo>
                    <a:lnTo>
                      <a:pt x="27" y="28"/>
                    </a:lnTo>
                    <a:lnTo>
                      <a:pt x="62" y="538"/>
                    </a:lnTo>
                    <a:lnTo>
                      <a:pt x="25" y="601"/>
                    </a:lnTo>
                    <a:lnTo>
                      <a:pt x="25" y="1635"/>
                    </a:lnTo>
                  </a:path>
                </a:pathLst>
              </a:custGeom>
              <a:noFill/>
              <a:ln w="4680">
                <a:solidFill>
                  <a:srgbClr val="808080"/>
                </a:solidFill>
                <a:round/>
                <a:headEnd/>
                <a:tailEnd/>
              </a:ln>
            </p:spPr>
            <p:txBody>
              <a:bodyPr/>
              <a:lstStyle/>
              <a:p>
                <a:endParaRPr lang="en-US"/>
              </a:p>
            </p:txBody>
          </p:sp>
          <p:sp>
            <p:nvSpPr>
              <p:cNvPr id="1250324" name="Freeform 20"/>
              <p:cNvSpPr>
                <a:spLocks noChangeArrowheads="1"/>
              </p:cNvSpPr>
              <p:nvPr/>
            </p:nvSpPr>
            <p:spPr bwMode="auto">
              <a:xfrm>
                <a:off x="1011" y="1084"/>
                <a:ext cx="15" cy="369"/>
              </a:xfrm>
              <a:custGeom>
                <a:avLst/>
                <a:gdLst/>
                <a:ahLst/>
                <a:cxnLst>
                  <a:cxn ang="0">
                    <a:pos x="0" y="0"/>
                  </a:cxn>
                  <a:cxn ang="0">
                    <a:pos x="30" y="26"/>
                  </a:cxn>
                  <a:cxn ang="0">
                    <a:pos x="65" y="539"/>
                  </a:cxn>
                  <a:cxn ang="0">
                    <a:pos x="29" y="598"/>
                  </a:cxn>
                  <a:cxn ang="0">
                    <a:pos x="27" y="1627"/>
                  </a:cxn>
                </a:cxnLst>
                <a:rect l="0" t="0" r="r" b="b"/>
                <a:pathLst>
                  <a:path w="66" h="1628">
                    <a:moveTo>
                      <a:pt x="0" y="0"/>
                    </a:moveTo>
                    <a:lnTo>
                      <a:pt x="30" y="26"/>
                    </a:lnTo>
                    <a:lnTo>
                      <a:pt x="65" y="539"/>
                    </a:lnTo>
                    <a:lnTo>
                      <a:pt x="29" y="598"/>
                    </a:lnTo>
                    <a:lnTo>
                      <a:pt x="27" y="1627"/>
                    </a:lnTo>
                  </a:path>
                </a:pathLst>
              </a:custGeom>
              <a:noFill/>
              <a:ln w="4680">
                <a:solidFill>
                  <a:srgbClr val="808080"/>
                </a:solidFill>
                <a:round/>
                <a:headEnd/>
                <a:tailEnd/>
              </a:ln>
            </p:spPr>
            <p:txBody>
              <a:bodyPr/>
              <a:lstStyle/>
              <a:p>
                <a:endParaRPr lang="en-US"/>
              </a:p>
            </p:txBody>
          </p:sp>
          <p:sp>
            <p:nvSpPr>
              <p:cNvPr id="1250325" name="AutoShape 21"/>
              <p:cNvSpPr>
                <a:spLocks noChangeArrowheads="1"/>
              </p:cNvSpPr>
              <p:nvPr/>
            </p:nvSpPr>
            <p:spPr bwMode="auto">
              <a:xfrm>
                <a:off x="1024" y="1251"/>
                <a:ext cx="114" cy="184"/>
              </a:xfrm>
              <a:prstGeom prst="roundRect">
                <a:avLst>
                  <a:gd name="adj" fmla="val 875"/>
                </a:avLst>
              </a:prstGeom>
              <a:solidFill>
                <a:srgbClr val="C0C0C0"/>
              </a:solidFill>
              <a:ln w="4680">
                <a:solidFill>
                  <a:srgbClr val="808080"/>
                </a:solidFill>
                <a:round/>
                <a:headEnd/>
                <a:tailEnd/>
              </a:ln>
            </p:spPr>
            <p:txBody>
              <a:bodyPr wrap="none" anchor="ctr"/>
              <a:lstStyle/>
              <a:p>
                <a:endParaRPr lang="en-US"/>
              </a:p>
            </p:txBody>
          </p:sp>
          <p:sp>
            <p:nvSpPr>
              <p:cNvPr id="1250326" name="AutoShape 22"/>
              <p:cNvSpPr>
                <a:spLocks noChangeArrowheads="1"/>
              </p:cNvSpPr>
              <p:nvPr/>
            </p:nvSpPr>
            <p:spPr bwMode="auto">
              <a:xfrm>
                <a:off x="1024" y="1286"/>
                <a:ext cx="114" cy="37"/>
              </a:xfrm>
              <a:prstGeom prst="roundRect">
                <a:avLst>
                  <a:gd name="adj" fmla="val 2778"/>
                </a:avLst>
              </a:prstGeom>
              <a:solidFill>
                <a:srgbClr val="C0C0C0"/>
              </a:solidFill>
              <a:ln w="4680">
                <a:solidFill>
                  <a:srgbClr val="808080"/>
                </a:solidFill>
                <a:round/>
                <a:headEnd/>
                <a:tailEnd/>
              </a:ln>
            </p:spPr>
            <p:txBody>
              <a:bodyPr wrap="none" anchor="ctr"/>
              <a:lstStyle/>
              <a:p>
                <a:endParaRPr lang="en-US"/>
              </a:p>
            </p:txBody>
          </p:sp>
          <p:sp>
            <p:nvSpPr>
              <p:cNvPr id="1250327" name="AutoShape 23"/>
              <p:cNvSpPr>
                <a:spLocks noChangeArrowheads="1"/>
              </p:cNvSpPr>
              <p:nvPr/>
            </p:nvSpPr>
            <p:spPr bwMode="auto">
              <a:xfrm>
                <a:off x="1024" y="1323"/>
                <a:ext cx="114" cy="37"/>
              </a:xfrm>
              <a:prstGeom prst="roundRect">
                <a:avLst>
                  <a:gd name="adj" fmla="val 2778"/>
                </a:avLst>
              </a:prstGeom>
              <a:solidFill>
                <a:srgbClr val="C0C0C0"/>
              </a:solidFill>
              <a:ln w="4680">
                <a:solidFill>
                  <a:srgbClr val="808080"/>
                </a:solidFill>
                <a:round/>
                <a:headEnd/>
                <a:tailEnd/>
              </a:ln>
            </p:spPr>
            <p:txBody>
              <a:bodyPr wrap="none" anchor="ctr"/>
              <a:lstStyle/>
              <a:p>
                <a:endParaRPr lang="en-US"/>
              </a:p>
            </p:txBody>
          </p:sp>
          <p:sp>
            <p:nvSpPr>
              <p:cNvPr id="1250328" name="AutoShape 24"/>
              <p:cNvSpPr>
                <a:spLocks noChangeArrowheads="1"/>
              </p:cNvSpPr>
              <p:nvPr/>
            </p:nvSpPr>
            <p:spPr bwMode="auto">
              <a:xfrm>
                <a:off x="1024" y="1359"/>
                <a:ext cx="114" cy="37"/>
              </a:xfrm>
              <a:prstGeom prst="roundRect">
                <a:avLst>
                  <a:gd name="adj" fmla="val 2778"/>
                </a:avLst>
              </a:prstGeom>
              <a:solidFill>
                <a:srgbClr val="C0C0C0"/>
              </a:solidFill>
              <a:ln w="4680">
                <a:solidFill>
                  <a:srgbClr val="808080"/>
                </a:solidFill>
                <a:round/>
                <a:headEnd/>
                <a:tailEnd/>
              </a:ln>
            </p:spPr>
            <p:txBody>
              <a:bodyPr wrap="none" anchor="ctr"/>
              <a:lstStyle/>
              <a:p>
                <a:endParaRPr lang="en-US"/>
              </a:p>
            </p:txBody>
          </p:sp>
          <p:sp>
            <p:nvSpPr>
              <p:cNvPr id="1250329" name="AutoShape 25"/>
              <p:cNvSpPr>
                <a:spLocks noChangeArrowheads="1"/>
              </p:cNvSpPr>
              <p:nvPr/>
            </p:nvSpPr>
            <p:spPr bwMode="auto">
              <a:xfrm>
                <a:off x="1045" y="1294"/>
                <a:ext cx="73" cy="22"/>
              </a:xfrm>
              <a:prstGeom prst="roundRect">
                <a:avLst>
                  <a:gd name="adj" fmla="val 4542"/>
                </a:avLst>
              </a:prstGeom>
              <a:solidFill>
                <a:srgbClr val="C0C0C0"/>
              </a:solidFill>
              <a:ln w="4680">
                <a:solidFill>
                  <a:srgbClr val="808080"/>
                </a:solidFill>
                <a:round/>
                <a:headEnd/>
                <a:tailEnd/>
              </a:ln>
            </p:spPr>
            <p:txBody>
              <a:bodyPr wrap="none" anchor="ctr"/>
              <a:lstStyle/>
              <a:p>
                <a:endParaRPr lang="en-US"/>
              </a:p>
            </p:txBody>
          </p:sp>
          <p:sp>
            <p:nvSpPr>
              <p:cNvPr id="1250330" name="AutoShape 26"/>
              <p:cNvSpPr>
                <a:spLocks noChangeArrowheads="1"/>
              </p:cNvSpPr>
              <p:nvPr/>
            </p:nvSpPr>
            <p:spPr bwMode="auto">
              <a:xfrm>
                <a:off x="1045" y="1330"/>
                <a:ext cx="73" cy="22"/>
              </a:xfrm>
              <a:prstGeom prst="roundRect">
                <a:avLst>
                  <a:gd name="adj" fmla="val 4542"/>
                </a:avLst>
              </a:prstGeom>
              <a:solidFill>
                <a:srgbClr val="C0C0C0"/>
              </a:solidFill>
              <a:ln w="4680">
                <a:solidFill>
                  <a:srgbClr val="808080"/>
                </a:solidFill>
                <a:round/>
                <a:headEnd/>
                <a:tailEnd/>
              </a:ln>
            </p:spPr>
            <p:txBody>
              <a:bodyPr wrap="none" anchor="ctr"/>
              <a:lstStyle/>
              <a:p>
                <a:endParaRPr lang="en-US"/>
              </a:p>
            </p:txBody>
          </p:sp>
          <p:sp>
            <p:nvSpPr>
              <p:cNvPr id="1250331" name="Freeform 27"/>
              <p:cNvSpPr>
                <a:spLocks noChangeArrowheads="1"/>
              </p:cNvSpPr>
              <p:nvPr/>
            </p:nvSpPr>
            <p:spPr bwMode="auto">
              <a:xfrm>
                <a:off x="1095" y="1255"/>
                <a:ext cx="6" cy="24"/>
              </a:xfrm>
              <a:custGeom>
                <a:avLst/>
                <a:gdLst/>
                <a:ahLst/>
                <a:cxnLst>
                  <a:cxn ang="0">
                    <a:pos x="26" y="0"/>
                  </a:cxn>
                  <a:cxn ang="0">
                    <a:pos x="26" y="106"/>
                  </a:cxn>
                  <a:cxn ang="0">
                    <a:pos x="0" y="44"/>
                  </a:cxn>
                  <a:cxn ang="0">
                    <a:pos x="26" y="0"/>
                  </a:cxn>
                  <a:cxn ang="0">
                    <a:pos x="26" y="0"/>
                  </a:cxn>
                </a:cxnLst>
                <a:rect l="0" t="0" r="r" b="b"/>
                <a:pathLst>
                  <a:path w="27" h="107">
                    <a:moveTo>
                      <a:pt x="26" y="0"/>
                    </a:moveTo>
                    <a:lnTo>
                      <a:pt x="26" y="106"/>
                    </a:lnTo>
                    <a:lnTo>
                      <a:pt x="0" y="44"/>
                    </a:lnTo>
                    <a:lnTo>
                      <a:pt x="26" y="0"/>
                    </a:lnTo>
                    <a:lnTo>
                      <a:pt x="26" y="0"/>
                    </a:lnTo>
                  </a:path>
                </a:pathLst>
              </a:custGeom>
              <a:solidFill>
                <a:srgbClr val="606060"/>
              </a:solidFill>
              <a:ln w="9525">
                <a:noFill/>
                <a:round/>
                <a:headEnd/>
                <a:tailEnd/>
              </a:ln>
            </p:spPr>
            <p:txBody>
              <a:bodyPr wrap="none" anchor="ctr"/>
              <a:lstStyle/>
              <a:p>
                <a:endParaRPr lang="en-US"/>
              </a:p>
            </p:txBody>
          </p:sp>
          <p:sp>
            <p:nvSpPr>
              <p:cNvPr id="1250332" name="AutoShape 28"/>
              <p:cNvSpPr>
                <a:spLocks noChangeArrowheads="1"/>
              </p:cNvSpPr>
              <p:nvPr/>
            </p:nvSpPr>
            <p:spPr bwMode="auto">
              <a:xfrm>
                <a:off x="1024" y="1250"/>
                <a:ext cx="114" cy="37"/>
              </a:xfrm>
              <a:prstGeom prst="roundRect">
                <a:avLst>
                  <a:gd name="adj" fmla="val 2778"/>
                </a:avLst>
              </a:prstGeom>
              <a:solidFill>
                <a:srgbClr val="A0A0A0"/>
              </a:solidFill>
              <a:ln w="4680">
                <a:solidFill>
                  <a:srgbClr val="808080"/>
                </a:solidFill>
                <a:round/>
                <a:headEnd/>
                <a:tailEnd/>
              </a:ln>
            </p:spPr>
            <p:txBody>
              <a:bodyPr wrap="none" anchor="ctr"/>
              <a:lstStyle/>
              <a:p>
                <a:endParaRPr lang="en-US"/>
              </a:p>
            </p:txBody>
          </p:sp>
          <p:sp>
            <p:nvSpPr>
              <p:cNvPr id="1250333" name="AutoShape 29"/>
              <p:cNvSpPr>
                <a:spLocks noChangeArrowheads="1"/>
              </p:cNvSpPr>
              <p:nvPr/>
            </p:nvSpPr>
            <p:spPr bwMode="auto">
              <a:xfrm>
                <a:off x="1035" y="1255"/>
                <a:ext cx="8" cy="4"/>
              </a:xfrm>
              <a:prstGeom prst="roundRect">
                <a:avLst>
                  <a:gd name="adj" fmla="val 25000"/>
                </a:avLst>
              </a:prstGeom>
              <a:solidFill>
                <a:srgbClr val="606060"/>
              </a:solidFill>
              <a:ln w="9525">
                <a:noFill/>
                <a:round/>
                <a:headEnd/>
                <a:tailEnd/>
              </a:ln>
            </p:spPr>
            <p:txBody>
              <a:bodyPr wrap="none" anchor="ctr"/>
              <a:lstStyle/>
              <a:p>
                <a:endParaRPr lang="en-US"/>
              </a:p>
            </p:txBody>
          </p:sp>
          <p:sp>
            <p:nvSpPr>
              <p:cNvPr id="1250334" name="Freeform 30"/>
              <p:cNvSpPr>
                <a:spLocks noChangeArrowheads="1"/>
              </p:cNvSpPr>
              <p:nvPr/>
            </p:nvSpPr>
            <p:spPr bwMode="auto">
              <a:xfrm>
                <a:off x="1076" y="1255"/>
                <a:ext cx="24" cy="11"/>
              </a:xfrm>
              <a:custGeom>
                <a:avLst/>
                <a:gdLst/>
                <a:ahLst/>
                <a:cxnLst>
                  <a:cxn ang="0">
                    <a:pos x="106" y="0"/>
                  </a:cxn>
                  <a:cxn ang="0">
                    <a:pos x="6" y="0"/>
                  </a:cxn>
                  <a:cxn ang="0">
                    <a:pos x="0" y="46"/>
                  </a:cxn>
                  <a:cxn ang="0">
                    <a:pos x="93" y="44"/>
                  </a:cxn>
                  <a:cxn ang="0">
                    <a:pos x="106" y="0"/>
                  </a:cxn>
                  <a:cxn ang="0">
                    <a:pos x="106" y="0"/>
                  </a:cxn>
                </a:cxnLst>
                <a:rect l="0" t="0" r="r" b="b"/>
                <a:pathLst>
                  <a:path w="107" h="47">
                    <a:moveTo>
                      <a:pt x="106" y="0"/>
                    </a:moveTo>
                    <a:lnTo>
                      <a:pt x="6" y="0"/>
                    </a:lnTo>
                    <a:lnTo>
                      <a:pt x="0" y="46"/>
                    </a:lnTo>
                    <a:lnTo>
                      <a:pt x="93" y="44"/>
                    </a:lnTo>
                    <a:lnTo>
                      <a:pt x="106" y="0"/>
                    </a:lnTo>
                    <a:lnTo>
                      <a:pt x="106" y="0"/>
                    </a:lnTo>
                  </a:path>
                </a:pathLst>
              </a:custGeom>
              <a:solidFill>
                <a:srgbClr val="808080"/>
              </a:solidFill>
              <a:ln w="9525">
                <a:noFill/>
                <a:round/>
                <a:headEnd/>
                <a:tailEnd/>
              </a:ln>
            </p:spPr>
            <p:txBody>
              <a:bodyPr wrap="none" anchor="ctr"/>
              <a:lstStyle/>
              <a:p>
                <a:endParaRPr lang="en-US"/>
              </a:p>
            </p:txBody>
          </p:sp>
          <p:sp>
            <p:nvSpPr>
              <p:cNvPr id="1250335" name="Freeform 31"/>
              <p:cNvSpPr>
                <a:spLocks noChangeArrowheads="1"/>
              </p:cNvSpPr>
              <p:nvPr/>
            </p:nvSpPr>
            <p:spPr bwMode="auto">
              <a:xfrm>
                <a:off x="1076" y="1268"/>
                <a:ext cx="54" cy="11"/>
              </a:xfrm>
              <a:custGeom>
                <a:avLst/>
                <a:gdLst/>
                <a:ahLst/>
                <a:cxnLst>
                  <a:cxn ang="0">
                    <a:pos x="235" y="48"/>
                  </a:cxn>
                  <a:cxn ang="0">
                    <a:pos x="6" y="48"/>
                  </a:cxn>
                  <a:cxn ang="0">
                    <a:pos x="0" y="0"/>
                  </a:cxn>
                  <a:cxn ang="0">
                    <a:pos x="222" y="0"/>
                  </a:cxn>
                  <a:cxn ang="0">
                    <a:pos x="235" y="48"/>
                  </a:cxn>
                  <a:cxn ang="0">
                    <a:pos x="235" y="48"/>
                  </a:cxn>
                </a:cxnLst>
                <a:rect l="0" t="0" r="r" b="b"/>
                <a:pathLst>
                  <a:path w="236" h="49">
                    <a:moveTo>
                      <a:pt x="235" y="48"/>
                    </a:moveTo>
                    <a:lnTo>
                      <a:pt x="6" y="48"/>
                    </a:lnTo>
                    <a:lnTo>
                      <a:pt x="0" y="0"/>
                    </a:lnTo>
                    <a:lnTo>
                      <a:pt x="222" y="0"/>
                    </a:lnTo>
                    <a:lnTo>
                      <a:pt x="235" y="48"/>
                    </a:lnTo>
                    <a:lnTo>
                      <a:pt x="235" y="48"/>
                    </a:lnTo>
                  </a:path>
                </a:pathLst>
              </a:custGeom>
              <a:solidFill>
                <a:srgbClr val="C0C0C0"/>
              </a:solidFill>
              <a:ln w="9525">
                <a:noFill/>
                <a:round/>
                <a:headEnd/>
                <a:tailEnd/>
              </a:ln>
            </p:spPr>
            <p:txBody>
              <a:bodyPr wrap="none" anchor="ctr"/>
              <a:lstStyle/>
              <a:p>
                <a:endParaRPr lang="en-US"/>
              </a:p>
            </p:txBody>
          </p:sp>
          <p:sp>
            <p:nvSpPr>
              <p:cNvPr id="1250336" name="Freeform 32"/>
              <p:cNvSpPr>
                <a:spLocks noChangeArrowheads="1"/>
              </p:cNvSpPr>
              <p:nvPr/>
            </p:nvSpPr>
            <p:spPr bwMode="auto">
              <a:xfrm>
                <a:off x="1098" y="1259"/>
                <a:ext cx="32" cy="6"/>
              </a:xfrm>
              <a:custGeom>
                <a:avLst/>
                <a:gdLst/>
                <a:ahLst/>
                <a:cxnLst>
                  <a:cxn ang="0">
                    <a:pos x="138" y="0"/>
                  </a:cxn>
                  <a:cxn ang="0">
                    <a:pos x="4" y="0"/>
                  </a:cxn>
                  <a:cxn ang="0">
                    <a:pos x="0" y="27"/>
                  </a:cxn>
                  <a:cxn ang="0">
                    <a:pos x="125" y="27"/>
                  </a:cxn>
                  <a:cxn ang="0">
                    <a:pos x="138" y="0"/>
                  </a:cxn>
                  <a:cxn ang="0">
                    <a:pos x="138" y="0"/>
                  </a:cxn>
                </a:cxnLst>
                <a:rect l="0" t="0" r="r" b="b"/>
                <a:pathLst>
                  <a:path w="139" h="28">
                    <a:moveTo>
                      <a:pt x="138" y="0"/>
                    </a:moveTo>
                    <a:lnTo>
                      <a:pt x="4" y="0"/>
                    </a:lnTo>
                    <a:lnTo>
                      <a:pt x="0" y="27"/>
                    </a:lnTo>
                    <a:lnTo>
                      <a:pt x="125" y="27"/>
                    </a:lnTo>
                    <a:lnTo>
                      <a:pt x="138" y="0"/>
                    </a:lnTo>
                    <a:lnTo>
                      <a:pt x="138" y="0"/>
                    </a:lnTo>
                  </a:path>
                </a:pathLst>
              </a:custGeom>
              <a:solidFill>
                <a:srgbClr val="808080"/>
              </a:solidFill>
              <a:ln w="9525">
                <a:noFill/>
                <a:round/>
                <a:headEnd/>
                <a:tailEnd/>
              </a:ln>
            </p:spPr>
            <p:txBody>
              <a:bodyPr wrap="none" anchor="ctr"/>
              <a:lstStyle/>
              <a:p>
                <a:endParaRPr lang="en-US"/>
              </a:p>
            </p:txBody>
          </p:sp>
          <p:sp>
            <p:nvSpPr>
              <p:cNvPr id="1250337" name="Oval 33"/>
              <p:cNvSpPr>
                <a:spLocks noChangeArrowheads="1"/>
              </p:cNvSpPr>
              <p:nvPr/>
            </p:nvSpPr>
            <p:spPr bwMode="auto">
              <a:xfrm>
                <a:off x="1100" y="1269"/>
                <a:ext cx="9" cy="8"/>
              </a:xfrm>
              <a:prstGeom prst="ellipse">
                <a:avLst/>
              </a:prstGeom>
              <a:solidFill>
                <a:srgbClr val="C0C0C0"/>
              </a:solidFill>
              <a:ln w="1440">
                <a:solidFill>
                  <a:srgbClr val="808080"/>
                </a:solidFill>
                <a:round/>
                <a:headEnd/>
                <a:tailEnd/>
              </a:ln>
            </p:spPr>
            <p:txBody>
              <a:bodyPr wrap="none" anchor="ctr"/>
              <a:lstStyle/>
              <a:p>
                <a:endParaRPr lang="en-US"/>
              </a:p>
            </p:txBody>
          </p:sp>
          <p:sp>
            <p:nvSpPr>
              <p:cNvPr id="1250338" name="Freeform 34"/>
              <p:cNvSpPr>
                <a:spLocks noChangeArrowheads="1"/>
              </p:cNvSpPr>
              <p:nvPr/>
            </p:nvSpPr>
            <p:spPr bwMode="auto">
              <a:xfrm>
                <a:off x="1097" y="1253"/>
                <a:ext cx="11" cy="29"/>
              </a:xfrm>
              <a:custGeom>
                <a:avLst/>
                <a:gdLst/>
                <a:ahLst/>
                <a:cxnLst>
                  <a:cxn ang="0">
                    <a:pos x="39" y="1"/>
                  </a:cxn>
                  <a:cxn ang="0">
                    <a:pos x="21" y="0"/>
                  </a:cxn>
                  <a:cxn ang="0">
                    <a:pos x="9" y="6"/>
                  </a:cxn>
                  <a:cxn ang="0">
                    <a:pos x="5" y="21"/>
                  </a:cxn>
                  <a:cxn ang="0">
                    <a:pos x="0" y="50"/>
                  </a:cxn>
                  <a:cxn ang="0">
                    <a:pos x="12" y="127"/>
                  </a:cxn>
                  <a:cxn ang="0">
                    <a:pos x="21" y="129"/>
                  </a:cxn>
                  <a:cxn ang="0">
                    <a:pos x="21" y="60"/>
                  </a:cxn>
                  <a:cxn ang="0">
                    <a:pos x="44" y="33"/>
                  </a:cxn>
                  <a:cxn ang="0">
                    <a:pos x="49" y="20"/>
                  </a:cxn>
                  <a:cxn ang="0">
                    <a:pos x="49" y="8"/>
                  </a:cxn>
                  <a:cxn ang="0">
                    <a:pos x="39" y="1"/>
                  </a:cxn>
                  <a:cxn ang="0">
                    <a:pos x="39" y="1"/>
                  </a:cxn>
                </a:cxnLst>
                <a:rect l="0" t="0" r="r" b="b"/>
                <a:pathLst>
                  <a:path w="50" h="130">
                    <a:moveTo>
                      <a:pt x="39" y="1"/>
                    </a:moveTo>
                    <a:lnTo>
                      <a:pt x="21" y="0"/>
                    </a:lnTo>
                    <a:lnTo>
                      <a:pt x="9" y="6"/>
                    </a:lnTo>
                    <a:lnTo>
                      <a:pt x="5" y="21"/>
                    </a:lnTo>
                    <a:lnTo>
                      <a:pt x="0" y="50"/>
                    </a:lnTo>
                    <a:lnTo>
                      <a:pt x="12" y="127"/>
                    </a:lnTo>
                    <a:lnTo>
                      <a:pt x="21" y="129"/>
                    </a:lnTo>
                    <a:lnTo>
                      <a:pt x="21" y="60"/>
                    </a:lnTo>
                    <a:lnTo>
                      <a:pt x="44" y="33"/>
                    </a:lnTo>
                    <a:lnTo>
                      <a:pt x="49" y="20"/>
                    </a:lnTo>
                    <a:lnTo>
                      <a:pt x="49" y="8"/>
                    </a:lnTo>
                    <a:lnTo>
                      <a:pt x="39" y="1"/>
                    </a:lnTo>
                    <a:lnTo>
                      <a:pt x="39" y="1"/>
                    </a:lnTo>
                  </a:path>
                </a:pathLst>
              </a:custGeom>
              <a:solidFill>
                <a:srgbClr val="404040"/>
              </a:solidFill>
              <a:ln w="9525">
                <a:noFill/>
                <a:round/>
                <a:headEnd/>
                <a:tailEnd/>
              </a:ln>
            </p:spPr>
            <p:txBody>
              <a:bodyPr wrap="none" anchor="ctr"/>
              <a:lstStyle/>
              <a:p>
                <a:endParaRPr lang="en-US"/>
              </a:p>
            </p:txBody>
          </p:sp>
          <p:sp>
            <p:nvSpPr>
              <p:cNvPr id="1250339" name="Freeform 35"/>
              <p:cNvSpPr>
                <a:spLocks noChangeArrowheads="1"/>
              </p:cNvSpPr>
              <p:nvPr/>
            </p:nvSpPr>
            <p:spPr bwMode="auto">
              <a:xfrm>
                <a:off x="1098" y="1253"/>
                <a:ext cx="11" cy="29"/>
              </a:xfrm>
              <a:custGeom>
                <a:avLst/>
                <a:gdLst/>
                <a:ahLst/>
                <a:cxnLst>
                  <a:cxn ang="0">
                    <a:pos x="38" y="1"/>
                  </a:cxn>
                  <a:cxn ang="0">
                    <a:pos x="21" y="0"/>
                  </a:cxn>
                  <a:cxn ang="0">
                    <a:pos x="10" y="6"/>
                  </a:cxn>
                  <a:cxn ang="0">
                    <a:pos x="5" y="21"/>
                  </a:cxn>
                  <a:cxn ang="0">
                    <a:pos x="0" y="49"/>
                  </a:cxn>
                  <a:cxn ang="0">
                    <a:pos x="12" y="123"/>
                  </a:cxn>
                  <a:cxn ang="0">
                    <a:pos x="21" y="125"/>
                  </a:cxn>
                  <a:cxn ang="0">
                    <a:pos x="21" y="60"/>
                  </a:cxn>
                  <a:cxn ang="0">
                    <a:pos x="43" y="31"/>
                  </a:cxn>
                  <a:cxn ang="0">
                    <a:pos x="49" y="19"/>
                  </a:cxn>
                  <a:cxn ang="0">
                    <a:pos x="47" y="7"/>
                  </a:cxn>
                  <a:cxn ang="0">
                    <a:pos x="38" y="1"/>
                  </a:cxn>
                  <a:cxn ang="0">
                    <a:pos x="38" y="1"/>
                  </a:cxn>
                </a:cxnLst>
                <a:rect l="0" t="0" r="r" b="b"/>
                <a:pathLst>
                  <a:path w="50" h="126">
                    <a:moveTo>
                      <a:pt x="38" y="1"/>
                    </a:moveTo>
                    <a:lnTo>
                      <a:pt x="21" y="0"/>
                    </a:lnTo>
                    <a:lnTo>
                      <a:pt x="10" y="6"/>
                    </a:lnTo>
                    <a:lnTo>
                      <a:pt x="5" y="21"/>
                    </a:lnTo>
                    <a:lnTo>
                      <a:pt x="0" y="49"/>
                    </a:lnTo>
                    <a:lnTo>
                      <a:pt x="12" y="123"/>
                    </a:lnTo>
                    <a:lnTo>
                      <a:pt x="21" y="125"/>
                    </a:lnTo>
                    <a:lnTo>
                      <a:pt x="21" y="60"/>
                    </a:lnTo>
                    <a:lnTo>
                      <a:pt x="43" y="31"/>
                    </a:lnTo>
                    <a:lnTo>
                      <a:pt x="49" y="19"/>
                    </a:lnTo>
                    <a:lnTo>
                      <a:pt x="47" y="7"/>
                    </a:lnTo>
                    <a:lnTo>
                      <a:pt x="38" y="1"/>
                    </a:lnTo>
                    <a:lnTo>
                      <a:pt x="38" y="1"/>
                    </a:lnTo>
                  </a:path>
                </a:pathLst>
              </a:custGeom>
              <a:solidFill>
                <a:srgbClr val="E0E0E0"/>
              </a:solidFill>
              <a:ln w="9525">
                <a:noFill/>
                <a:round/>
                <a:headEnd/>
                <a:tailEnd/>
              </a:ln>
            </p:spPr>
            <p:txBody>
              <a:bodyPr wrap="none" anchor="ctr"/>
              <a:lstStyle/>
              <a:p>
                <a:endParaRPr lang="en-US"/>
              </a:p>
            </p:txBody>
          </p:sp>
          <p:sp>
            <p:nvSpPr>
              <p:cNvPr id="1250340" name="Freeform 36"/>
              <p:cNvSpPr>
                <a:spLocks noChangeArrowheads="1"/>
              </p:cNvSpPr>
              <p:nvPr/>
            </p:nvSpPr>
            <p:spPr bwMode="auto">
              <a:xfrm>
                <a:off x="1068" y="1307"/>
                <a:ext cx="30" cy="7"/>
              </a:xfrm>
              <a:custGeom>
                <a:avLst/>
                <a:gdLst/>
                <a:ahLst/>
                <a:cxnLst>
                  <a:cxn ang="0">
                    <a:pos x="3" y="28"/>
                  </a:cxn>
                  <a:cxn ang="0">
                    <a:pos x="0" y="0"/>
                  </a:cxn>
                  <a:cxn ang="0">
                    <a:pos x="126" y="0"/>
                  </a:cxn>
                  <a:cxn ang="0">
                    <a:pos x="130" y="26"/>
                  </a:cxn>
                </a:cxnLst>
                <a:rect l="0" t="0" r="r" b="b"/>
                <a:pathLst>
                  <a:path w="131" h="29">
                    <a:moveTo>
                      <a:pt x="3" y="28"/>
                    </a:moveTo>
                    <a:lnTo>
                      <a:pt x="0" y="0"/>
                    </a:lnTo>
                    <a:lnTo>
                      <a:pt x="126" y="0"/>
                    </a:lnTo>
                    <a:lnTo>
                      <a:pt x="130" y="26"/>
                    </a:lnTo>
                  </a:path>
                </a:pathLst>
              </a:custGeom>
              <a:noFill/>
              <a:ln w="4680">
                <a:solidFill>
                  <a:srgbClr val="808080"/>
                </a:solidFill>
                <a:round/>
                <a:headEnd/>
                <a:tailEnd/>
              </a:ln>
            </p:spPr>
            <p:txBody>
              <a:bodyPr/>
              <a:lstStyle/>
              <a:p>
                <a:endParaRPr lang="en-US"/>
              </a:p>
            </p:txBody>
          </p:sp>
          <p:sp>
            <p:nvSpPr>
              <p:cNvPr id="1250341" name="Freeform 37"/>
              <p:cNvSpPr>
                <a:spLocks noChangeArrowheads="1"/>
              </p:cNvSpPr>
              <p:nvPr/>
            </p:nvSpPr>
            <p:spPr bwMode="auto">
              <a:xfrm>
                <a:off x="989" y="1107"/>
                <a:ext cx="27" cy="28"/>
              </a:xfrm>
              <a:custGeom>
                <a:avLst/>
                <a:gdLst/>
                <a:ahLst/>
                <a:cxnLst>
                  <a:cxn ang="0">
                    <a:pos x="109" y="0"/>
                  </a:cxn>
                  <a:cxn ang="0">
                    <a:pos x="0" y="0"/>
                  </a:cxn>
                  <a:cxn ang="0">
                    <a:pos x="7" y="122"/>
                  </a:cxn>
                  <a:cxn ang="0">
                    <a:pos x="118" y="122"/>
                  </a:cxn>
                  <a:cxn ang="0">
                    <a:pos x="109" y="0"/>
                  </a:cxn>
                  <a:cxn ang="0">
                    <a:pos x="109" y="0"/>
                  </a:cxn>
                </a:cxnLst>
                <a:rect l="0" t="0" r="r" b="b"/>
                <a:pathLst>
                  <a:path w="119" h="123">
                    <a:moveTo>
                      <a:pt x="109" y="0"/>
                    </a:moveTo>
                    <a:lnTo>
                      <a:pt x="0" y="0"/>
                    </a:lnTo>
                    <a:lnTo>
                      <a:pt x="7" y="122"/>
                    </a:lnTo>
                    <a:lnTo>
                      <a:pt x="118" y="122"/>
                    </a:lnTo>
                    <a:lnTo>
                      <a:pt x="109" y="0"/>
                    </a:lnTo>
                    <a:lnTo>
                      <a:pt x="109" y="0"/>
                    </a:lnTo>
                  </a:path>
                </a:pathLst>
              </a:custGeom>
              <a:solidFill>
                <a:srgbClr val="C0C0C0"/>
              </a:solidFill>
              <a:ln w="4680">
                <a:solidFill>
                  <a:srgbClr val="808080"/>
                </a:solidFill>
                <a:round/>
                <a:headEnd/>
                <a:tailEnd/>
              </a:ln>
            </p:spPr>
            <p:txBody>
              <a:bodyPr wrap="none" anchor="ctr"/>
              <a:lstStyle/>
              <a:p>
                <a:endParaRPr lang="en-US"/>
              </a:p>
            </p:txBody>
          </p:sp>
          <p:sp>
            <p:nvSpPr>
              <p:cNvPr id="1250342" name="Freeform 38"/>
              <p:cNvSpPr>
                <a:spLocks noChangeArrowheads="1"/>
              </p:cNvSpPr>
              <p:nvPr/>
            </p:nvSpPr>
            <p:spPr bwMode="auto">
              <a:xfrm>
                <a:off x="991" y="1154"/>
                <a:ext cx="28" cy="29"/>
              </a:xfrm>
              <a:custGeom>
                <a:avLst/>
                <a:gdLst/>
                <a:ahLst/>
                <a:cxnLst>
                  <a:cxn ang="0">
                    <a:pos x="111" y="0"/>
                  </a:cxn>
                  <a:cxn ang="0">
                    <a:pos x="0" y="0"/>
                  </a:cxn>
                  <a:cxn ang="0">
                    <a:pos x="8" y="126"/>
                  </a:cxn>
                  <a:cxn ang="0">
                    <a:pos x="121" y="125"/>
                  </a:cxn>
                  <a:cxn ang="0">
                    <a:pos x="111" y="0"/>
                  </a:cxn>
                  <a:cxn ang="0">
                    <a:pos x="111" y="0"/>
                  </a:cxn>
                </a:cxnLst>
                <a:rect l="0" t="0" r="r" b="b"/>
                <a:pathLst>
                  <a:path w="122" h="127">
                    <a:moveTo>
                      <a:pt x="111" y="0"/>
                    </a:moveTo>
                    <a:lnTo>
                      <a:pt x="0" y="0"/>
                    </a:lnTo>
                    <a:lnTo>
                      <a:pt x="8" y="126"/>
                    </a:lnTo>
                    <a:lnTo>
                      <a:pt x="121" y="125"/>
                    </a:lnTo>
                    <a:lnTo>
                      <a:pt x="111" y="0"/>
                    </a:lnTo>
                    <a:lnTo>
                      <a:pt x="111" y="0"/>
                    </a:lnTo>
                  </a:path>
                </a:pathLst>
              </a:custGeom>
              <a:solidFill>
                <a:srgbClr val="C0C0C0"/>
              </a:solidFill>
              <a:ln w="4680">
                <a:solidFill>
                  <a:srgbClr val="808080"/>
                </a:solidFill>
                <a:round/>
                <a:headEnd/>
                <a:tailEnd/>
              </a:ln>
            </p:spPr>
            <p:txBody>
              <a:bodyPr wrap="none" anchor="ctr"/>
              <a:lstStyle/>
              <a:p>
                <a:endParaRPr lang="en-US"/>
              </a:p>
            </p:txBody>
          </p:sp>
          <p:sp>
            <p:nvSpPr>
              <p:cNvPr id="1250343" name="AutoShape 39"/>
              <p:cNvSpPr>
                <a:spLocks noChangeArrowheads="1"/>
              </p:cNvSpPr>
              <p:nvPr/>
            </p:nvSpPr>
            <p:spPr bwMode="auto">
              <a:xfrm>
                <a:off x="1031" y="1153"/>
                <a:ext cx="114" cy="29"/>
              </a:xfrm>
              <a:prstGeom prst="roundRect">
                <a:avLst>
                  <a:gd name="adj" fmla="val 3569"/>
                </a:avLst>
              </a:prstGeom>
              <a:solidFill>
                <a:srgbClr val="606060"/>
              </a:solidFill>
              <a:ln w="4680">
                <a:solidFill>
                  <a:srgbClr val="808080"/>
                </a:solidFill>
                <a:round/>
                <a:headEnd/>
                <a:tailEnd/>
              </a:ln>
            </p:spPr>
            <p:txBody>
              <a:bodyPr wrap="none" anchor="ctr"/>
              <a:lstStyle/>
              <a:p>
                <a:endParaRPr lang="en-US"/>
              </a:p>
            </p:txBody>
          </p:sp>
          <p:sp>
            <p:nvSpPr>
              <p:cNvPr id="1250344" name="AutoShape 40"/>
              <p:cNvSpPr>
                <a:spLocks noChangeArrowheads="1"/>
              </p:cNvSpPr>
              <p:nvPr/>
            </p:nvSpPr>
            <p:spPr bwMode="auto">
              <a:xfrm>
                <a:off x="1052" y="1157"/>
                <a:ext cx="13" cy="9"/>
              </a:xfrm>
              <a:prstGeom prst="roundRect">
                <a:avLst>
                  <a:gd name="adj" fmla="val 12500"/>
                </a:avLst>
              </a:prstGeom>
              <a:solidFill>
                <a:srgbClr val="C0C0C0"/>
              </a:solidFill>
              <a:ln w="9525">
                <a:noFill/>
                <a:round/>
                <a:headEnd/>
                <a:tailEnd/>
              </a:ln>
            </p:spPr>
            <p:txBody>
              <a:bodyPr wrap="none" anchor="ctr"/>
              <a:lstStyle/>
              <a:p>
                <a:endParaRPr lang="en-US"/>
              </a:p>
            </p:txBody>
          </p:sp>
          <p:sp>
            <p:nvSpPr>
              <p:cNvPr id="1250345" name="AutoShape 41"/>
              <p:cNvSpPr>
                <a:spLocks noChangeArrowheads="1"/>
              </p:cNvSpPr>
              <p:nvPr/>
            </p:nvSpPr>
            <p:spPr bwMode="auto">
              <a:xfrm>
                <a:off x="1052" y="1169"/>
                <a:ext cx="13" cy="10"/>
              </a:xfrm>
              <a:prstGeom prst="roundRect">
                <a:avLst>
                  <a:gd name="adj" fmla="val 10000"/>
                </a:avLst>
              </a:prstGeom>
              <a:solidFill>
                <a:srgbClr val="C0C0C0"/>
              </a:solidFill>
              <a:ln w="9525">
                <a:noFill/>
                <a:round/>
                <a:headEnd/>
                <a:tailEnd/>
              </a:ln>
            </p:spPr>
            <p:txBody>
              <a:bodyPr wrap="none" anchor="ctr"/>
              <a:lstStyle/>
              <a:p>
                <a:endParaRPr lang="en-US"/>
              </a:p>
            </p:txBody>
          </p:sp>
          <p:sp>
            <p:nvSpPr>
              <p:cNvPr id="1250346" name="AutoShape 42"/>
              <p:cNvSpPr>
                <a:spLocks noChangeArrowheads="1"/>
              </p:cNvSpPr>
              <p:nvPr/>
            </p:nvSpPr>
            <p:spPr bwMode="auto">
              <a:xfrm>
                <a:off x="1079" y="1162"/>
                <a:ext cx="13" cy="9"/>
              </a:xfrm>
              <a:prstGeom prst="roundRect">
                <a:avLst>
                  <a:gd name="adj" fmla="val 12500"/>
                </a:avLst>
              </a:prstGeom>
              <a:solidFill>
                <a:srgbClr val="008000"/>
              </a:solidFill>
              <a:ln w="9525">
                <a:noFill/>
                <a:round/>
                <a:headEnd/>
                <a:tailEnd/>
              </a:ln>
            </p:spPr>
            <p:txBody>
              <a:bodyPr wrap="none" anchor="ctr"/>
              <a:lstStyle/>
              <a:p>
                <a:endParaRPr lang="en-US"/>
              </a:p>
            </p:txBody>
          </p:sp>
          <p:sp>
            <p:nvSpPr>
              <p:cNvPr id="1250347" name="Oval 43"/>
              <p:cNvSpPr>
                <a:spLocks noChangeArrowheads="1"/>
              </p:cNvSpPr>
              <p:nvPr/>
            </p:nvSpPr>
            <p:spPr bwMode="auto">
              <a:xfrm>
                <a:off x="1037" y="1162"/>
                <a:ext cx="9" cy="12"/>
              </a:xfrm>
              <a:prstGeom prst="ellipse">
                <a:avLst/>
              </a:prstGeom>
              <a:solidFill>
                <a:srgbClr val="202020"/>
              </a:solidFill>
              <a:ln w="9525">
                <a:noFill/>
                <a:round/>
                <a:headEnd/>
                <a:tailEnd/>
              </a:ln>
            </p:spPr>
            <p:txBody>
              <a:bodyPr wrap="none" anchor="ctr"/>
              <a:lstStyle/>
              <a:p>
                <a:endParaRPr lang="en-US"/>
              </a:p>
            </p:txBody>
          </p:sp>
          <p:sp>
            <p:nvSpPr>
              <p:cNvPr id="1250348" name="AutoShape 44"/>
              <p:cNvSpPr>
                <a:spLocks noChangeArrowheads="1"/>
              </p:cNvSpPr>
              <p:nvPr/>
            </p:nvSpPr>
            <p:spPr bwMode="auto">
              <a:xfrm>
                <a:off x="1213" y="1142"/>
                <a:ext cx="513"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Raw Usage</a:t>
                </a:r>
              </a:p>
            </p:txBody>
          </p:sp>
          <p:sp>
            <p:nvSpPr>
              <p:cNvPr id="1250349" name="AutoShape 45"/>
              <p:cNvSpPr>
                <a:spLocks noChangeArrowheads="1"/>
              </p:cNvSpPr>
              <p:nvPr/>
            </p:nvSpPr>
            <p:spPr bwMode="auto">
              <a:xfrm>
                <a:off x="1355" y="1254"/>
                <a:ext cx="209"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Data</a:t>
                </a:r>
              </a:p>
            </p:txBody>
          </p:sp>
        </p:grpSp>
        <p:grpSp>
          <p:nvGrpSpPr>
            <p:cNvPr id="4" name="Group 46"/>
            <p:cNvGrpSpPr>
              <a:grpSpLocks/>
            </p:cNvGrpSpPr>
            <p:nvPr/>
          </p:nvGrpSpPr>
          <p:grpSpPr bwMode="auto">
            <a:xfrm>
              <a:off x="665" y="1699"/>
              <a:ext cx="4425" cy="1753"/>
              <a:chOff x="665" y="1699"/>
              <a:chExt cx="4425" cy="1753"/>
            </a:xfrm>
          </p:grpSpPr>
          <p:sp>
            <p:nvSpPr>
              <p:cNvPr id="1250351" name="Freeform 47"/>
              <p:cNvSpPr>
                <a:spLocks noChangeArrowheads="1"/>
              </p:cNvSpPr>
              <p:nvPr/>
            </p:nvSpPr>
            <p:spPr bwMode="auto">
              <a:xfrm>
                <a:off x="705" y="1892"/>
                <a:ext cx="679" cy="458"/>
              </a:xfrm>
              <a:custGeom>
                <a:avLst/>
                <a:gdLst/>
                <a:ahLst/>
                <a:cxnLst>
                  <a:cxn ang="0">
                    <a:pos x="4" y="927"/>
                  </a:cxn>
                  <a:cxn ang="0">
                    <a:pos x="43" y="765"/>
                  </a:cxn>
                  <a:cxn ang="0">
                    <a:pos x="119" y="611"/>
                  </a:cxn>
                  <a:cxn ang="0">
                    <a:pos x="232" y="470"/>
                  </a:cxn>
                  <a:cxn ang="0">
                    <a:pos x="375" y="337"/>
                  </a:cxn>
                  <a:cxn ang="0">
                    <a:pos x="549" y="224"/>
                  </a:cxn>
                  <a:cxn ang="0">
                    <a:pos x="750" y="134"/>
                  </a:cxn>
                  <a:cxn ang="0">
                    <a:pos x="965" y="63"/>
                  </a:cxn>
                  <a:cxn ang="0">
                    <a:pos x="1198" y="19"/>
                  </a:cxn>
                  <a:cxn ang="0">
                    <a:pos x="1436" y="0"/>
                  </a:cxn>
                  <a:cxn ang="0">
                    <a:pos x="1677" y="7"/>
                  </a:cxn>
                  <a:cxn ang="0">
                    <a:pos x="1915" y="39"/>
                  </a:cxn>
                  <a:cxn ang="0">
                    <a:pos x="2139" y="94"/>
                  </a:cxn>
                  <a:cxn ang="0">
                    <a:pos x="2347" y="179"/>
                  </a:cxn>
                  <a:cxn ang="0">
                    <a:pos x="2535" y="281"/>
                  </a:cxn>
                  <a:cxn ang="0">
                    <a:pos x="2692" y="401"/>
                  </a:cxn>
                  <a:cxn ang="0">
                    <a:pos x="2822" y="539"/>
                  </a:cxn>
                  <a:cxn ang="0">
                    <a:pos x="2919" y="687"/>
                  </a:cxn>
                  <a:cxn ang="0">
                    <a:pos x="2973" y="847"/>
                  </a:cxn>
                  <a:cxn ang="0">
                    <a:pos x="2994" y="1010"/>
                  </a:cxn>
                  <a:cxn ang="0">
                    <a:pos x="2973" y="1169"/>
                  </a:cxn>
                  <a:cxn ang="0">
                    <a:pos x="2919" y="1330"/>
                  </a:cxn>
                  <a:cxn ang="0">
                    <a:pos x="2822" y="1478"/>
                  </a:cxn>
                  <a:cxn ang="0">
                    <a:pos x="2692" y="1615"/>
                  </a:cxn>
                  <a:cxn ang="0">
                    <a:pos x="2535" y="1736"/>
                  </a:cxn>
                  <a:cxn ang="0">
                    <a:pos x="2347" y="1838"/>
                  </a:cxn>
                  <a:cxn ang="0">
                    <a:pos x="2139" y="1922"/>
                  </a:cxn>
                  <a:cxn ang="0">
                    <a:pos x="1915" y="1978"/>
                  </a:cxn>
                  <a:cxn ang="0">
                    <a:pos x="1677" y="2010"/>
                  </a:cxn>
                  <a:cxn ang="0">
                    <a:pos x="1436" y="2018"/>
                  </a:cxn>
                  <a:cxn ang="0">
                    <a:pos x="1198" y="1997"/>
                  </a:cxn>
                  <a:cxn ang="0">
                    <a:pos x="965" y="1953"/>
                  </a:cxn>
                  <a:cxn ang="0">
                    <a:pos x="750" y="1882"/>
                  </a:cxn>
                  <a:cxn ang="0">
                    <a:pos x="549" y="1793"/>
                  </a:cxn>
                  <a:cxn ang="0">
                    <a:pos x="375" y="1679"/>
                  </a:cxn>
                  <a:cxn ang="0">
                    <a:pos x="232" y="1547"/>
                  </a:cxn>
                  <a:cxn ang="0">
                    <a:pos x="119" y="1406"/>
                  </a:cxn>
                  <a:cxn ang="0">
                    <a:pos x="43" y="1252"/>
                  </a:cxn>
                  <a:cxn ang="0">
                    <a:pos x="4" y="1089"/>
                  </a:cxn>
                  <a:cxn ang="0">
                    <a:pos x="0" y="1010"/>
                  </a:cxn>
                </a:cxnLst>
                <a:rect l="0" t="0" r="r" b="b"/>
                <a:pathLst>
                  <a:path w="2995" h="2019">
                    <a:moveTo>
                      <a:pt x="0" y="1010"/>
                    </a:moveTo>
                    <a:lnTo>
                      <a:pt x="4" y="927"/>
                    </a:lnTo>
                    <a:lnTo>
                      <a:pt x="18" y="847"/>
                    </a:lnTo>
                    <a:lnTo>
                      <a:pt x="43" y="765"/>
                    </a:lnTo>
                    <a:lnTo>
                      <a:pt x="76" y="687"/>
                    </a:lnTo>
                    <a:lnTo>
                      <a:pt x="119" y="611"/>
                    </a:lnTo>
                    <a:lnTo>
                      <a:pt x="170" y="539"/>
                    </a:lnTo>
                    <a:lnTo>
                      <a:pt x="232" y="470"/>
                    </a:lnTo>
                    <a:lnTo>
                      <a:pt x="299" y="401"/>
                    </a:lnTo>
                    <a:lnTo>
                      <a:pt x="375" y="337"/>
                    </a:lnTo>
                    <a:lnTo>
                      <a:pt x="459" y="281"/>
                    </a:lnTo>
                    <a:lnTo>
                      <a:pt x="549" y="224"/>
                    </a:lnTo>
                    <a:lnTo>
                      <a:pt x="646" y="179"/>
                    </a:lnTo>
                    <a:lnTo>
                      <a:pt x="750" y="134"/>
                    </a:lnTo>
                    <a:lnTo>
                      <a:pt x="855" y="94"/>
                    </a:lnTo>
                    <a:lnTo>
                      <a:pt x="965" y="63"/>
                    </a:lnTo>
                    <a:lnTo>
                      <a:pt x="1081" y="39"/>
                    </a:lnTo>
                    <a:lnTo>
                      <a:pt x="1198" y="19"/>
                    </a:lnTo>
                    <a:lnTo>
                      <a:pt x="1315" y="7"/>
                    </a:lnTo>
                    <a:lnTo>
                      <a:pt x="1436" y="0"/>
                    </a:lnTo>
                    <a:lnTo>
                      <a:pt x="1557" y="0"/>
                    </a:lnTo>
                    <a:lnTo>
                      <a:pt x="1677" y="7"/>
                    </a:lnTo>
                    <a:lnTo>
                      <a:pt x="1798" y="19"/>
                    </a:lnTo>
                    <a:lnTo>
                      <a:pt x="1915" y="39"/>
                    </a:lnTo>
                    <a:lnTo>
                      <a:pt x="2028" y="63"/>
                    </a:lnTo>
                    <a:lnTo>
                      <a:pt x="2139" y="94"/>
                    </a:lnTo>
                    <a:lnTo>
                      <a:pt x="2246" y="134"/>
                    </a:lnTo>
                    <a:lnTo>
                      <a:pt x="2347" y="179"/>
                    </a:lnTo>
                    <a:lnTo>
                      <a:pt x="2444" y="224"/>
                    </a:lnTo>
                    <a:lnTo>
                      <a:pt x="2535" y="281"/>
                    </a:lnTo>
                    <a:lnTo>
                      <a:pt x="2618" y="337"/>
                    </a:lnTo>
                    <a:lnTo>
                      <a:pt x="2692" y="401"/>
                    </a:lnTo>
                    <a:lnTo>
                      <a:pt x="2762" y="470"/>
                    </a:lnTo>
                    <a:lnTo>
                      <a:pt x="2822" y="539"/>
                    </a:lnTo>
                    <a:lnTo>
                      <a:pt x="2874" y="611"/>
                    </a:lnTo>
                    <a:lnTo>
                      <a:pt x="2919" y="687"/>
                    </a:lnTo>
                    <a:lnTo>
                      <a:pt x="2953" y="765"/>
                    </a:lnTo>
                    <a:lnTo>
                      <a:pt x="2973" y="847"/>
                    </a:lnTo>
                    <a:lnTo>
                      <a:pt x="2990" y="927"/>
                    </a:lnTo>
                    <a:lnTo>
                      <a:pt x="2994" y="1010"/>
                    </a:lnTo>
                    <a:lnTo>
                      <a:pt x="2990" y="1089"/>
                    </a:lnTo>
                    <a:lnTo>
                      <a:pt x="2973" y="1169"/>
                    </a:lnTo>
                    <a:lnTo>
                      <a:pt x="2953" y="1252"/>
                    </a:lnTo>
                    <a:lnTo>
                      <a:pt x="2919" y="1330"/>
                    </a:lnTo>
                    <a:lnTo>
                      <a:pt x="2874" y="1406"/>
                    </a:lnTo>
                    <a:lnTo>
                      <a:pt x="2822" y="1478"/>
                    </a:lnTo>
                    <a:lnTo>
                      <a:pt x="2762" y="1547"/>
                    </a:lnTo>
                    <a:lnTo>
                      <a:pt x="2692" y="1615"/>
                    </a:lnTo>
                    <a:lnTo>
                      <a:pt x="2618" y="1679"/>
                    </a:lnTo>
                    <a:lnTo>
                      <a:pt x="2535" y="1736"/>
                    </a:lnTo>
                    <a:lnTo>
                      <a:pt x="2444" y="1793"/>
                    </a:lnTo>
                    <a:lnTo>
                      <a:pt x="2347" y="1838"/>
                    </a:lnTo>
                    <a:lnTo>
                      <a:pt x="2246" y="1882"/>
                    </a:lnTo>
                    <a:lnTo>
                      <a:pt x="2139" y="1922"/>
                    </a:lnTo>
                    <a:lnTo>
                      <a:pt x="2028" y="1953"/>
                    </a:lnTo>
                    <a:lnTo>
                      <a:pt x="1915" y="1978"/>
                    </a:lnTo>
                    <a:lnTo>
                      <a:pt x="1798" y="1997"/>
                    </a:lnTo>
                    <a:lnTo>
                      <a:pt x="1677" y="2010"/>
                    </a:lnTo>
                    <a:lnTo>
                      <a:pt x="1557" y="2018"/>
                    </a:lnTo>
                    <a:lnTo>
                      <a:pt x="1436" y="2018"/>
                    </a:lnTo>
                    <a:lnTo>
                      <a:pt x="1315" y="2010"/>
                    </a:lnTo>
                    <a:lnTo>
                      <a:pt x="1198" y="1997"/>
                    </a:lnTo>
                    <a:lnTo>
                      <a:pt x="1081" y="1978"/>
                    </a:lnTo>
                    <a:lnTo>
                      <a:pt x="965" y="1953"/>
                    </a:lnTo>
                    <a:lnTo>
                      <a:pt x="855" y="1922"/>
                    </a:lnTo>
                    <a:lnTo>
                      <a:pt x="750" y="1882"/>
                    </a:lnTo>
                    <a:lnTo>
                      <a:pt x="646" y="1838"/>
                    </a:lnTo>
                    <a:lnTo>
                      <a:pt x="549" y="1793"/>
                    </a:lnTo>
                    <a:lnTo>
                      <a:pt x="459" y="1736"/>
                    </a:lnTo>
                    <a:lnTo>
                      <a:pt x="375" y="1679"/>
                    </a:lnTo>
                    <a:lnTo>
                      <a:pt x="299" y="1615"/>
                    </a:lnTo>
                    <a:lnTo>
                      <a:pt x="232" y="1547"/>
                    </a:lnTo>
                    <a:lnTo>
                      <a:pt x="170" y="1478"/>
                    </a:lnTo>
                    <a:lnTo>
                      <a:pt x="119" y="1406"/>
                    </a:lnTo>
                    <a:lnTo>
                      <a:pt x="76" y="1330"/>
                    </a:lnTo>
                    <a:lnTo>
                      <a:pt x="43" y="1252"/>
                    </a:lnTo>
                    <a:lnTo>
                      <a:pt x="18" y="1169"/>
                    </a:lnTo>
                    <a:lnTo>
                      <a:pt x="4" y="1089"/>
                    </a:lnTo>
                    <a:lnTo>
                      <a:pt x="0" y="1010"/>
                    </a:lnTo>
                    <a:lnTo>
                      <a:pt x="0" y="1010"/>
                    </a:lnTo>
                  </a:path>
                </a:pathLst>
              </a:custGeom>
              <a:solidFill>
                <a:srgbClr val="FFFFFF"/>
              </a:solidFill>
              <a:ln w="3240">
                <a:solidFill>
                  <a:srgbClr val="000000"/>
                </a:solidFill>
                <a:round/>
                <a:headEnd/>
                <a:tailEnd/>
              </a:ln>
            </p:spPr>
            <p:txBody>
              <a:bodyPr wrap="none" anchor="ctr"/>
              <a:lstStyle/>
              <a:p>
                <a:endParaRPr lang="en-US"/>
              </a:p>
            </p:txBody>
          </p:sp>
          <p:sp>
            <p:nvSpPr>
              <p:cNvPr id="1250352" name="AutoShape 48"/>
              <p:cNvSpPr>
                <a:spLocks noChangeArrowheads="1"/>
              </p:cNvSpPr>
              <p:nvPr/>
            </p:nvSpPr>
            <p:spPr bwMode="auto">
              <a:xfrm>
                <a:off x="845" y="2000"/>
                <a:ext cx="407" cy="249"/>
              </a:xfrm>
              <a:prstGeom prst="roundRect">
                <a:avLst>
                  <a:gd name="adj" fmla="val 403"/>
                </a:avLst>
              </a:prstGeom>
              <a:noFill/>
              <a:ln w="9525">
                <a:noFill/>
                <a:round/>
                <a:headEnd/>
                <a:tailEnd/>
              </a:ln>
            </p:spPr>
            <p:txBody>
              <a:bodyPr wrap="none" lIns="0" tIns="0" rIns="0" bIns="0">
                <a:spAutoFit/>
              </a:bodyPr>
              <a:lstStyle/>
              <a:p>
                <a:pPr algn="ct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Data</a:t>
                </a:r>
              </a:p>
              <a:p>
                <a:pPr algn="ctr">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Cleaning</a:t>
                </a:r>
              </a:p>
            </p:txBody>
          </p:sp>
          <p:sp>
            <p:nvSpPr>
              <p:cNvPr id="1250353" name="Freeform 49"/>
              <p:cNvSpPr>
                <a:spLocks noChangeArrowheads="1"/>
              </p:cNvSpPr>
              <p:nvPr/>
            </p:nvSpPr>
            <p:spPr bwMode="auto">
              <a:xfrm>
                <a:off x="4258" y="2370"/>
                <a:ext cx="694" cy="470"/>
              </a:xfrm>
              <a:custGeom>
                <a:avLst/>
                <a:gdLst/>
                <a:ahLst/>
                <a:cxnLst>
                  <a:cxn ang="0">
                    <a:pos x="5" y="954"/>
                  </a:cxn>
                  <a:cxn ang="0">
                    <a:pos x="42" y="791"/>
                  </a:cxn>
                  <a:cxn ang="0">
                    <a:pos x="116" y="636"/>
                  </a:cxn>
                  <a:cxn ang="0">
                    <a:pos x="223" y="491"/>
                  </a:cxn>
                  <a:cxn ang="0">
                    <a:pos x="367" y="362"/>
                  </a:cxn>
                  <a:cxn ang="0">
                    <a:pos x="536" y="246"/>
                  </a:cxn>
                  <a:cxn ang="0">
                    <a:pos x="730" y="151"/>
                  </a:cxn>
                  <a:cxn ang="0">
                    <a:pos x="944" y="78"/>
                  </a:cxn>
                  <a:cxn ang="0">
                    <a:pos x="1173" y="29"/>
                  </a:cxn>
                  <a:cxn ang="0">
                    <a:pos x="1409" y="2"/>
                  </a:cxn>
                  <a:cxn ang="0">
                    <a:pos x="1649" y="2"/>
                  </a:cxn>
                  <a:cxn ang="0">
                    <a:pos x="1885" y="29"/>
                  </a:cxn>
                  <a:cxn ang="0">
                    <a:pos x="2113" y="78"/>
                  </a:cxn>
                  <a:cxn ang="0">
                    <a:pos x="2329" y="151"/>
                  </a:cxn>
                  <a:cxn ang="0">
                    <a:pos x="2521" y="246"/>
                  </a:cxn>
                  <a:cxn ang="0">
                    <a:pos x="2692" y="362"/>
                  </a:cxn>
                  <a:cxn ang="0">
                    <a:pos x="2833" y="491"/>
                  </a:cxn>
                  <a:cxn ang="0">
                    <a:pos x="2940" y="636"/>
                  </a:cxn>
                  <a:cxn ang="0">
                    <a:pos x="3016" y="791"/>
                  </a:cxn>
                  <a:cxn ang="0">
                    <a:pos x="3053" y="954"/>
                  </a:cxn>
                  <a:cxn ang="0">
                    <a:pos x="3053" y="1116"/>
                  </a:cxn>
                  <a:cxn ang="0">
                    <a:pos x="3016" y="1275"/>
                  </a:cxn>
                  <a:cxn ang="0">
                    <a:pos x="2940" y="1429"/>
                  </a:cxn>
                  <a:cxn ang="0">
                    <a:pos x="2833" y="1575"/>
                  </a:cxn>
                  <a:cxn ang="0">
                    <a:pos x="2692" y="1708"/>
                  </a:cxn>
                  <a:cxn ang="0">
                    <a:pos x="2521" y="1823"/>
                  </a:cxn>
                  <a:cxn ang="0">
                    <a:pos x="2329" y="1919"/>
                  </a:cxn>
                  <a:cxn ang="0">
                    <a:pos x="2113" y="1992"/>
                  </a:cxn>
                  <a:cxn ang="0">
                    <a:pos x="1885" y="2040"/>
                  </a:cxn>
                  <a:cxn ang="0">
                    <a:pos x="1649" y="2066"/>
                  </a:cxn>
                  <a:cxn ang="0">
                    <a:pos x="1409" y="2066"/>
                  </a:cxn>
                  <a:cxn ang="0">
                    <a:pos x="1173" y="2040"/>
                  </a:cxn>
                  <a:cxn ang="0">
                    <a:pos x="944" y="1992"/>
                  </a:cxn>
                  <a:cxn ang="0">
                    <a:pos x="730" y="1919"/>
                  </a:cxn>
                  <a:cxn ang="0">
                    <a:pos x="536" y="1823"/>
                  </a:cxn>
                  <a:cxn ang="0">
                    <a:pos x="367" y="1708"/>
                  </a:cxn>
                  <a:cxn ang="0">
                    <a:pos x="223" y="1575"/>
                  </a:cxn>
                  <a:cxn ang="0">
                    <a:pos x="116" y="1429"/>
                  </a:cxn>
                  <a:cxn ang="0">
                    <a:pos x="42" y="1275"/>
                  </a:cxn>
                  <a:cxn ang="0">
                    <a:pos x="5" y="1116"/>
                  </a:cxn>
                  <a:cxn ang="0">
                    <a:pos x="0" y="1034"/>
                  </a:cxn>
                </a:cxnLst>
                <a:rect l="0" t="0" r="r" b="b"/>
                <a:pathLst>
                  <a:path w="3059" h="2071">
                    <a:moveTo>
                      <a:pt x="0" y="1034"/>
                    </a:moveTo>
                    <a:lnTo>
                      <a:pt x="5" y="954"/>
                    </a:lnTo>
                    <a:lnTo>
                      <a:pt x="20" y="872"/>
                    </a:lnTo>
                    <a:lnTo>
                      <a:pt x="42" y="791"/>
                    </a:lnTo>
                    <a:lnTo>
                      <a:pt x="76" y="714"/>
                    </a:lnTo>
                    <a:lnTo>
                      <a:pt x="116" y="636"/>
                    </a:lnTo>
                    <a:lnTo>
                      <a:pt x="164" y="563"/>
                    </a:lnTo>
                    <a:lnTo>
                      <a:pt x="223" y="491"/>
                    </a:lnTo>
                    <a:lnTo>
                      <a:pt x="292" y="426"/>
                    </a:lnTo>
                    <a:lnTo>
                      <a:pt x="367" y="362"/>
                    </a:lnTo>
                    <a:lnTo>
                      <a:pt x="449" y="303"/>
                    </a:lnTo>
                    <a:lnTo>
                      <a:pt x="536" y="246"/>
                    </a:lnTo>
                    <a:lnTo>
                      <a:pt x="629" y="198"/>
                    </a:lnTo>
                    <a:lnTo>
                      <a:pt x="730" y="151"/>
                    </a:lnTo>
                    <a:lnTo>
                      <a:pt x="834" y="111"/>
                    </a:lnTo>
                    <a:lnTo>
                      <a:pt x="944" y="78"/>
                    </a:lnTo>
                    <a:lnTo>
                      <a:pt x="1056" y="50"/>
                    </a:lnTo>
                    <a:lnTo>
                      <a:pt x="1173" y="29"/>
                    </a:lnTo>
                    <a:lnTo>
                      <a:pt x="1290" y="11"/>
                    </a:lnTo>
                    <a:lnTo>
                      <a:pt x="1409" y="2"/>
                    </a:lnTo>
                    <a:lnTo>
                      <a:pt x="1528" y="0"/>
                    </a:lnTo>
                    <a:lnTo>
                      <a:pt x="1649" y="2"/>
                    </a:lnTo>
                    <a:lnTo>
                      <a:pt x="1768" y="11"/>
                    </a:lnTo>
                    <a:lnTo>
                      <a:pt x="1885" y="29"/>
                    </a:lnTo>
                    <a:lnTo>
                      <a:pt x="2002" y="50"/>
                    </a:lnTo>
                    <a:lnTo>
                      <a:pt x="2113" y="78"/>
                    </a:lnTo>
                    <a:lnTo>
                      <a:pt x="2224" y="111"/>
                    </a:lnTo>
                    <a:lnTo>
                      <a:pt x="2329" y="151"/>
                    </a:lnTo>
                    <a:lnTo>
                      <a:pt x="2427" y="198"/>
                    </a:lnTo>
                    <a:lnTo>
                      <a:pt x="2521" y="246"/>
                    </a:lnTo>
                    <a:lnTo>
                      <a:pt x="2609" y="303"/>
                    </a:lnTo>
                    <a:lnTo>
                      <a:pt x="2692" y="362"/>
                    </a:lnTo>
                    <a:lnTo>
                      <a:pt x="2765" y="426"/>
                    </a:lnTo>
                    <a:lnTo>
                      <a:pt x="2833" y="491"/>
                    </a:lnTo>
                    <a:lnTo>
                      <a:pt x="2892" y="563"/>
                    </a:lnTo>
                    <a:lnTo>
                      <a:pt x="2940" y="636"/>
                    </a:lnTo>
                    <a:lnTo>
                      <a:pt x="2983" y="714"/>
                    </a:lnTo>
                    <a:lnTo>
                      <a:pt x="3016" y="791"/>
                    </a:lnTo>
                    <a:lnTo>
                      <a:pt x="3039" y="872"/>
                    </a:lnTo>
                    <a:lnTo>
                      <a:pt x="3053" y="954"/>
                    </a:lnTo>
                    <a:lnTo>
                      <a:pt x="3058" y="1034"/>
                    </a:lnTo>
                    <a:lnTo>
                      <a:pt x="3053" y="1116"/>
                    </a:lnTo>
                    <a:lnTo>
                      <a:pt x="3039" y="1197"/>
                    </a:lnTo>
                    <a:lnTo>
                      <a:pt x="3016" y="1275"/>
                    </a:lnTo>
                    <a:lnTo>
                      <a:pt x="2983" y="1353"/>
                    </a:lnTo>
                    <a:lnTo>
                      <a:pt x="2940" y="1429"/>
                    </a:lnTo>
                    <a:lnTo>
                      <a:pt x="2892" y="1504"/>
                    </a:lnTo>
                    <a:lnTo>
                      <a:pt x="2833" y="1575"/>
                    </a:lnTo>
                    <a:lnTo>
                      <a:pt x="2765" y="1643"/>
                    </a:lnTo>
                    <a:lnTo>
                      <a:pt x="2692" y="1708"/>
                    </a:lnTo>
                    <a:lnTo>
                      <a:pt x="2609" y="1766"/>
                    </a:lnTo>
                    <a:lnTo>
                      <a:pt x="2521" y="1823"/>
                    </a:lnTo>
                    <a:lnTo>
                      <a:pt x="2427" y="1872"/>
                    </a:lnTo>
                    <a:lnTo>
                      <a:pt x="2329" y="1919"/>
                    </a:lnTo>
                    <a:lnTo>
                      <a:pt x="2224" y="1959"/>
                    </a:lnTo>
                    <a:lnTo>
                      <a:pt x="2113" y="1992"/>
                    </a:lnTo>
                    <a:lnTo>
                      <a:pt x="2002" y="2019"/>
                    </a:lnTo>
                    <a:lnTo>
                      <a:pt x="1885" y="2040"/>
                    </a:lnTo>
                    <a:lnTo>
                      <a:pt x="1768" y="2058"/>
                    </a:lnTo>
                    <a:lnTo>
                      <a:pt x="1649" y="2066"/>
                    </a:lnTo>
                    <a:lnTo>
                      <a:pt x="1528" y="2070"/>
                    </a:lnTo>
                    <a:lnTo>
                      <a:pt x="1409" y="2066"/>
                    </a:lnTo>
                    <a:lnTo>
                      <a:pt x="1290" y="2058"/>
                    </a:lnTo>
                    <a:lnTo>
                      <a:pt x="1173" y="2040"/>
                    </a:lnTo>
                    <a:lnTo>
                      <a:pt x="1056" y="2019"/>
                    </a:lnTo>
                    <a:lnTo>
                      <a:pt x="944" y="1992"/>
                    </a:lnTo>
                    <a:lnTo>
                      <a:pt x="834" y="1959"/>
                    </a:lnTo>
                    <a:lnTo>
                      <a:pt x="730" y="1919"/>
                    </a:lnTo>
                    <a:lnTo>
                      <a:pt x="629" y="1872"/>
                    </a:lnTo>
                    <a:lnTo>
                      <a:pt x="536" y="1823"/>
                    </a:lnTo>
                    <a:lnTo>
                      <a:pt x="449" y="1766"/>
                    </a:lnTo>
                    <a:lnTo>
                      <a:pt x="367" y="1708"/>
                    </a:lnTo>
                    <a:lnTo>
                      <a:pt x="292" y="1643"/>
                    </a:lnTo>
                    <a:lnTo>
                      <a:pt x="223" y="1575"/>
                    </a:lnTo>
                    <a:lnTo>
                      <a:pt x="164" y="1504"/>
                    </a:lnTo>
                    <a:lnTo>
                      <a:pt x="116" y="1429"/>
                    </a:lnTo>
                    <a:lnTo>
                      <a:pt x="76" y="1353"/>
                    </a:lnTo>
                    <a:lnTo>
                      <a:pt x="42" y="1275"/>
                    </a:lnTo>
                    <a:lnTo>
                      <a:pt x="20" y="1197"/>
                    </a:lnTo>
                    <a:lnTo>
                      <a:pt x="5" y="1116"/>
                    </a:lnTo>
                    <a:lnTo>
                      <a:pt x="0" y="1034"/>
                    </a:lnTo>
                    <a:lnTo>
                      <a:pt x="0" y="1034"/>
                    </a:lnTo>
                  </a:path>
                </a:pathLst>
              </a:custGeom>
              <a:solidFill>
                <a:srgbClr val="FFFFFF"/>
              </a:solidFill>
              <a:ln w="3240">
                <a:solidFill>
                  <a:srgbClr val="000000"/>
                </a:solidFill>
                <a:round/>
                <a:headEnd/>
                <a:tailEnd/>
              </a:ln>
            </p:spPr>
            <p:txBody>
              <a:bodyPr wrap="none" anchor="ctr"/>
              <a:lstStyle/>
              <a:p>
                <a:endParaRPr lang="en-US"/>
              </a:p>
            </p:txBody>
          </p:sp>
          <p:sp>
            <p:nvSpPr>
              <p:cNvPr id="1250354" name="AutoShape 50"/>
              <p:cNvSpPr>
                <a:spLocks noChangeArrowheads="1"/>
              </p:cNvSpPr>
              <p:nvPr/>
            </p:nvSpPr>
            <p:spPr bwMode="auto">
              <a:xfrm>
                <a:off x="4401" y="2486"/>
                <a:ext cx="375" cy="126"/>
              </a:xfrm>
              <a:prstGeom prst="roundRect">
                <a:avLst>
                  <a:gd name="adj" fmla="val 792"/>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Episode</a:t>
                </a:r>
              </a:p>
            </p:txBody>
          </p:sp>
          <p:sp>
            <p:nvSpPr>
              <p:cNvPr id="1250355" name="AutoShape 51"/>
              <p:cNvSpPr>
                <a:spLocks noChangeArrowheads="1"/>
              </p:cNvSpPr>
              <p:nvPr/>
            </p:nvSpPr>
            <p:spPr bwMode="auto">
              <a:xfrm>
                <a:off x="4309" y="2597"/>
                <a:ext cx="601"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Identification</a:t>
                </a:r>
              </a:p>
            </p:txBody>
          </p:sp>
          <p:sp>
            <p:nvSpPr>
              <p:cNvPr id="1250356" name="Freeform 52"/>
              <p:cNvSpPr>
                <a:spLocks noChangeArrowheads="1"/>
              </p:cNvSpPr>
              <p:nvPr/>
            </p:nvSpPr>
            <p:spPr bwMode="auto">
              <a:xfrm>
                <a:off x="1562" y="1892"/>
                <a:ext cx="694" cy="469"/>
              </a:xfrm>
              <a:custGeom>
                <a:avLst/>
                <a:gdLst/>
                <a:ahLst/>
                <a:cxnLst>
                  <a:cxn ang="0">
                    <a:pos x="3" y="948"/>
                  </a:cxn>
                  <a:cxn ang="0">
                    <a:pos x="40" y="791"/>
                  </a:cxn>
                  <a:cxn ang="0">
                    <a:pos x="112" y="636"/>
                  </a:cxn>
                  <a:cxn ang="0">
                    <a:pos x="223" y="492"/>
                  </a:cxn>
                  <a:cxn ang="0">
                    <a:pos x="365" y="359"/>
                  </a:cxn>
                  <a:cxn ang="0">
                    <a:pos x="532" y="247"/>
                  </a:cxn>
                  <a:cxn ang="0">
                    <a:pos x="728" y="151"/>
                  </a:cxn>
                  <a:cxn ang="0">
                    <a:pos x="944" y="78"/>
                  </a:cxn>
                  <a:cxn ang="0">
                    <a:pos x="1170" y="26"/>
                  </a:cxn>
                  <a:cxn ang="0">
                    <a:pos x="1409" y="1"/>
                  </a:cxn>
                  <a:cxn ang="0">
                    <a:pos x="1648" y="1"/>
                  </a:cxn>
                  <a:cxn ang="0">
                    <a:pos x="1884" y="26"/>
                  </a:cxn>
                  <a:cxn ang="0">
                    <a:pos x="2114" y="78"/>
                  </a:cxn>
                  <a:cxn ang="0">
                    <a:pos x="2326" y="151"/>
                  </a:cxn>
                  <a:cxn ang="0">
                    <a:pos x="2522" y="247"/>
                  </a:cxn>
                  <a:cxn ang="0">
                    <a:pos x="2693" y="359"/>
                  </a:cxn>
                  <a:cxn ang="0">
                    <a:pos x="2832" y="492"/>
                  </a:cxn>
                  <a:cxn ang="0">
                    <a:pos x="2941" y="636"/>
                  </a:cxn>
                  <a:cxn ang="0">
                    <a:pos x="3015" y="791"/>
                  </a:cxn>
                  <a:cxn ang="0">
                    <a:pos x="3054" y="948"/>
                  </a:cxn>
                  <a:cxn ang="0">
                    <a:pos x="3054" y="1111"/>
                  </a:cxn>
                  <a:cxn ang="0">
                    <a:pos x="3015" y="1273"/>
                  </a:cxn>
                  <a:cxn ang="0">
                    <a:pos x="2941" y="1427"/>
                  </a:cxn>
                  <a:cxn ang="0">
                    <a:pos x="2832" y="1572"/>
                  </a:cxn>
                  <a:cxn ang="0">
                    <a:pos x="2693" y="1701"/>
                  </a:cxn>
                  <a:cxn ang="0">
                    <a:pos x="2522" y="1816"/>
                  </a:cxn>
                  <a:cxn ang="0">
                    <a:pos x="2326" y="1912"/>
                  </a:cxn>
                  <a:cxn ang="0">
                    <a:pos x="2114" y="1986"/>
                  </a:cxn>
                  <a:cxn ang="0">
                    <a:pos x="1884" y="2037"/>
                  </a:cxn>
                  <a:cxn ang="0">
                    <a:pos x="1648" y="2060"/>
                  </a:cxn>
                  <a:cxn ang="0">
                    <a:pos x="1409" y="2060"/>
                  </a:cxn>
                  <a:cxn ang="0">
                    <a:pos x="1170" y="2037"/>
                  </a:cxn>
                  <a:cxn ang="0">
                    <a:pos x="944" y="1986"/>
                  </a:cxn>
                  <a:cxn ang="0">
                    <a:pos x="728" y="1912"/>
                  </a:cxn>
                  <a:cxn ang="0">
                    <a:pos x="532" y="1816"/>
                  </a:cxn>
                  <a:cxn ang="0">
                    <a:pos x="365" y="1701"/>
                  </a:cxn>
                  <a:cxn ang="0">
                    <a:pos x="223" y="1572"/>
                  </a:cxn>
                  <a:cxn ang="0">
                    <a:pos x="112" y="1427"/>
                  </a:cxn>
                  <a:cxn ang="0">
                    <a:pos x="40" y="1273"/>
                  </a:cxn>
                  <a:cxn ang="0">
                    <a:pos x="3" y="1111"/>
                  </a:cxn>
                  <a:cxn ang="0">
                    <a:pos x="0" y="1031"/>
                  </a:cxn>
                </a:cxnLst>
                <a:rect l="0" t="0" r="r" b="b"/>
                <a:pathLst>
                  <a:path w="3059" h="2066">
                    <a:moveTo>
                      <a:pt x="0" y="1031"/>
                    </a:moveTo>
                    <a:lnTo>
                      <a:pt x="3" y="948"/>
                    </a:lnTo>
                    <a:lnTo>
                      <a:pt x="15" y="869"/>
                    </a:lnTo>
                    <a:lnTo>
                      <a:pt x="40" y="791"/>
                    </a:lnTo>
                    <a:lnTo>
                      <a:pt x="72" y="712"/>
                    </a:lnTo>
                    <a:lnTo>
                      <a:pt x="112" y="636"/>
                    </a:lnTo>
                    <a:lnTo>
                      <a:pt x="164" y="562"/>
                    </a:lnTo>
                    <a:lnTo>
                      <a:pt x="223" y="492"/>
                    </a:lnTo>
                    <a:lnTo>
                      <a:pt x="290" y="423"/>
                    </a:lnTo>
                    <a:lnTo>
                      <a:pt x="365" y="359"/>
                    </a:lnTo>
                    <a:lnTo>
                      <a:pt x="445" y="300"/>
                    </a:lnTo>
                    <a:lnTo>
                      <a:pt x="532" y="247"/>
                    </a:lnTo>
                    <a:lnTo>
                      <a:pt x="629" y="195"/>
                    </a:lnTo>
                    <a:lnTo>
                      <a:pt x="728" y="151"/>
                    </a:lnTo>
                    <a:lnTo>
                      <a:pt x="832" y="110"/>
                    </a:lnTo>
                    <a:lnTo>
                      <a:pt x="944" y="78"/>
                    </a:lnTo>
                    <a:lnTo>
                      <a:pt x="1054" y="48"/>
                    </a:lnTo>
                    <a:lnTo>
                      <a:pt x="1170" y="26"/>
                    </a:lnTo>
                    <a:lnTo>
                      <a:pt x="1289" y="11"/>
                    </a:lnTo>
                    <a:lnTo>
                      <a:pt x="1409" y="1"/>
                    </a:lnTo>
                    <a:lnTo>
                      <a:pt x="1529" y="0"/>
                    </a:lnTo>
                    <a:lnTo>
                      <a:pt x="1648" y="1"/>
                    </a:lnTo>
                    <a:lnTo>
                      <a:pt x="1767" y="11"/>
                    </a:lnTo>
                    <a:lnTo>
                      <a:pt x="1884" y="26"/>
                    </a:lnTo>
                    <a:lnTo>
                      <a:pt x="2001" y="48"/>
                    </a:lnTo>
                    <a:lnTo>
                      <a:pt x="2114" y="78"/>
                    </a:lnTo>
                    <a:lnTo>
                      <a:pt x="2221" y="110"/>
                    </a:lnTo>
                    <a:lnTo>
                      <a:pt x="2326" y="151"/>
                    </a:lnTo>
                    <a:lnTo>
                      <a:pt x="2426" y="195"/>
                    </a:lnTo>
                    <a:lnTo>
                      <a:pt x="2522" y="247"/>
                    </a:lnTo>
                    <a:lnTo>
                      <a:pt x="2608" y="300"/>
                    </a:lnTo>
                    <a:lnTo>
                      <a:pt x="2693" y="359"/>
                    </a:lnTo>
                    <a:lnTo>
                      <a:pt x="2766" y="423"/>
                    </a:lnTo>
                    <a:lnTo>
                      <a:pt x="2832" y="492"/>
                    </a:lnTo>
                    <a:lnTo>
                      <a:pt x="2893" y="562"/>
                    </a:lnTo>
                    <a:lnTo>
                      <a:pt x="2941" y="636"/>
                    </a:lnTo>
                    <a:lnTo>
                      <a:pt x="2982" y="712"/>
                    </a:lnTo>
                    <a:lnTo>
                      <a:pt x="3015" y="791"/>
                    </a:lnTo>
                    <a:lnTo>
                      <a:pt x="3037" y="869"/>
                    </a:lnTo>
                    <a:lnTo>
                      <a:pt x="3054" y="948"/>
                    </a:lnTo>
                    <a:lnTo>
                      <a:pt x="3058" y="1031"/>
                    </a:lnTo>
                    <a:lnTo>
                      <a:pt x="3054" y="1111"/>
                    </a:lnTo>
                    <a:lnTo>
                      <a:pt x="3037" y="1193"/>
                    </a:lnTo>
                    <a:lnTo>
                      <a:pt x="3015" y="1273"/>
                    </a:lnTo>
                    <a:lnTo>
                      <a:pt x="2982" y="1351"/>
                    </a:lnTo>
                    <a:lnTo>
                      <a:pt x="2941" y="1427"/>
                    </a:lnTo>
                    <a:lnTo>
                      <a:pt x="2893" y="1500"/>
                    </a:lnTo>
                    <a:lnTo>
                      <a:pt x="2832" y="1572"/>
                    </a:lnTo>
                    <a:lnTo>
                      <a:pt x="2766" y="1638"/>
                    </a:lnTo>
                    <a:lnTo>
                      <a:pt x="2693" y="1701"/>
                    </a:lnTo>
                    <a:lnTo>
                      <a:pt x="2608" y="1763"/>
                    </a:lnTo>
                    <a:lnTo>
                      <a:pt x="2522" y="1816"/>
                    </a:lnTo>
                    <a:lnTo>
                      <a:pt x="2426" y="1867"/>
                    </a:lnTo>
                    <a:lnTo>
                      <a:pt x="2326" y="1912"/>
                    </a:lnTo>
                    <a:lnTo>
                      <a:pt x="2221" y="1951"/>
                    </a:lnTo>
                    <a:lnTo>
                      <a:pt x="2114" y="1986"/>
                    </a:lnTo>
                    <a:lnTo>
                      <a:pt x="2001" y="2015"/>
                    </a:lnTo>
                    <a:lnTo>
                      <a:pt x="1884" y="2037"/>
                    </a:lnTo>
                    <a:lnTo>
                      <a:pt x="1767" y="2051"/>
                    </a:lnTo>
                    <a:lnTo>
                      <a:pt x="1648" y="2060"/>
                    </a:lnTo>
                    <a:lnTo>
                      <a:pt x="1529" y="2065"/>
                    </a:lnTo>
                    <a:lnTo>
                      <a:pt x="1409" y="2060"/>
                    </a:lnTo>
                    <a:lnTo>
                      <a:pt x="1289" y="2051"/>
                    </a:lnTo>
                    <a:lnTo>
                      <a:pt x="1170" y="2037"/>
                    </a:lnTo>
                    <a:lnTo>
                      <a:pt x="1054" y="2015"/>
                    </a:lnTo>
                    <a:lnTo>
                      <a:pt x="944" y="1986"/>
                    </a:lnTo>
                    <a:lnTo>
                      <a:pt x="832" y="1951"/>
                    </a:lnTo>
                    <a:lnTo>
                      <a:pt x="728" y="1912"/>
                    </a:lnTo>
                    <a:lnTo>
                      <a:pt x="629" y="1867"/>
                    </a:lnTo>
                    <a:lnTo>
                      <a:pt x="532" y="1816"/>
                    </a:lnTo>
                    <a:lnTo>
                      <a:pt x="445" y="1763"/>
                    </a:lnTo>
                    <a:lnTo>
                      <a:pt x="365" y="1701"/>
                    </a:lnTo>
                    <a:lnTo>
                      <a:pt x="290" y="1638"/>
                    </a:lnTo>
                    <a:lnTo>
                      <a:pt x="223" y="1572"/>
                    </a:lnTo>
                    <a:lnTo>
                      <a:pt x="164" y="1500"/>
                    </a:lnTo>
                    <a:lnTo>
                      <a:pt x="112" y="1427"/>
                    </a:lnTo>
                    <a:lnTo>
                      <a:pt x="72" y="1351"/>
                    </a:lnTo>
                    <a:lnTo>
                      <a:pt x="40" y="1273"/>
                    </a:lnTo>
                    <a:lnTo>
                      <a:pt x="15" y="1193"/>
                    </a:lnTo>
                    <a:lnTo>
                      <a:pt x="3" y="1111"/>
                    </a:lnTo>
                    <a:lnTo>
                      <a:pt x="0" y="1031"/>
                    </a:lnTo>
                    <a:lnTo>
                      <a:pt x="0" y="1031"/>
                    </a:lnTo>
                  </a:path>
                </a:pathLst>
              </a:custGeom>
              <a:solidFill>
                <a:srgbClr val="FFFFFF"/>
              </a:solidFill>
              <a:ln w="3240">
                <a:solidFill>
                  <a:srgbClr val="000000"/>
                </a:solidFill>
                <a:round/>
                <a:headEnd/>
                <a:tailEnd/>
              </a:ln>
            </p:spPr>
            <p:txBody>
              <a:bodyPr wrap="none" anchor="ctr"/>
              <a:lstStyle/>
              <a:p>
                <a:endParaRPr lang="en-US"/>
              </a:p>
            </p:txBody>
          </p:sp>
          <p:sp>
            <p:nvSpPr>
              <p:cNvPr id="1250357" name="AutoShape 53"/>
              <p:cNvSpPr>
                <a:spLocks noChangeArrowheads="1"/>
              </p:cNvSpPr>
              <p:nvPr/>
            </p:nvSpPr>
            <p:spPr bwMode="auto">
              <a:xfrm>
                <a:off x="1612" y="2006"/>
                <a:ext cx="609"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User/Session</a:t>
                </a:r>
              </a:p>
            </p:txBody>
          </p:sp>
          <p:sp>
            <p:nvSpPr>
              <p:cNvPr id="1250358" name="AutoShape 54"/>
              <p:cNvSpPr>
                <a:spLocks noChangeArrowheads="1"/>
              </p:cNvSpPr>
              <p:nvPr/>
            </p:nvSpPr>
            <p:spPr bwMode="auto">
              <a:xfrm>
                <a:off x="1627" y="2117"/>
                <a:ext cx="601"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Identification</a:t>
                </a:r>
              </a:p>
            </p:txBody>
          </p:sp>
          <p:sp>
            <p:nvSpPr>
              <p:cNvPr id="1250359" name="Freeform 55"/>
              <p:cNvSpPr>
                <a:spLocks noChangeArrowheads="1"/>
              </p:cNvSpPr>
              <p:nvPr/>
            </p:nvSpPr>
            <p:spPr bwMode="auto">
              <a:xfrm>
                <a:off x="2427" y="1892"/>
                <a:ext cx="685" cy="462"/>
              </a:xfrm>
              <a:custGeom>
                <a:avLst/>
                <a:gdLst/>
                <a:ahLst/>
                <a:cxnLst>
                  <a:cxn ang="0">
                    <a:pos x="2" y="937"/>
                  </a:cxn>
                  <a:cxn ang="0">
                    <a:pos x="40" y="781"/>
                  </a:cxn>
                  <a:cxn ang="0">
                    <a:pos x="114" y="626"/>
                  </a:cxn>
                  <a:cxn ang="0">
                    <a:pos x="221" y="484"/>
                  </a:cxn>
                  <a:cxn ang="0">
                    <a:pos x="361" y="354"/>
                  </a:cxn>
                  <a:cxn ang="0">
                    <a:pos x="526" y="242"/>
                  </a:cxn>
                  <a:cxn ang="0">
                    <a:pos x="720" y="149"/>
                  </a:cxn>
                  <a:cxn ang="0">
                    <a:pos x="928" y="75"/>
                  </a:cxn>
                  <a:cxn ang="0">
                    <a:pos x="1155" y="26"/>
                  </a:cxn>
                  <a:cxn ang="0">
                    <a:pos x="1390" y="1"/>
                  </a:cxn>
                  <a:cxn ang="0">
                    <a:pos x="1626" y="1"/>
                  </a:cxn>
                  <a:cxn ang="0">
                    <a:pos x="1860" y="26"/>
                  </a:cxn>
                  <a:cxn ang="0">
                    <a:pos x="2086" y="75"/>
                  </a:cxn>
                  <a:cxn ang="0">
                    <a:pos x="2297" y="149"/>
                  </a:cxn>
                  <a:cxn ang="0">
                    <a:pos x="2487" y="242"/>
                  </a:cxn>
                  <a:cxn ang="0">
                    <a:pos x="2656" y="354"/>
                  </a:cxn>
                  <a:cxn ang="0">
                    <a:pos x="2794" y="484"/>
                  </a:cxn>
                  <a:cxn ang="0">
                    <a:pos x="2902" y="626"/>
                  </a:cxn>
                  <a:cxn ang="0">
                    <a:pos x="2975" y="781"/>
                  </a:cxn>
                  <a:cxn ang="0">
                    <a:pos x="3011" y="937"/>
                  </a:cxn>
                  <a:cxn ang="0">
                    <a:pos x="3011" y="1097"/>
                  </a:cxn>
                  <a:cxn ang="0">
                    <a:pos x="2975" y="1255"/>
                  </a:cxn>
                  <a:cxn ang="0">
                    <a:pos x="2902" y="1408"/>
                  </a:cxn>
                  <a:cxn ang="0">
                    <a:pos x="2794" y="1549"/>
                  </a:cxn>
                  <a:cxn ang="0">
                    <a:pos x="2656" y="1679"/>
                  </a:cxn>
                  <a:cxn ang="0">
                    <a:pos x="2487" y="1793"/>
                  </a:cxn>
                  <a:cxn ang="0">
                    <a:pos x="2297" y="1887"/>
                  </a:cxn>
                  <a:cxn ang="0">
                    <a:pos x="2086" y="1958"/>
                  </a:cxn>
                  <a:cxn ang="0">
                    <a:pos x="1860" y="2007"/>
                  </a:cxn>
                  <a:cxn ang="0">
                    <a:pos x="1626" y="2035"/>
                  </a:cxn>
                  <a:cxn ang="0">
                    <a:pos x="1390" y="2035"/>
                  </a:cxn>
                  <a:cxn ang="0">
                    <a:pos x="1155" y="2007"/>
                  </a:cxn>
                  <a:cxn ang="0">
                    <a:pos x="928" y="1958"/>
                  </a:cxn>
                  <a:cxn ang="0">
                    <a:pos x="720" y="1887"/>
                  </a:cxn>
                  <a:cxn ang="0">
                    <a:pos x="526" y="1793"/>
                  </a:cxn>
                  <a:cxn ang="0">
                    <a:pos x="361" y="1679"/>
                  </a:cxn>
                  <a:cxn ang="0">
                    <a:pos x="221" y="1549"/>
                  </a:cxn>
                  <a:cxn ang="0">
                    <a:pos x="114" y="1408"/>
                  </a:cxn>
                  <a:cxn ang="0">
                    <a:pos x="40" y="1255"/>
                  </a:cxn>
                  <a:cxn ang="0">
                    <a:pos x="2" y="1097"/>
                  </a:cxn>
                  <a:cxn ang="0">
                    <a:pos x="0" y="1019"/>
                  </a:cxn>
                </a:cxnLst>
                <a:rect l="0" t="0" r="r" b="b"/>
                <a:pathLst>
                  <a:path w="3019" h="2038">
                    <a:moveTo>
                      <a:pt x="0" y="1019"/>
                    </a:moveTo>
                    <a:lnTo>
                      <a:pt x="2" y="937"/>
                    </a:lnTo>
                    <a:lnTo>
                      <a:pt x="16" y="859"/>
                    </a:lnTo>
                    <a:lnTo>
                      <a:pt x="40" y="781"/>
                    </a:lnTo>
                    <a:lnTo>
                      <a:pt x="72" y="703"/>
                    </a:lnTo>
                    <a:lnTo>
                      <a:pt x="114" y="626"/>
                    </a:lnTo>
                    <a:lnTo>
                      <a:pt x="163" y="556"/>
                    </a:lnTo>
                    <a:lnTo>
                      <a:pt x="221" y="484"/>
                    </a:lnTo>
                    <a:lnTo>
                      <a:pt x="286" y="417"/>
                    </a:lnTo>
                    <a:lnTo>
                      <a:pt x="361" y="354"/>
                    </a:lnTo>
                    <a:lnTo>
                      <a:pt x="441" y="296"/>
                    </a:lnTo>
                    <a:lnTo>
                      <a:pt x="526" y="242"/>
                    </a:lnTo>
                    <a:lnTo>
                      <a:pt x="621" y="193"/>
                    </a:lnTo>
                    <a:lnTo>
                      <a:pt x="720" y="149"/>
                    </a:lnTo>
                    <a:lnTo>
                      <a:pt x="821" y="110"/>
                    </a:lnTo>
                    <a:lnTo>
                      <a:pt x="928" y="75"/>
                    </a:lnTo>
                    <a:lnTo>
                      <a:pt x="1040" y="48"/>
                    </a:lnTo>
                    <a:lnTo>
                      <a:pt x="1155" y="26"/>
                    </a:lnTo>
                    <a:lnTo>
                      <a:pt x="1271" y="11"/>
                    </a:lnTo>
                    <a:lnTo>
                      <a:pt x="1390" y="1"/>
                    </a:lnTo>
                    <a:lnTo>
                      <a:pt x="1507" y="0"/>
                    </a:lnTo>
                    <a:lnTo>
                      <a:pt x="1626" y="1"/>
                    </a:lnTo>
                    <a:lnTo>
                      <a:pt x="1743" y="11"/>
                    </a:lnTo>
                    <a:lnTo>
                      <a:pt x="1860" y="26"/>
                    </a:lnTo>
                    <a:lnTo>
                      <a:pt x="1972" y="48"/>
                    </a:lnTo>
                    <a:lnTo>
                      <a:pt x="2086" y="75"/>
                    </a:lnTo>
                    <a:lnTo>
                      <a:pt x="2193" y="110"/>
                    </a:lnTo>
                    <a:lnTo>
                      <a:pt x="2297" y="149"/>
                    </a:lnTo>
                    <a:lnTo>
                      <a:pt x="2394" y="193"/>
                    </a:lnTo>
                    <a:lnTo>
                      <a:pt x="2487" y="242"/>
                    </a:lnTo>
                    <a:lnTo>
                      <a:pt x="2576" y="296"/>
                    </a:lnTo>
                    <a:lnTo>
                      <a:pt x="2656" y="354"/>
                    </a:lnTo>
                    <a:lnTo>
                      <a:pt x="2729" y="417"/>
                    </a:lnTo>
                    <a:lnTo>
                      <a:pt x="2794" y="484"/>
                    </a:lnTo>
                    <a:lnTo>
                      <a:pt x="2854" y="556"/>
                    </a:lnTo>
                    <a:lnTo>
                      <a:pt x="2902" y="626"/>
                    </a:lnTo>
                    <a:lnTo>
                      <a:pt x="2943" y="703"/>
                    </a:lnTo>
                    <a:lnTo>
                      <a:pt x="2975" y="781"/>
                    </a:lnTo>
                    <a:lnTo>
                      <a:pt x="2997" y="859"/>
                    </a:lnTo>
                    <a:lnTo>
                      <a:pt x="3011" y="937"/>
                    </a:lnTo>
                    <a:lnTo>
                      <a:pt x="3018" y="1019"/>
                    </a:lnTo>
                    <a:lnTo>
                      <a:pt x="3011" y="1097"/>
                    </a:lnTo>
                    <a:lnTo>
                      <a:pt x="2997" y="1177"/>
                    </a:lnTo>
                    <a:lnTo>
                      <a:pt x="2975" y="1255"/>
                    </a:lnTo>
                    <a:lnTo>
                      <a:pt x="2943" y="1331"/>
                    </a:lnTo>
                    <a:lnTo>
                      <a:pt x="2902" y="1408"/>
                    </a:lnTo>
                    <a:lnTo>
                      <a:pt x="2854" y="1480"/>
                    </a:lnTo>
                    <a:lnTo>
                      <a:pt x="2794" y="1549"/>
                    </a:lnTo>
                    <a:lnTo>
                      <a:pt x="2729" y="1615"/>
                    </a:lnTo>
                    <a:lnTo>
                      <a:pt x="2656" y="1679"/>
                    </a:lnTo>
                    <a:lnTo>
                      <a:pt x="2576" y="1738"/>
                    </a:lnTo>
                    <a:lnTo>
                      <a:pt x="2487" y="1793"/>
                    </a:lnTo>
                    <a:lnTo>
                      <a:pt x="2394" y="1843"/>
                    </a:lnTo>
                    <a:lnTo>
                      <a:pt x="2297" y="1887"/>
                    </a:lnTo>
                    <a:lnTo>
                      <a:pt x="2193" y="1927"/>
                    </a:lnTo>
                    <a:lnTo>
                      <a:pt x="2086" y="1958"/>
                    </a:lnTo>
                    <a:lnTo>
                      <a:pt x="1972" y="1988"/>
                    </a:lnTo>
                    <a:lnTo>
                      <a:pt x="1860" y="2007"/>
                    </a:lnTo>
                    <a:lnTo>
                      <a:pt x="1743" y="2025"/>
                    </a:lnTo>
                    <a:lnTo>
                      <a:pt x="1626" y="2035"/>
                    </a:lnTo>
                    <a:lnTo>
                      <a:pt x="1507" y="2037"/>
                    </a:lnTo>
                    <a:lnTo>
                      <a:pt x="1390" y="2035"/>
                    </a:lnTo>
                    <a:lnTo>
                      <a:pt x="1271" y="2025"/>
                    </a:lnTo>
                    <a:lnTo>
                      <a:pt x="1155" y="2007"/>
                    </a:lnTo>
                    <a:lnTo>
                      <a:pt x="1040" y="1988"/>
                    </a:lnTo>
                    <a:lnTo>
                      <a:pt x="928" y="1958"/>
                    </a:lnTo>
                    <a:lnTo>
                      <a:pt x="821" y="1927"/>
                    </a:lnTo>
                    <a:lnTo>
                      <a:pt x="720" y="1887"/>
                    </a:lnTo>
                    <a:lnTo>
                      <a:pt x="621" y="1843"/>
                    </a:lnTo>
                    <a:lnTo>
                      <a:pt x="526" y="1793"/>
                    </a:lnTo>
                    <a:lnTo>
                      <a:pt x="441" y="1738"/>
                    </a:lnTo>
                    <a:lnTo>
                      <a:pt x="361" y="1679"/>
                    </a:lnTo>
                    <a:lnTo>
                      <a:pt x="286" y="1615"/>
                    </a:lnTo>
                    <a:lnTo>
                      <a:pt x="221" y="1549"/>
                    </a:lnTo>
                    <a:lnTo>
                      <a:pt x="163" y="1480"/>
                    </a:lnTo>
                    <a:lnTo>
                      <a:pt x="114" y="1408"/>
                    </a:lnTo>
                    <a:lnTo>
                      <a:pt x="72" y="1331"/>
                    </a:lnTo>
                    <a:lnTo>
                      <a:pt x="40" y="1255"/>
                    </a:lnTo>
                    <a:lnTo>
                      <a:pt x="16" y="1177"/>
                    </a:lnTo>
                    <a:lnTo>
                      <a:pt x="2" y="1097"/>
                    </a:lnTo>
                    <a:lnTo>
                      <a:pt x="0" y="1019"/>
                    </a:lnTo>
                    <a:lnTo>
                      <a:pt x="0" y="1019"/>
                    </a:lnTo>
                  </a:path>
                </a:pathLst>
              </a:custGeom>
              <a:solidFill>
                <a:srgbClr val="FFFFFF"/>
              </a:solidFill>
              <a:ln w="3240">
                <a:solidFill>
                  <a:srgbClr val="000000"/>
                </a:solidFill>
                <a:round/>
                <a:headEnd/>
                <a:tailEnd/>
              </a:ln>
            </p:spPr>
            <p:txBody>
              <a:bodyPr wrap="none" anchor="ctr"/>
              <a:lstStyle/>
              <a:p>
                <a:endParaRPr lang="en-US"/>
              </a:p>
            </p:txBody>
          </p:sp>
          <p:sp>
            <p:nvSpPr>
              <p:cNvPr id="1250360" name="AutoShape 56"/>
              <p:cNvSpPr>
                <a:spLocks noChangeArrowheads="1"/>
              </p:cNvSpPr>
              <p:nvPr/>
            </p:nvSpPr>
            <p:spPr bwMode="auto">
              <a:xfrm>
                <a:off x="2526" y="2010"/>
                <a:ext cx="476"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Page View</a:t>
                </a:r>
              </a:p>
            </p:txBody>
          </p:sp>
          <p:sp>
            <p:nvSpPr>
              <p:cNvPr id="1250361" name="AutoShape 57"/>
              <p:cNvSpPr>
                <a:spLocks noChangeArrowheads="1"/>
              </p:cNvSpPr>
              <p:nvPr/>
            </p:nvSpPr>
            <p:spPr bwMode="auto">
              <a:xfrm>
                <a:off x="2488" y="2121"/>
                <a:ext cx="601"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Identification</a:t>
                </a:r>
              </a:p>
            </p:txBody>
          </p:sp>
          <p:sp>
            <p:nvSpPr>
              <p:cNvPr id="1250362" name="Freeform 58"/>
              <p:cNvSpPr>
                <a:spLocks noChangeArrowheads="1"/>
              </p:cNvSpPr>
              <p:nvPr/>
            </p:nvSpPr>
            <p:spPr bwMode="auto">
              <a:xfrm>
                <a:off x="3311" y="1892"/>
                <a:ext cx="678" cy="458"/>
              </a:xfrm>
              <a:custGeom>
                <a:avLst/>
                <a:gdLst/>
                <a:ahLst/>
                <a:cxnLst>
                  <a:cxn ang="0">
                    <a:pos x="6" y="927"/>
                  </a:cxn>
                  <a:cxn ang="0">
                    <a:pos x="44" y="765"/>
                  </a:cxn>
                  <a:cxn ang="0">
                    <a:pos x="119" y="611"/>
                  </a:cxn>
                  <a:cxn ang="0">
                    <a:pos x="232" y="470"/>
                  </a:cxn>
                  <a:cxn ang="0">
                    <a:pos x="374" y="337"/>
                  </a:cxn>
                  <a:cxn ang="0">
                    <a:pos x="548" y="224"/>
                  </a:cxn>
                  <a:cxn ang="0">
                    <a:pos x="746" y="134"/>
                  </a:cxn>
                  <a:cxn ang="0">
                    <a:pos x="965" y="63"/>
                  </a:cxn>
                  <a:cxn ang="0">
                    <a:pos x="1195" y="19"/>
                  </a:cxn>
                  <a:cxn ang="0">
                    <a:pos x="1433" y="0"/>
                  </a:cxn>
                  <a:cxn ang="0">
                    <a:pos x="1675" y="7"/>
                  </a:cxn>
                  <a:cxn ang="0">
                    <a:pos x="1911" y="39"/>
                  </a:cxn>
                  <a:cxn ang="0">
                    <a:pos x="2134" y="94"/>
                  </a:cxn>
                  <a:cxn ang="0">
                    <a:pos x="2342" y="179"/>
                  </a:cxn>
                  <a:cxn ang="0">
                    <a:pos x="2529" y="281"/>
                  </a:cxn>
                  <a:cxn ang="0">
                    <a:pos x="2688" y="401"/>
                  </a:cxn>
                  <a:cxn ang="0">
                    <a:pos x="2817" y="539"/>
                  </a:cxn>
                  <a:cxn ang="0">
                    <a:pos x="2913" y="687"/>
                  </a:cxn>
                  <a:cxn ang="0">
                    <a:pos x="2968" y="847"/>
                  </a:cxn>
                  <a:cxn ang="0">
                    <a:pos x="2989" y="1010"/>
                  </a:cxn>
                  <a:cxn ang="0">
                    <a:pos x="2968" y="1169"/>
                  </a:cxn>
                  <a:cxn ang="0">
                    <a:pos x="2913" y="1330"/>
                  </a:cxn>
                  <a:cxn ang="0">
                    <a:pos x="2817" y="1478"/>
                  </a:cxn>
                  <a:cxn ang="0">
                    <a:pos x="2688" y="1615"/>
                  </a:cxn>
                  <a:cxn ang="0">
                    <a:pos x="2529" y="1736"/>
                  </a:cxn>
                  <a:cxn ang="0">
                    <a:pos x="2342" y="1838"/>
                  </a:cxn>
                  <a:cxn ang="0">
                    <a:pos x="2134" y="1922"/>
                  </a:cxn>
                  <a:cxn ang="0">
                    <a:pos x="1911" y="1978"/>
                  </a:cxn>
                  <a:cxn ang="0">
                    <a:pos x="1675" y="2010"/>
                  </a:cxn>
                  <a:cxn ang="0">
                    <a:pos x="1433" y="2018"/>
                  </a:cxn>
                  <a:cxn ang="0">
                    <a:pos x="1195" y="1997"/>
                  </a:cxn>
                  <a:cxn ang="0">
                    <a:pos x="965" y="1953"/>
                  </a:cxn>
                  <a:cxn ang="0">
                    <a:pos x="746" y="1882"/>
                  </a:cxn>
                  <a:cxn ang="0">
                    <a:pos x="548" y="1793"/>
                  </a:cxn>
                  <a:cxn ang="0">
                    <a:pos x="374" y="1679"/>
                  </a:cxn>
                  <a:cxn ang="0">
                    <a:pos x="232" y="1547"/>
                  </a:cxn>
                  <a:cxn ang="0">
                    <a:pos x="119" y="1406"/>
                  </a:cxn>
                  <a:cxn ang="0">
                    <a:pos x="44" y="1252"/>
                  </a:cxn>
                  <a:cxn ang="0">
                    <a:pos x="6" y="1089"/>
                  </a:cxn>
                  <a:cxn ang="0">
                    <a:pos x="0" y="1010"/>
                  </a:cxn>
                </a:cxnLst>
                <a:rect l="0" t="0" r="r" b="b"/>
                <a:pathLst>
                  <a:path w="2990" h="2019">
                    <a:moveTo>
                      <a:pt x="0" y="1010"/>
                    </a:moveTo>
                    <a:lnTo>
                      <a:pt x="6" y="927"/>
                    </a:lnTo>
                    <a:lnTo>
                      <a:pt x="20" y="847"/>
                    </a:lnTo>
                    <a:lnTo>
                      <a:pt x="44" y="765"/>
                    </a:lnTo>
                    <a:lnTo>
                      <a:pt x="76" y="687"/>
                    </a:lnTo>
                    <a:lnTo>
                      <a:pt x="119" y="611"/>
                    </a:lnTo>
                    <a:lnTo>
                      <a:pt x="171" y="539"/>
                    </a:lnTo>
                    <a:lnTo>
                      <a:pt x="232" y="470"/>
                    </a:lnTo>
                    <a:lnTo>
                      <a:pt x="300" y="401"/>
                    </a:lnTo>
                    <a:lnTo>
                      <a:pt x="374" y="337"/>
                    </a:lnTo>
                    <a:lnTo>
                      <a:pt x="459" y="281"/>
                    </a:lnTo>
                    <a:lnTo>
                      <a:pt x="548" y="224"/>
                    </a:lnTo>
                    <a:lnTo>
                      <a:pt x="647" y="179"/>
                    </a:lnTo>
                    <a:lnTo>
                      <a:pt x="746" y="134"/>
                    </a:lnTo>
                    <a:lnTo>
                      <a:pt x="853" y="94"/>
                    </a:lnTo>
                    <a:lnTo>
                      <a:pt x="965" y="63"/>
                    </a:lnTo>
                    <a:lnTo>
                      <a:pt x="1078" y="39"/>
                    </a:lnTo>
                    <a:lnTo>
                      <a:pt x="1195" y="19"/>
                    </a:lnTo>
                    <a:lnTo>
                      <a:pt x="1314" y="7"/>
                    </a:lnTo>
                    <a:lnTo>
                      <a:pt x="1433" y="0"/>
                    </a:lnTo>
                    <a:lnTo>
                      <a:pt x="1556" y="0"/>
                    </a:lnTo>
                    <a:lnTo>
                      <a:pt x="1675" y="7"/>
                    </a:lnTo>
                    <a:lnTo>
                      <a:pt x="1794" y="19"/>
                    </a:lnTo>
                    <a:lnTo>
                      <a:pt x="1911" y="39"/>
                    </a:lnTo>
                    <a:lnTo>
                      <a:pt x="2024" y="63"/>
                    </a:lnTo>
                    <a:lnTo>
                      <a:pt x="2134" y="94"/>
                    </a:lnTo>
                    <a:lnTo>
                      <a:pt x="2243" y="134"/>
                    </a:lnTo>
                    <a:lnTo>
                      <a:pt x="2342" y="179"/>
                    </a:lnTo>
                    <a:lnTo>
                      <a:pt x="2441" y="224"/>
                    </a:lnTo>
                    <a:lnTo>
                      <a:pt x="2529" y="281"/>
                    </a:lnTo>
                    <a:lnTo>
                      <a:pt x="2612" y="337"/>
                    </a:lnTo>
                    <a:lnTo>
                      <a:pt x="2688" y="401"/>
                    </a:lnTo>
                    <a:lnTo>
                      <a:pt x="2757" y="470"/>
                    </a:lnTo>
                    <a:lnTo>
                      <a:pt x="2817" y="539"/>
                    </a:lnTo>
                    <a:lnTo>
                      <a:pt x="2868" y="611"/>
                    </a:lnTo>
                    <a:lnTo>
                      <a:pt x="2913" y="687"/>
                    </a:lnTo>
                    <a:lnTo>
                      <a:pt x="2945" y="765"/>
                    </a:lnTo>
                    <a:lnTo>
                      <a:pt x="2968" y="847"/>
                    </a:lnTo>
                    <a:lnTo>
                      <a:pt x="2983" y="927"/>
                    </a:lnTo>
                    <a:lnTo>
                      <a:pt x="2989" y="1010"/>
                    </a:lnTo>
                    <a:lnTo>
                      <a:pt x="2983" y="1089"/>
                    </a:lnTo>
                    <a:lnTo>
                      <a:pt x="2968" y="1169"/>
                    </a:lnTo>
                    <a:lnTo>
                      <a:pt x="2945" y="1252"/>
                    </a:lnTo>
                    <a:lnTo>
                      <a:pt x="2913" y="1330"/>
                    </a:lnTo>
                    <a:lnTo>
                      <a:pt x="2868" y="1406"/>
                    </a:lnTo>
                    <a:lnTo>
                      <a:pt x="2817" y="1478"/>
                    </a:lnTo>
                    <a:lnTo>
                      <a:pt x="2757" y="1547"/>
                    </a:lnTo>
                    <a:lnTo>
                      <a:pt x="2688" y="1615"/>
                    </a:lnTo>
                    <a:lnTo>
                      <a:pt x="2612" y="1679"/>
                    </a:lnTo>
                    <a:lnTo>
                      <a:pt x="2529" y="1736"/>
                    </a:lnTo>
                    <a:lnTo>
                      <a:pt x="2441" y="1793"/>
                    </a:lnTo>
                    <a:lnTo>
                      <a:pt x="2342" y="1838"/>
                    </a:lnTo>
                    <a:lnTo>
                      <a:pt x="2243" y="1882"/>
                    </a:lnTo>
                    <a:lnTo>
                      <a:pt x="2134" y="1922"/>
                    </a:lnTo>
                    <a:lnTo>
                      <a:pt x="2024" y="1953"/>
                    </a:lnTo>
                    <a:lnTo>
                      <a:pt x="1911" y="1978"/>
                    </a:lnTo>
                    <a:lnTo>
                      <a:pt x="1794" y="1997"/>
                    </a:lnTo>
                    <a:lnTo>
                      <a:pt x="1675" y="2010"/>
                    </a:lnTo>
                    <a:lnTo>
                      <a:pt x="1556" y="2018"/>
                    </a:lnTo>
                    <a:lnTo>
                      <a:pt x="1433" y="2018"/>
                    </a:lnTo>
                    <a:lnTo>
                      <a:pt x="1314" y="2010"/>
                    </a:lnTo>
                    <a:lnTo>
                      <a:pt x="1195" y="1997"/>
                    </a:lnTo>
                    <a:lnTo>
                      <a:pt x="1078" y="1978"/>
                    </a:lnTo>
                    <a:lnTo>
                      <a:pt x="965" y="1953"/>
                    </a:lnTo>
                    <a:lnTo>
                      <a:pt x="853" y="1922"/>
                    </a:lnTo>
                    <a:lnTo>
                      <a:pt x="746" y="1882"/>
                    </a:lnTo>
                    <a:lnTo>
                      <a:pt x="647" y="1838"/>
                    </a:lnTo>
                    <a:lnTo>
                      <a:pt x="548" y="1793"/>
                    </a:lnTo>
                    <a:lnTo>
                      <a:pt x="459" y="1736"/>
                    </a:lnTo>
                    <a:lnTo>
                      <a:pt x="374" y="1679"/>
                    </a:lnTo>
                    <a:lnTo>
                      <a:pt x="300" y="1615"/>
                    </a:lnTo>
                    <a:lnTo>
                      <a:pt x="232" y="1547"/>
                    </a:lnTo>
                    <a:lnTo>
                      <a:pt x="171" y="1478"/>
                    </a:lnTo>
                    <a:lnTo>
                      <a:pt x="119" y="1406"/>
                    </a:lnTo>
                    <a:lnTo>
                      <a:pt x="76" y="1330"/>
                    </a:lnTo>
                    <a:lnTo>
                      <a:pt x="44" y="1252"/>
                    </a:lnTo>
                    <a:lnTo>
                      <a:pt x="20" y="1169"/>
                    </a:lnTo>
                    <a:lnTo>
                      <a:pt x="6" y="1089"/>
                    </a:lnTo>
                    <a:lnTo>
                      <a:pt x="0" y="1010"/>
                    </a:lnTo>
                    <a:lnTo>
                      <a:pt x="0" y="1010"/>
                    </a:lnTo>
                  </a:path>
                </a:pathLst>
              </a:custGeom>
              <a:solidFill>
                <a:srgbClr val="FFFFFF"/>
              </a:solidFill>
              <a:ln w="3240">
                <a:solidFill>
                  <a:srgbClr val="000000"/>
                </a:solidFill>
                <a:round/>
                <a:headEnd/>
                <a:tailEnd/>
              </a:ln>
            </p:spPr>
            <p:txBody>
              <a:bodyPr wrap="none" anchor="ctr"/>
              <a:lstStyle/>
              <a:p>
                <a:endParaRPr lang="en-US"/>
              </a:p>
            </p:txBody>
          </p:sp>
          <p:sp>
            <p:nvSpPr>
              <p:cNvPr id="1250363" name="AutoShape 59"/>
              <p:cNvSpPr>
                <a:spLocks noChangeArrowheads="1"/>
              </p:cNvSpPr>
              <p:nvPr/>
            </p:nvSpPr>
            <p:spPr bwMode="auto">
              <a:xfrm>
                <a:off x="3555" y="2009"/>
                <a:ext cx="209" cy="124"/>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Path</a:t>
                </a:r>
              </a:p>
            </p:txBody>
          </p:sp>
          <p:sp>
            <p:nvSpPr>
              <p:cNvPr id="1250364" name="AutoShape 60"/>
              <p:cNvSpPr>
                <a:spLocks noChangeArrowheads="1"/>
              </p:cNvSpPr>
              <p:nvPr/>
            </p:nvSpPr>
            <p:spPr bwMode="auto">
              <a:xfrm>
                <a:off x="3417" y="2119"/>
                <a:ext cx="530"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Completion</a:t>
                </a:r>
              </a:p>
            </p:txBody>
          </p:sp>
          <p:sp>
            <p:nvSpPr>
              <p:cNvPr id="1250365" name="AutoShape 61"/>
              <p:cNvSpPr>
                <a:spLocks noChangeArrowheads="1"/>
              </p:cNvSpPr>
              <p:nvPr/>
            </p:nvSpPr>
            <p:spPr bwMode="auto">
              <a:xfrm>
                <a:off x="665" y="1699"/>
                <a:ext cx="579" cy="332"/>
              </a:xfrm>
              <a:prstGeom prst="roundRect">
                <a:avLst>
                  <a:gd name="adj" fmla="val 301"/>
                </a:avLst>
              </a:prstGeom>
              <a:noFill/>
              <a:ln w="3240">
                <a:solidFill>
                  <a:srgbClr val="FFFFFF"/>
                </a:solidFill>
                <a:round/>
                <a:headEnd/>
                <a:tailEnd/>
              </a:ln>
            </p:spPr>
            <p:txBody>
              <a:bodyPr wrap="none" anchor="ctr"/>
              <a:lstStyle/>
              <a:p>
                <a:endParaRPr lang="en-US"/>
              </a:p>
            </p:txBody>
          </p:sp>
          <p:sp>
            <p:nvSpPr>
              <p:cNvPr id="1250366" name="Line 62"/>
              <p:cNvSpPr>
                <a:spLocks noChangeShapeType="1"/>
              </p:cNvSpPr>
              <p:nvPr/>
            </p:nvSpPr>
            <p:spPr bwMode="auto">
              <a:xfrm>
                <a:off x="1384" y="2120"/>
                <a:ext cx="96" cy="2"/>
              </a:xfrm>
              <a:prstGeom prst="line">
                <a:avLst/>
              </a:prstGeom>
              <a:noFill/>
              <a:ln w="11160">
                <a:solidFill>
                  <a:srgbClr val="000000"/>
                </a:solidFill>
                <a:round/>
                <a:headEnd/>
                <a:tailEnd/>
              </a:ln>
            </p:spPr>
            <p:txBody>
              <a:bodyPr/>
              <a:lstStyle/>
              <a:p>
                <a:endParaRPr lang="en-US"/>
              </a:p>
            </p:txBody>
          </p:sp>
          <p:sp>
            <p:nvSpPr>
              <p:cNvPr id="1250367" name="Freeform 63"/>
              <p:cNvSpPr>
                <a:spLocks noChangeArrowheads="1"/>
              </p:cNvSpPr>
              <p:nvPr/>
            </p:nvSpPr>
            <p:spPr bwMode="auto">
              <a:xfrm>
                <a:off x="1472" y="2093"/>
                <a:ext cx="91" cy="61"/>
              </a:xfrm>
              <a:custGeom>
                <a:avLst/>
                <a:gdLst/>
                <a:ahLst/>
                <a:cxnLst>
                  <a:cxn ang="0">
                    <a:pos x="7" y="0"/>
                  </a:cxn>
                  <a:cxn ang="0">
                    <a:pos x="400" y="144"/>
                  </a:cxn>
                  <a:cxn ang="0">
                    <a:pos x="0" y="267"/>
                  </a:cxn>
                  <a:cxn ang="0">
                    <a:pos x="7" y="0"/>
                  </a:cxn>
                  <a:cxn ang="0">
                    <a:pos x="7" y="0"/>
                  </a:cxn>
                </a:cxnLst>
                <a:rect l="0" t="0" r="r" b="b"/>
                <a:pathLst>
                  <a:path w="401" h="268">
                    <a:moveTo>
                      <a:pt x="7" y="0"/>
                    </a:moveTo>
                    <a:lnTo>
                      <a:pt x="400" y="144"/>
                    </a:lnTo>
                    <a:lnTo>
                      <a:pt x="0" y="267"/>
                    </a:lnTo>
                    <a:lnTo>
                      <a:pt x="7" y="0"/>
                    </a:lnTo>
                    <a:lnTo>
                      <a:pt x="7" y="0"/>
                    </a:lnTo>
                  </a:path>
                </a:pathLst>
              </a:custGeom>
              <a:solidFill>
                <a:srgbClr val="000000"/>
              </a:solidFill>
              <a:ln w="9525">
                <a:noFill/>
                <a:round/>
                <a:headEnd/>
                <a:tailEnd/>
              </a:ln>
            </p:spPr>
            <p:txBody>
              <a:bodyPr wrap="none" anchor="ctr"/>
              <a:lstStyle/>
              <a:p>
                <a:endParaRPr lang="en-US"/>
              </a:p>
            </p:txBody>
          </p:sp>
          <p:sp>
            <p:nvSpPr>
              <p:cNvPr id="1250368" name="Line 64"/>
              <p:cNvSpPr>
                <a:spLocks noChangeShapeType="1"/>
              </p:cNvSpPr>
              <p:nvPr/>
            </p:nvSpPr>
            <p:spPr bwMode="auto">
              <a:xfrm flipV="1">
                <a:off x="2256" y="2122"/>
                <a:ext cx="89" cy="3"/>
              </a:xfrm>
              <a:prstGeom prst="line">
                <a:avLst/>
              </a:prstGeom>
              <a:noFill/>
              <a:ln w="11160">
                <a:solidFill>
                  <a:srgbClr val="000000"/>
                </a:solidFill>
                <a:round/>
                <a:headEnd/>
                <a:tailEnd/>
              </a:ln>
            </p:spPr>
            <p:txBody>
              <a:bodyPr/>
              <a:lstStyle/>
              <a:p>
                <a:endParaRPr lang="en-US"/>
              </a:p>
            </p:txBody>
          </p:sp>
          <p:sp>
            <p:nvSpPr>
              <p:cNvPr id="1250369" name="Freeform 65"/>
              <p:cNvSpPr>
                <a:spLocks noChangeArrowheads="1"/>
              </p:cNvSpPr>
              <p:nvPr/>
            </p:nvSpPr>
            <p:spPr bwMode="auto">
              <a:xfrm>
                <a:off x="2337" y="2094"/>
                <a:ext cx="90" cy="61"/>
              </a:xfrm>
              <a:custGeom>
                <a:avLst/>
                <a:gdLst/>
                <a:ahLst/>
                <a:cxnLst>
                  <a:cxn ang="0">
                    <a:pos x="0" y="0"/>
                  </a:cxn>
                  <a:cxn ang="0">
                    <a:pos x="397" y="126"/>
                  </a:cxn>
                  <a:cxn ang="0">
                    <a:pos x="4" y="267"/>
                  </a:cxn>
                  <a:cxn ang="0">
                    <a:pos x="0" y="0"/>
                  </a:cxn>
                  <a:cxn ang="0">
                    <a:pos x="0" y="0"/>
                  </a:cxn>
                </a:cxnLst>
                <a:rect l="0" t="0" r="r" b="b"/>
                <a:pathLst>
                  <a:path w="398" h="268">
                    <a:moveTo>
                      <a:pt x="0" y="0"/>
                    </a:moveTo>
                    <a:lnTo>
                      <a:pt x="397" y="126"/>
                    </a:lnTo>
                    <a:lnTo>
                      <a:pt x="4" y="267"/>
                    </a:lnTo>
                    <a:lnTo>
                      <a:pt x="0" y="0"/>
                    </a:lnTo>
                    <a:lnTo>
                      <a:pt x="0" y="0"/>
                    </a:lnTo>
                  </a:path>
                </a:pathLst>
              </a:custGeom>
              <a:solidFill>
                <a:srgbClr val="000000"/>
              </a:solidFill>
              <a:ln w="9525">
                <a:noFill/>
                <a:round/>
                <a:headEnd/>
                <a:tailEnd/>
              </a:ln>
            </p:spPr>
            <p:txBody>
              <a:bodyPr wrap="none" anchor="ctr"/>
              <a:lstStyle/>
              <a:p>
                <a:endParaRPr lang="en-US"/>
              </a:p>
            </p:txBody>
          </p:sp>
          <p:sp>
            <p:nvSpPr>
              <p:cNvPr id="1250370" name="Line 66"/>
              <p:cNvSpPr>
                <a:spLocks noChangeShapeType="1"/>
              </p:cNvSpPr>
              <p:nvPr/>
            </p:nvSpPr>
            <p:spPr bwMode="auto">
              <a:xfrm flipV="1">
                <a:off x="1908" y="2441"/>
                <a:ext cx="1" cy="180"/>
              </a:xfrm>
              <a:prstGeom prst="line">
                <a:avLst/>
              </a:prstGeom>
              <a:noFill/>
              <a:ln w="11160">
                <a:solidFill>
                  <a:srgbClr val="000000"/>
                </a:solidFill>
                <a:round/>
                <a:headEnd/>
                <a:tailEnd/>
              </a:ln>
            </p:spPr>
            <p:txBody>
              <a:bodyPr/>
              <a:lstStyle/>
              <a:p>
                <a:endParaRPr lang="en-US"/>
              </a:p>
            </p:txBody>
          </p:sp>
          <p:sp>
            <p:nvSpPr>
              <p:cNvPr id="1250371" name="Freeform 67"/>
              <p:cNvSpPr>
                <a:spLocks noChangeArrowheads="1"/>
              </p:cNvSpPr>
              <p:nvPr/>
            </p:nvSpPr>
            <p:spPr bwMode="auto">
              <a:xfrm>
                <a:off x="1879" y="2360"/>
                <a:ext cx="60" cy="90"/>
              </a:xfrm>
              <a:custGeom>
                <a:avLst/>
                <a:gdLst/>
                <a:ahLst/>
                <a:cxnLst>
                  <a:cxn ang="0">
                    <a:pos x="0" y="396"/>
                  </a:cxn>
                  <a:cxn ang="0">
                    <a:pos x="134" y="0"/>
                  </a:cxn>
                  <a:cxn ang="0">
                    <a:pos x="263" y="396"/>
                  </a:cxn>
                  <a:cxn ang="0">
                    <a:pos x="0" y="396"/>
                  </a:cxn>
                  <a:cxn ang="0">
                    <a:pos x="0" y="396"/>
                  </a:cxn>
                </a:cxnLst>
                <a:rect l="0" t="0" r="r" b="b"/>
                <a:pathLst>
                  <a:path w="264" h="397">
                    <a:moveTo>
                      <a:pt x="0" y="396"/>
                    </a:moveTo>
                    <a:lnTo>
                      <a:pt x="134" y="0"/>
                    </a:lnTo>
                    <a:lnTo>
                      <a:pt x="263" y="396"/>
                    </a:lnTo>
                    <a:lnTo>
                      <a:pt x="0" y="396"/>
                    </a:lnTo>
                    <a:lnTo>
                      <a:pt x="0" y="396"/>
                    </a:lnTo>
                  </a:path>
                </a:pathLst>
              </a:custGeom>
              <a:solidFill>
                <a:srgbClr val="000000"/>
              </a:solidFill>
              <a:ln w="9525">
                <a:noFill/>
                <a:round/>
                <a:headEnd/>
                <a:tailEnd/>
              </a:ln>
            </p:spPr>
            <p:txBody>
              <a:bodyPr wrap="none" anchor="ctr"/>
              <a:lstStyle/>
              <a:p>
                <a:endParaRPr lang="en-US"/>
              </a:p>
            </p:txBody>
          </p:sp>
          <p:sp>
            <p:nvSpPr>
              <p:cNvPr id="1250372" name="Line 68"/>
              <p:cNvSpPr>
                <a:spLocks noChangeShapeType="1"/>
              </p:cNvSpPr>
              <p:nvPr/>
            </p:nvSpPr>
            <p:spPr bwMode="auto">
              <a:xfrm flipV="1">
                <a:off x="2904" y="2336"/>
                <a:ext cx="432" cy="327"/>
              </a:xfrm>
              <a:prstGeom prst="line">
                <a:avLst/>
              </a:prstGeom>
              <a:noFill/>
              <a:ln w="11160">
                <a:solidFill>
                  <a:srgbClr val="000000"/>
                </a:solidFill>
                <a:round/>
                <a:headEnd/>
                <a:tailEnd/>
              </a:ln>
            </p:spPr>
            <p:txBody>
              <a:bodyPr/>
              <a:lstStyle/>
              <a:p>
                <a:endParaRPr lang="en-US"/>
              </a:p>
            </p:txBody>
          </p:sp>
          <p:sp>
            <p:nvSpPr>
              <p:cNvPr id="1250373" name="Freeform 69"/>
              <p:cNvSpPr>
                <a:spLocks noChangeArrowheads="1"/>
              </p:cNvSpPr>
              <p:nvPr/>
            </p:nvSpPr>
            <p:spPr bwMode="auto">
              <a:xfrm>
                <a:off x="3312" y="2287"/>
                <a:ext cx="90" cy="77"/>
              </a:xfrm>
              <a:custGeom>
                <a:avLst/>
                <a:gdLst/>
                <a:ahLst/>
                <a:cxnLst>
                  <a:cxn ang="0">
                    <a:pos x="0" y="130"/>
                  </a:cxn>
                  <a:cxn ang="0">
                    <a:pos x="396" y="0"/>
                  </a:cxn>
                  <a:cxn ang="0">
                    <a:pos x="159" y="340"/>
                  </a:cxn>
                  <a:cxn ang="0">
                    <a:pos x="0" y="130"/>
                  </a:cxn>
                  <a:cxn ang="0">
                    <a:pos x="0" y="130"/>
                  </a:cxn>
                </a:cxnLst>
                <a:rect l="0" t="0" r="r" b="b"/>
                <a:pathLst>
                  <a:path w="397" h="341">
                    <a:moveTo>
                      <a:pt x="0" y="130"/>
                    </a:moveTo>
                    <a:lnTo>
                      <a:pt x="396" y="0"/>
                    </a:lnTo>
                    <a:lnTo>
                      <a:pt x="159" y="340"/>
                    </a:lnTo>
                    <a:lnTo>
                      <a:pt x="0" y="130"/>
                    </a:lnTo>
                    <a:lnTo>
                      <a:pt x="0" y="130"/>
                    </a:lnTo>
                  </a:path>
                </a:pathLst>
              </a:custGeom>
              <a:solidFill>
                <a:srgbClr val="000000"/>
              </a:solidFill>
              <a:ln w="9525">
                <a:noFill/>
                <a:round/>
                <a:headEnd/>
                <a:tailEnd/>
              </a:ln>
            </p:spPr>
            <p:txBody>
              <a:bodyPr wrap="none" anchor="ctr"/>
              <a:lstStyle/>
              <a:p>
                <a:endParaRPr lang="en-US"/>
              </a:p>
            </p:txBody>
          </p:sp>
          <p:sp>
            <p:nvSpPr>
              <p:cNvPr id="1250374" name="Line 70"/>
              <p:cNvSpPr>
                <a:spLocks noChangeShapeType="1"/>
              </p:cNvSpPr>
              <p:nvPr/>
            </p:nvSpPr>
            <p:spPr bwMode="auto">
              <a:xfrm flipV="1">
                <a:off x="2769" y="2435"/>
                <a:ext cx="1" cy="187"/>
              </a:xfrm>
              <a:prstGeom prst="line">
                <a:avLst/>
              </a:prstGeom>
              <a:noFill/>
              <a:ln w="11160">
                <a:solidFill>
                  <a:srgbClr val="000000"/>
                </a:solidFill>
                <a:round/>
                <a:headEnd/>
                <a:tailEnd/>
              </a:ln>
            </p:spPr>
            <p:txBody>
              <a:bodyPr/>
              <a:lstStyle/>
              <a:p>
                <a:endParaRPr lang="en-US"/>
              </a:p>
            </p:txBody>
          </p:sp>
          <p:sp>
            <p:nvSpPr>
              <p:cNvPr id="1250375" name="Freeform 71"/>
              <p:cNvSpPr>
                <a:spLocks noChangeArrowheads="1"/>
              </p:cNvSpPr>
              <p:nvPr/>
            </p:nvSpPr>
            <p:spPr bwMode="auto">
              <a:xfrm>
                <a:off x="2738" y="2353"/>
                <a:ext cx="61" cy="90"/>
              </a:xfrm>
              <a:custGeom>
                <a:avLst/>
                <a:gdLst/>
                <a:ahLst/>
                <a:cxnLst>
                  <a:cxn ang="0">
                    <a:pos x="0" y="397"/>
                  </a:cxn>
                  <a:cxn ang="0">
                    <a:pos x="133" y="0"/>
                  </a:cxn>
                  <a:cxn ang="0">
                    <a:pos x="267" y="397"/>
                  </a:cxn>
                  <a:cxn ang="0">
                    <a:pos x="0" y="397"/>
                  </a:cxn>
                  <a:cxn ang="0">
                    <a:pos x="0" y="397"/>
                  </a:cxn>
                </a:cxnLst>
                <a:rect l="0" t="0" r="r" b="b"/>
                <a:pathLst>
                  <a:path w="268" h="398">
                    <a:moveTo>
                      <a:pt x="0" y="397"/>
                    </a:moveTo>
                    <a:lnTo>
                      <a:pt x="133" y="0"/>
                    </a:lnTo>
                    <a:lnTo>
                      <a:pt x="267" y="397"/>
                    </a:lnTo>
                    <a:lnTo>
                      <a:pt x="0" y="397"/>
                    </a:lnTo>
                    <a:lnTo>
                      <a:pt x="0" y="397"/>
                    </a:lnTo>
                  </a:path>
                </a:pathLst>
              </a:custGeom>
              <a:solidFill>
                <a:srgbClr val="000000"/>
              </a:solidFill>
              <a:ln w="9525">
                <a:noFill/>
                <a:round/>
                <a:headEnd/>
                <a:tailEnd/>
              </a:ln>
            </p:spPr>
            <p:txBody>
              <a:bodyPr wrap="none" anchor="ctr"/>
              <a:lstStyle/>
              <a:p>
                <a:endParaRPr lang="en-US"/>
              </a:p>
            </p:txBody>
          </p:sp>
          <p:sp>
            <p:nvSpPr>
              <p:cNvPr id="1250376" name="Line 72"/>
              <p:cNvSpPr>
                <a:spLocks noChangeShapeType="1"/>
              </p:cNvSpPr>
              <p:nvPr/>
            </p:nvSpPr>
            <p:spPr bwMode="auto">
              <a:xfrm flipH="1" flipV="1">
                <a:off x="2220" y="2338"/>
                <a:ext cx="394" cy="325"/>
              </a:xfrm>
              <a:prstGeom prst="line">
                <a:avLst/>
              </a:prstGeom>
              <a:noFill/>
              <a:ln w="11160">
                <a:solidFill>
                  <a:srgbClr val="000000"/>
                </a:solidFill>
                <a:round/>
                <a:headEnd/>
                <a:tailEnd/>
              </a:ln>
            </p:spPr>
            <p:txBody>
              <a:bodyPr/>
              <a:lstStyle/>
              <a:p>
                <a:endParaRPr lang="en-US"/>
              </a:p>
            </p:txBody>
          </p:sp>
          <p:sp>
            <p:nvSpPr>
              <p:cNvPr id="1250377" name="Freeform 73"/>
              <p:cNvSpPr>
                <a:spLocks noChangeArrowheads="1"/>
              </p:cNvSpPr>
              <p:nvPr/>
            </p:nvSpPr>
            <p:spPr bwMode="auto">
              <a:xfrm>
                <a:off x="2157" y="2287"/>
                <a:ext cx="89" cy="80"/>
              </a:xfrm>
              <a:custGeom>
                <a:avLst/>
                <a:gdLst/>
                <a:ahLst/>
                <a:cxnLst>
                  <a:cxn ang="0">
                    <a:pos x="222" y="352"/>
                  </a:cxn>
                  <a:cxn ang="0">
                    <a:pos x="0" y="0"/>
                  </a:cxn>
                  <a:cxn ang="0">
                    <a:pos x="392" y="148"/>
                  </a:cxn>
                  <a:cxn ang="0">
                    <a:pos x="222" y="352"/>
                  </a:cxn>
                  <a:cxn ang="0">
                    <a:pos x="222" y="352"/>
                  </a:cxn>
                </a:cxnLst>
                <a:rect l="0" t="0" r="r" b="b"/>
                <a:pathLst>
                  <a:path w="393" h="353">
                    <a:moveTo>
                      <a:pt x="222" y="352"/>
                    </a:moveTo>
                    <a:lnTo>
                      <a:pt x="0" y="0"/>
                    </a:lnTo>
                    <a:lnTo>
                      <a:pt x="392" y="148"/>
                    </a:lnTo>
                    <a:lnTo>
                      <a:pt x="222" y="352"/>
                    </a:lnTo>
                    <a:lnTo>
                      <a:pt x="222" y="352"/>
                    </a:lnTo>
                  </a:path>
                </a:pathLst>
              </a:custGeom>
              <a:solidFill>
                <a:srgbClr val="000000"/>
              </a:solidFill>
              <a:ln w="9525">
                <a:noFill/>
                <a:round/>
                <a:headEnd/>
                <a:tailEnd/>
              </a:ln>
            </p:spPr>
            <p:txBody>
              <a:bodyPr wrap="none" anchor="ctr"/>
              <a:lstStyle/>
              <a:p>
                <a:endParaRPr lang="en-US"/>
              </a:p>
            </p:txBody>
          </p:sp>
          <p:sp>
            <p:nvSpPr>
              <p:cNvPr id="1250378" name="Line 74"/>
              <p:cNvSpPr>
                <a:spLocks noChangeShapeType="1"/>
              </p:cNvSpPr>
              <p:nvPr/>
            </p:nvSpPr>
            <p:spPr bwMode="auto">
              <a:xfrm flipV="1">
                <a:off x="3111" y="2120"/>
                <a:ext cx="118" cy="3"/>
              </a:xfrm>
              <a:prstGeom prst="line">
                <a:avLst/>
              </a:prstGeom>
              <a:noFill/>
              <a:ln w="11160">
                <a:solidFill>
                  <a:srgbClr val="000000"/>
                </a:solidFill>
                <a:round/>
                <a:headEnd/>
                <a:tailEnd/>
              </a:ln>
            </p:spPr>
            <p:txBody>
              <a:bodyPr/>
              <a:lstStyle/>
              <a:p>
                <a:endParaRPr lang="en-US"/>
              </a:p>
            </p:txBody>
          </p:sp>
          <p:sp>
            <p:nvSpPr>
              <p:cNvPr id="1250379" name="Freeform 75"/>
              <p:cNvSpPr>
                <a:spLocks noChangeArrowheads="1"/>
              </p:cNvSpPr>
              <p:nvPr/>
            </p:nvSpPr>
            <p:spPr bwMode="auto">
              <a:xfrm>
                <a:off x="3222" y="2091"/>
                <a:ext cx="90" cy="61"/>
              </a:xfrm>
              <a:custGeom>
                <a:avLst/>
                <a:gdLst/>
                <a:ahLst/>
                <a:cxnLst>
                  <a:cxn ang="0">
                    <a:pos x="0" y="0"/>
                  </a:cxn>
                  <a:cxn ang="0">
                    <a:pos x="396" y="130"/>
                  </a:cxn>
                  <a:cxn ang="0">
                    <a:pos x="2" y="267"/>
                  </a:cxn>
                  <a:cxn ang="0">
                    <a:pos x="0" y="0"/>
                  </a:cxn>
                  <a:cxn ang="0">
                    <a:pos x="0" y="0"/>
                  </a:cxn>
                </a:cxnLst>
                <a:rect l="0" t="0" r="r" b="b"/>
                <a:pathLst>
                  <a:path w="397" h="268">
                    <a:moveTo>
                      <a:pt x="0" y="0"/>
                    </a:moveTo>
                    <a:lnTo>
                      <a:pt x="396" y="130"/>
                    </a:lnTo>
                    <a:lnTo>
                      <a:pt x="2" y="267"/>
                    </a:lnTo>
                    <a:lnTo>
                      <a:pt x="0" y="0"/>
                    </a:lnTo>
                    <a:lnTo>
                      <a:pt x="0" y="0"/>
                    </a:lnTo>
                  </a:path>
                </a:pathLst>
              </a:custGeom>
              <a:solidFill>
                <a:srgbClr val="000000"/>
              </a:solidFill>
              <a:ln w="9525">
                <a:noFill/>
                <a:round/>
                <a:headEnd/>
                <a:tailEnd/>
              </a:ln>
            </p:spPr>
            <p:txBody>
              <a:bodyPr wrap="none" anchor="ctr"/>
              <a:lstStyle/>
              <a:p>
                <a:endParaRPr lang="en-US"/>
              </a:p>
            </p:txBody>
          </p:sp>
          <p:sp>
            <p:nvSpPr>
              <p:cNvPr id="1250380" name="Line 76"/>
              <p:cNvSpPr>
                <a:spLocks noChangeShapeType="1"/>
              </p:cNvSpPr>
              <p:nvPr/>
            </p:nvSpPr>
            <p:spPr bwMode="auto">
              <a:xfrm>
                <a:off x="4604" y="2840"/>
                <a:ext cx="1" cy="52"/>
              </a:xfrm>
              <a:prstGeom prst="line">
                <a:avLst/>
              </a:prstGeom>
              <a:noFill/>
              <a:ln w="11160">
                <a:solidFill>
                  <a:srgbClr val="000000"/>
                </a:solidFill>
                <a:round/>
                <a:headEnd/>
                <a:tailEnd/>
              </a:ln>
            </p:spPr>
            <p:txBody>
              <a:bodyPr/>
              <a:lstStyle/>
              <a:p>
                <a:endParaRPr lang="en-US"/>
              </a:p>
            </p:txBody>
          </p:sp>
          <p:sp>
            <p:nvSpPr>
              <p:cNvPr id="1250381" name="Freeform 77"/>
              <p:cNvSpPr>
                <a:spLocks noChangeArrowheads="1"/>
              </p:cNvSpPr>
              <p:nvPr/>
            </p:nvSpPr>
            <p:spPr bwMode="auto">
              <a:xfrm>
                <a:off x="4574" y="2885"/>
                <a:ext cx="60" cy="91"/>
              </a:xfrm>
              <a:custGeom>
                <a:avLst/>
                <a:gdLst/>
                <a:ahLst/>
                <a:cxnLst>
                  <a:cxn ang="0">
                    <a:pos x="262" y="0"/>
                  </a:cxn>
                  <a:cxn ang="0">
                    <a:pos x="129" y="399"/>
                  </a:cxn>
                  <a:cxn ang="0">
                    <a:pos x="0" y="0"/>
                  </a:cxn>
                  <a:cxn ang="0">
                    <a:pos x="262" y="0"/>
                  </a:cxn>
                  <a:cxn ang="0">
                    <a:pos x="262" y="0"/>
                  </a:cxn>
                </a:cxnLst>
                <a:rect l="0" t="0" r="r" b="b"/>
                <a:pathLst>
                  <a:path w="263" h="400">
                    <a:moveTo>
                      <a:pt x="262" y="0"/>
                    </a:moveTo>
                    <a:lnTo>
                      <a:pt x="129" y="399"/>
                    </a:lnTo>
                    <a:lnTo>
                      <a:pt x="0" y="0"/>
                    </a:lnTo>
                    <a:lnTo>
                      <a:pt x="262" y="0"/>
                    </a:lnTo>
                    <a:lnTo>
                      <a:pt x="262" y="0"/>
                    </a:lnTo>
                  </a:path>
                </a:pathLst>
              </a:custGeom>
              <a:solidFill>
                <a:srgbClr val="000000"/>
              </a:solidFill>
              <a:ln w="9525">
                <a:noFill/>
                <a:round/>
                <a:headEnd/>
                <a:tailEnd/>
              </a:ln>
            </p:spPr>
            <p:txBody>
              <a:bodyPr wrap="none" anchor="ctr"/>
              <a:lstStyle/>
              <a:p>
                <a:endParaRPr lang="en-US"/>
              </a:p>
            </p:txBody>
          </p:sp>
          <p:sp>
            <p:nvSpPr>
              <p:cNvPr id="1250382" name="AutoShape 78"/>
              <p:cNvSpPr>
                <a:spLocks noChangeArrowheads="1"/>
              </p:cNvSpPr>
              <p:nvPr/>
            </p:nvSpPr>
            <p:spPr bwMode="auto">
              <a:xfrm>
                <a:off x="4149" y="2017"/>
                <a:ext cx="910" cy="249"/>
              </a:xfrm>
              <a:prstGeom prst="roundRect">
                <a:avLst>
                  <a:gd name="adj" fmla="val 403"/>
                </a:avLst>
              </a:prstGeom>
              <a:noFill/>
              <a:ln w="3240">
                <a:solidFill>
                  <a:srgbClr val="FFFFFF"/>
                </a:solidFill>
                <a:round/>
                <a:headEnd/>
                <a:tailEnd/>
              </a:ln>
            </p:spPr>
            <p:txBody>
              <a:bodyPr wrap="none" anchor="ctr"/>
              <a:lstStyle/>
              <a:p>
                <a:endParaRPr lang="en-US"/>
              </a:p>
            </p:txBody>
          </p:sp>
          <p:sp>
            <p:nvSpPr>
              <p:cNvPr id="1250383" name="AutoShape 79"/>
              <p:cNvSpPr>
                <a:spLocks noChangeArrowheads="1"/>
              </p:cNvSpPr>
              <p:nvPr/>
            </p:nvSpPr>
            <p:spPr bwMode="auto">
              <a:xfrm>
                <a:off x="4204" y="2085"/>
                <a:ext cx="887"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Server Session File</a:t>
                </a:r>
              </a:p>
            </p:txBody>
          </p:sp>
          <p:sp>
            <p:nvSpPr>
              <p:cNvPr id="1250384" name="Freeform 80"/>
              <p:cNvSpPr>
                <a:spLocks noChangeArrowheads="1"/>
              </p:cNvSpPr>
              <p:nvPr/>
            </p:nvSpPr>
            <p:spPr bwMode="auto">
              <a:xfrm>
                <a:off x="4461" y="1745"/>
                <a:ext cx="287" cy="298"/>
              </a:xfrm>
              <a:custGeom>
                <a:avLst/>
                <a:gdLst/>
                <a:ahLst/>
                <a:cxnLst>
                  <a:cxn ang="0">
                    <a:pos x="84" y="1311"/>
                  </a:cxn>
                  <a:cxn ang="0">
                    <a:pos x="178" y="1304"/>
                  </a:cxn>
                  <a:cxn ang="0">
                    <a:pos x="320" y="1291"/>
                  </a:cxn>
                  <a:cxn ang="0">
                    <a:pos x="363" y="1311"/>
                  </a:cxn>
                  <a:cxn ang="0">
                    <a:pos x="878" y="1309"/>
                  </a:cxn>
                  <a:cxn ang="0">
                    <a:pos x="893" y="1309"/>
                  </a:cxn>
                  <a:cxn ang="0">
                    <a:pos x="936" y="1309"/>
                  </a:cxn>
                  <a:cxn ang="0">
                    <a:pos x="993" y="1309"/>
                  </a:cxn>
                  <a:cxn ang="0">
                    <a:pos x="1061" y="1309"/>
                  </a:cxn>
                  <a:cxn ang="0">
                    <a:pos x="1128" y="1309"/>
                  </a:cxn>
                  <a:cxn ang="0">
                    <a:pos x="1187" y="1309"/>
                  </a:cxn>
                  <a:cxn ang="0">
                    <a:pos x="1230" y="1309"/>
                  </a:cxn>
                  <a:cxn ang="0">
                    <a:pos x="1248" y="1309"/>
                  </a:cxn>
                  <a:cxn ang="0">
                    <a:pos x="1259" y="1307"/>
                  </a:cxn>
                  <a:cxn ang="0">
                    <a:pos x="1263" y="1293"/>
                  </a:cxn>
                  <a:cxn ang="0">
                    <a:pos x="1263" y="654"/>
                  </a:cxn>
                  <a:cxn ang="0">
                    <a:pos x="1263" y="15"/>
                  </a:cxn>
                  <a:cxn ang="0">
                    <a:pos x="1259" y="4"/>
                  </a:cxn>
                  <a:cxn ang="0">
                    <a:pos x="1248" y="1"/>
                  </a:cxn>
                  <a:cxn ang="0">
                    <a:pos x="1224" y="1"/>
                  </a:cxn>
                  <a:cxn ang="0">
                    <a:pos x="1176" y="1"/>
                  </a:cxn>
                  <a:cxn ang="0">
                    <a:pos x="1130" y="1"/>
                  </a:cxn>
                  <a:cxn ang="0">
                    <a:pos x="1110" y="1"/>
                  </a:cxn>
                  <a:cxn ang="0">
                    <a:pos x="170" y="4"/>
                  </a:cxn>
                  <a:cxn ang="0">
                    <a:pos x="164" y="0"/>
                  </a:cxn>
                  <a:cxn ang="0">
                    <a:pos x="124" y="0"/>
                  </a:cxn>
                  <a:cxn ang="0">
                    <a:pos x="67" y="0"/>
                  </a:cxn>
                  <a:cxn ang="0">
                    <a:pos x="24" y="0"/>
                  </a:cxn>
                  <a:cxn ang="0">
                    <a:pos x="9" y="1"/>
                  </a:cxn>
                  <a:cxn ang="0">
                    <a:pos x="1" y="9"/>
                  </a:cxn>
                  <a:cxn ang="0">
                    <a:pos x="0" y="207"/>
                  </a:cxn>
                  <a:cxn ang="0">
                    <a:pos x="1" y="1041"/>
                  </a:cxn>
                  <a:cxn ang="0">
                    <a:pos x="1" y="1229"/>
                  </a:cxn>
                </a:cxnLst>
                <a:rect l="0" t="0" r="r" b="b"/>
                <a:pathLst>
                  <a:path w="1264" h="1312">
                    <a:moveTo>
                      <a:pt x="1" y="1229"/>
                    </a:moveTo>
                    <a:lnTo>
                      <a:pt x="84" y="1311"/>
                    </a:lnTo>
                    <a:lnTo>
                      <a:pt x="178" y="1311"/>
                    </a:lnTo>
                    <a:lnTo>
                      <a:pt x="178" y="1304"/>
                    </a:lnTo>
                    <a:lnTo>
                      <a:pt x="308" y="1304"/>
                    </a:lnTo>
                    <a:lnTo>
                      <a:pt x="320" y="1291"/>
                    </a:lnTo>
                    <a:lnTo>
                      <a:pt x="363" y="1291"/>
                    </a:lnTo>
                    <a:lnTo>
                      <a:pt x="363" y="1311"/>
                    </a:lnTo>
                    <a:lnTo>
                      <a:pt x="878" y="1311"/>
                    </a:lnTo>
                    <a:lnTo>
                      <a:pt x="878" y="1309"/>
                    </a:lnTo>
                    <a:lnTo>
                      <a:pt x="882" y="1309"/>
                    </a:lnTo>
                    <a:lnTo>
                      <a:pt x="893" y="1309"/>
                    </a:lnTo>
                    <a:lnTo>
                      <a:pt x="912" y="1309"/>
                    </a:lnTo>
                    <a:lnTo>
                      <a:pt x="936" y="1309"/>
                    </a:lnTo>
                    <a:lnTo>
                      <a:pt x="963" y="1309"/>
                    </a:lnTo>
                    <a:lnTo>
                      <a:pt x="993" y="1309"/>
                    </a:lnTo>
                    <a:lnTo>
                      <a:pt x="1027" y="1309"/>
                    </a:lnTo>
                    <a:lnTo>
                      <a:pt x="1061" y="1309"/>
                    </a:lnTo>
                    <a:lnTo>
                      <a:pt x="1095" y="1309"/>
                    </a:lnTo>
                    <a:lnTo>
                      <a:pt x="1128" y="1309"/>
                    </a:lnTo>
                    <a:lnTo>
                      <a:pt x="1159" y="1309"/>
                    </a:lnTo>
                    <a:lnTo>
                      <a:pt x="1187" y="1309"/>
                    </a:lnTo>
                    <a:lnTo>
                      <a:pt x="1212" y="1309"/>
                    </a:lnTo>
                    <a:lnTo>
                      <a:pt x="1230" y="1309"/>
                    </a:lnTo>
                    <a:lnTo>
                      <a:pt x="1242" y="1309"/>
                    </a:lnTo>
                    <a:lnTo>
                      <a:pt x="1248" y="1309"/>
                    </a:lnTo>
                    <a:lnTo>
                      <a:pt x="1253" y="1309"/>
                    </a:lnTo>
                    <a:lnTo>
                      <a:pt x="1259" y="1307"/>
                    </a:lnTo>
                    <a:lnTo>
                      <a:pt x="1262" y="1302"/>
                    </a:lnTo>
                    <a:lnTo>
                      <a:pt x="1263" y="1293"/>
                    </a:lnTo>
                    <a:lnTo>
                      <a:pt x="1263" y="1088"/>
                    </a:lnTo>
                    <a:lnTo>
                      <a:pt x="1263" y="654"/>
                    </a:lnTo>
                    <a:lnTo>
                      <a:pt x="1263" y="217"/>
                    </a:lnTo>
                    <a:lnTo>
                      <a:pt x="1263" y="15"/>
                    </a:lnTo>
                    <a:lnTo>
                      <a:pt x="1262" y="9"/>
                    </a:lnTo>
                    <a:lnTo>
                      <a:pt x="1259" y="4"/>
                    </a:lnTo>
                    <a:lnTo>
                      <a:pt x="1253" y="1"/>
                    </a:lnTo>
                    <a:lnTo>
                      <a:pt x="1248" y="1"/>
                    </a:lnTo>
                    <a:lnTo>
                      <a:pt x="1240" y="1"/>
                    </a:lnTo>
                    <a:lnTo>
                      <a:pt x="1224" y="1"/>
                    </a:lnTo>
                    <a:lnTo>
                      <a:pt x="1201" y="1"/>
                    </a:lnTo>
                    <a:lnTo>
                      <a:pt x="1176" y="1"/>
                    </a:lnTo>
                    <a:lnTo>
                      <a:pt x="1151" y="1"/>
                    </a:lnTo>
                    <a:lnTo>
                      <a:pt x="1130" y="1"/>
                    </a:lnTo>
                    <a:lnTo>
                      <a:pt x="1115" y="1"/>
                    </a:lnTo>
                    <a:lnTo>
                      <a:pt x="1110" y="1"/>
                    </a:lnTo>
                    <a:lnTo>
                      <a:pt x="1107" y="4"/>
                    </a:lnTo>
                    <a:lnTo>
                      <a:pt x="170" y="4"/>
                    </a:lnTo>
                    <a:lnTo>
                      <a:pt x="170" y="0"/>
                    </a:lnTo>
                    <a:lnTo>
                      <a:pt x="164" y="0"/>
                    </a:lnTo>
                    <a:lnTo>
                      <a:pt x="148" y="0"/>
                    </a:lnTo>
                    <a:lnTo>
                      <a:pt x="124" y="0"/>
                    </a:lnTo>
                    <a:lnTo>
                      <a:pt x="96" y="0"/>
                    </a:lnTo>
                    <a:lnTo>
                      <a:pt x="67" y="0"/>
                    </a:lnTo>
                    <a:lnTo>
                      <a:pt x="44" y="0"/>
                    </a:lnTo>
                    <a:lnTo>
                      <a:pt x="24" y="0"/>
                    </a:lnTo>
                    <a:lnTo>
                      <a:pt x="15" y="0"/>
                    </a:lnTo>
                    <a:lnTo>
                      <a:pt x="9" y="1"/>
                    </a:lnTo>
                    <a:lnTo>
                      <a:pt x="4" y="4"/>
                    </a:lnTo>
                    <a:lnTo>
                      <a:pt x="1" y="9"/>
                    </a:lnTo>
                    <a:lnTo>
                      <a:pt x="0" y="15"/>
                    </a:lnTo>
                    <a:lnTo>
                      <a:pt x="0" y="207"/>
                    </a:lnTo>
                    <a:lnTo>
                      <a:pt x="1" y="624"/>
                    </a:lnTo>
                    <a:lnTo>
                      <a:pt x="1" y="1041"/>
                    </a:lnTo>
                    <a:lnTo>
                      <a:pt x="1" y="1229"/>
                    </a:lnTo>
                    <a:lnTo>
                      <a:pt x="1" y="1229"/>
                    </a:lnTo>
                  </a:path>
                </a:pathLst>
              </a:custGeom>
              <a:solidFill>
                <a:srgbClr val="E50000"/>
              </a:solidFill>
              <a:ln w="9525">
                <a:noFill/>
                <a:round/>
                <a:headEnd/>
                <a:tailEnd/>
              </a:ln>
            </p:spPr>
            <p:txBody>
              <a:bodyPr wrap="none" anchor="ctr"/>
              <a:lstStyle/>
              <a:p>
                <a:endParaRPr lang="en-US"/>
              </a:p>
            </p:txBody>
          </p:sp>
          <p:sp>
            <p:nvSpPr>
              <p:cNvPr id="1250385" name="Freeform 81"/>
              <p:cNvSpPr>
                <a:spLocks noChangeArrowheads="1"/>
              </p:cNvSpPr>
              <p:nvPr/>
            </p:nvSpPr>
            <p:spPr bwMode="auto">
              <a:xfrm>
                <a:off x="4460" y="2023"/>
                <a:ext cx="22" cy="22"/>
              </a:xfrm>
              <a:custGeom>
                <a:avLst/>
                <a:gdLst/>
                <a:ahLst/>
                <a:cxnLst>
                  <a:cxn ang="0">
                    <a:pos x="89" y="80"/>
                  </a:cxn>
                  <a:cxn ang="0">
                    <a:pos x="94" y="83"/>
                  </a:cxn>
                  <a:cxn ang="0">
                    <a:pos x="8" y="0"/>
                  </a:cxn>
                  <a:cxn ang="0">
                    <a:pos x="0" y="9"/>
                  </a:cxn>
                  <a:cxn ang="0">
                    <a:pos x="84" y="91"/>
                  </a:cxn>
                  <a:cxn ang="0">
                    <a:pos x="89" y="95"/>
                  </a:cxn>
                  <a:cxn ang="0">
                    <a:pos x="84" y="91"/>
                  </a:cxn>
                  <a:cxn ang="0">
                    <a:pos x="87" y="95"/>
                  </a:cxn>
                  <a:cxn ang="0">
                    <a:pos x="89" y="95"/>
                  </a:cxn>
                  <a:cxn ang="0">
                    <a:pos x="89" y="80"/>
                  </a:cxn>
                  <a:cxn ang="0">
                    <a:pos x="89" y="80"/>
                  </a:cxn>
                </a:cxnLst>
                <a:rect l="0" t="0" r="r" b="b"/>
                <a:pathLst>
                  <a:path w="95" h="96">
                    <a:moveTo>
                      <a:pt x="89" y="80"/>
                    </a:moveTo>
                    <a:lnTo>
                      <a:pt x="94" y="83"/>
                    </a:lnTo>
                    <a:lnTo>
                      <a:pt x="8" y="0"/>
                    </a:lnTo>
                    <a:lnTo>
                      <a:pt x="0" y="9"/>
                    </a:lnTo>
                    <a:lnTo>
                      <a:pt x="84" y="91"/>
                    </a:lnTo>
                    <a:lnTo>
                      <a:pt x="89" y="95"/>
                    </a:lnTo>
                    <a:lnTo>
                      <a:pt x="84" y="91"/>
                    </a:lnTo>
                    <a:lnTo>
                      <a:pt x="87" y="95"/>
                    </a:lnTo>
                    <a:lnTo>
                      <a:pt x="89" y="95"/>
                    </a:lnTo>
                    <a:lnTo>
                      <a:pt x="89" y="80"/>
                    </a:lnTo>
                    <a:lnTo>
                      <a:pt x="89" y="80"/>
                    </a:lnTo>
                  </a:path>
                </a:pathLst>
              </a:custGeom>
              <a:solidFill>
                <a:srgbClr val="000000"/>
              </a:solidFill>
              <a:ln w="9525">
                <a:noFill/>
                <a:round/>
                <a:headEnd/>
                <a:tailEnd/>
              </a:ln>
            </p:spPr>
            <p:txBody>
              <a:bodyPr wrap="none" anchor="ctr"/>
              <a:lstStyle/>
              <a:p>
                <a:endParaRPr lang="en-US"/>
              </a:p>
            </p:txBody>
          </p:sp>
          <p:sp>
            <p:nvSpPr>
              <p:cNvPr id="1250386" name="Freeform 82"/>
              <p:cNvSpPr>
                <a:spLocks noChangeArrowheads="1"/>
              </p:cNvSpPr>
              <p:nvPr/>
            </p:nvSpPr>
            <p:spPr bwMode="auto">
              <a:xfrm>
                <a:off x="4480" y="2040"/>
                <a:ext cx="24" cy="4"/>
              </a:xfrm>
              <a:custGeom>
                <a:avLst/>
                <a:gdLst/>
                <a:ahLst/>
                <a:cxnLst>
                  <a:cxn ang="0">
                    <a:pos x="90" y="8"/>
                  </a:cxn>
                  <a:cxn ang="0">
                    <a:pos x="96" y="0"/>
                  </a:cxn>
                  <a:cxn ang="0">
                    <a:pos x="0" y="0"/>
                  </a:cxn>
                  <a:cxn ang="0">
                    <a:pos x="0" y="16"/>
                  </a:cxn>
                  <a:cxn ang="0">
                    <a:pos x="96" y="16"/>
                  </a:cxn>
                  <a:cxn ang="0">
                    <a:pos x="103" y="8"/>
                  </a:cxn>
                  <a:cxn ang="0">
                    <a:pos x="96" y="16"/>
                  </a:cxn>
                  <a:cxn ang="0">
                    <a:pos x="103" y="16"/>
                  </a:cxn>
                  <a:cxn ang="0">
                    <a:pos x="103" y="8"/>
                  </a:cxn>
                  <a:cxn ang="0">
                    <a:pos x="90" y="8"/>
                  </a:cxn>
                  <a:cxn ang="0">
                    <a:pos x="90" y="8"/>
                  </a:cxn>
                </a:cxnLst>
                <a:rect l="0" t="0" r="r" b="b"/>
                <a:pathLst>
                  <a:path w="104" h="17">
                    <a:moveTo>
                      <a:pt x="90" y="8"/>
                    </a:moveTo>
                    <a:lnTo>
                      <a:pt x="96" y="0"/>
                    </a:lnTo>
                    <a:lnTo>
                      <a:pt x="0" y="0"/>
                    </a:lnTo>
                    <a:lnTo>
                      <a:pt x="0" y="16"/>
                    </a:lnTo>
                    <a:lnTo>
                      <a:pt x="96" y="16"/>
                    </a:lnTo>
                    <a:lnTo>
                      <a:pt x="103" y="8"/>
                    </a:lnTo>
                    <a:lnTo>
                      <a:pt x="96" y="16"/>
                    </a:lnTo>
                    <a:lnTo>
                      <a:pt x="103" y="16"/>
                    </a:lnTo>
                    <a:lnTo>
                      <a:pt x="103" y="8"/>
                    </a:lnTo>
                    <a:lnTo>
                      <a:pt x="90" y="8"/>
                    </a:lnTo>
                    <a:lnTo>
                      <a:pt x="90" y="8"/>
                    </a:lnTo>
                  </a:path>
                </a:pathLst>
              </a:custGeom>
              <a:solidFill>
                <a:srgbClr val="000000"/>
              </a:solidFill>
              <a:ln w="9525">
                <a:noFill/>
                <a:round/>
                <a:headEnd/>
                <a:tailEnd/>
              </a:ln>
            </p:spPr>
            <p:txBody>
              <a:bodyPr wrap="none" anchor="ctr"/>
              <a:lstStyle/>
              <a:p>
                <a:endParaRPr lang="en-US"/>
              </a:p>
            </p:txBody>
          </p:sp>
          <p:sp>
            <p:nvSpPr>
              <p:cNvPr id="1250387" name="Freeform 83"/>
              <p:cNvSpPr>
                <a:spLocks noChangeArrowheads="1"/>
              </p:cNvSpPr>
              <p:nvPr/>
            </p:nvSpPr>
            <p:spPr bwMode="auto">
              <a:xfrm>
                <a:off x="4500" y="2039"/>
                <a:ext cx="3" cy="3"/>
              </a:xfrm>
              <a:custGeom>
                <a:avLst/>
                <a:gdLst/>
                <a:ahLst/>
                <a:cxnLst>
                  <a:cxn ang="0">
                    <a:pos x="6" y="0"/>
                  </a:cxn>
                  <a:cxn ang="0">
                    <a:pos x="0" y="6"/>
                  </a:cxn>
                  <a:cxn ang="0">
                    <a:pos x="0" y="13"/>
                  </a:cxn>
                  <a:cxn ang="0">
                    <a:pos x="14" y="13"/>
                  </a:cxn>
                  <a:cxn ang="0">
                    <a:pos x="14" y="6"/>
                  </a:cxn>
                  <a:cxn ang="0">
                    <a:pos x="6" y="12"/>
                  </a:cxn>
                  <a:cxn ang="0">
                    <a:pos x="6" y="0"/>
                  </a:cxn>
                  <a:cxn ang="0">
                    <a:pos x="0" y="0"/>
                  </a:cxn>
                  <a:cxn ang="0">
                    <a:pos x="0" y="6"/>
                  </a:cxn>
                  <a:cxn ang="0">
                    <a:pos x="6" y="0"/>
                  </a:cxn>
                  <a:cxn ang="0">
                    <a:pos x="6" y="0"/>
                  </a:cxn>
                </a:cxnLst>
                <a:rect l="0" t="0" r="r" b="b"/>
                <a:pathLst>
                  <a:path w="15" h="14">
                    <a:moveTo>
                      <a:pt x="6" y="0"/>
                    </a:moveTo>
                    <a:lnTo>
                      <a:pt x="0" y="6"/>
                    </a:lnTo>
                    <a:lnTo>
                      <a:pt x="0" y="13"/>
                    </a:lnTo>
                    <a:lnTo>
                      <a:pt x="14" y="13"/>
                    </a:lnTo>
                    <a:lnTo>
                      <a:pt x="14" y="6"/>
                    </a:lnTo>
                    <a:lnTo>
                      <a:pt x="6" y="12"/>
                    </a:lnTo>
                    <a:lnTo>
                      <a:pt x="6" y="0"/>
                    </a:lnTo>
                    <a:lnTo>
                      <a:pt x="0" y="0"/>
                    </a:lnTo>
                    <a:lnTo>
                      <a:pt x="0" y="6"/>
                    </a:lnTo>
                    <a:lnTo>
                      <a:pt x="6" y="0"/>
                    </a:lnTo>
                    <a:lnTo>
                      <a:pt x="6" y="0"/>
                    </a:lnTo>
                  </a:path>
                </a:pathLst>
              </a:custGeom>
              <a:solidFill>
                <a:srgbClr val="000000"/>
              </a:solidFill>
              <a:ln w="9525">
                <a:noFill/>
                <a:round/>
                <a:headEnd/>
                <a:tailEnd/>
              </a:ln>
            </p:spPr>
            <p:txBody>
              <a:bodyPr wrap="none" anchor="ctr"/>
              <a:lstStyle/>
              <a:p>
                <a:endParaRPr lang="en-US"/>
              </a:p>
            </p:txBody>
          </p:sp>
          <p:sp>
            <p:nvSpPr>
              <p:cNvPr id="1250388" name="Freeform 84"/>
              <p:cNvSpPr>
                <a:spLocks noChangeArrowheads="1"/>
              </p:cNvSpPr>
              <p:nvPr/>
            </p:nvSpPr>
            <p:spPr bwMode="auto">
              <a:xfrm>
                <a:off x="4501" y="2039"/>
                <a:ext cx="30" cy="3"/>
              </a:xfrm>
              <a:custGeom>
                <a:avLst/>
                <a:gdLst/>
                <a:ahLst/>
                <a:cxnLst>
                  <a:cxn ang="0">
                    <a:pos x="123" y="1"/>
                  </a:cxn>
                  <a:cxn ang="0">
                    <a:pos x="129" y="0"/>
                  </a:cxn>
                  <a:cxn ang="0">
                    <a:pos x="0" y="0"/>
                  </a:cxn>
                  <a:cxn ang="0">
                    <a:pos x="0" y="13"/>
                  </a:cxn>
                  <a:cxn ang="0">
                    <a:pos x="129" y="13"/>
                  </a:cxn>
                  <a:cxn ang="0">
                    <a:pos x="133" y="12"/>
                  </a:cxn>
                  <a:cxn ang="0">
                    <a:pos x="129" y="13"/>
                  </a:cxn>
                  <a:cxn ang="0">
                    <a:pos x="130" y="13"/>
                  </a:cxn>
                  <a:cxn ang="0">
                    <a:pos x="133" y="12"/>
                  </a:cxn>
                  <a:cxn ang="0">
                    <a:pos x="123" y="1"/>
                  </a:cxn>
                  <a:cxn ang="0">
                    <a:pos x="123" y="1"/>
                  </a:cxn>
                </a:cxnLst>
                <a:rect l="0" t="0" r="r" b="b"/>
                <a:pathLst>
                  <a:path w="134" h="14">
                    <a:moveTo>
                      <a:pt x="123" y="1"/>
                    </a:moveTo>
                    <a:lnTo>
                      <a:pt x="129" y="0"/>
                    </a:lnTo>
                    <a:lnTo>
                      <a:pt x="0" y="0"/>
                    </a:lnTo>
                    <a:lnTo>
                      <a:pt x="0" y="13"/>
                    </a:lnTo>
                    <a:lnTo>
                      <a:pt x="129" y="13"/>
                    </a:lnTo>
                    <a:lnTo>
                      <a:pt x="133" y="12"/>
                    </a:lnTo>
                    <a:lnTo>
                      <a:pt x="129" y="13"/>
                    </a:lnTo>
                    <a:lnTo>
                      <a:pt x="130" y="13"/>
                    </a:lnTo>
                    <a:lnTo>
                      <a:pt x="133" y="12"/>
                    </a:lnTo>
                    <a:lnTo>
                      <a:pt x="123" y="1"/>
                    </a:lnTo>
                    <a:lnTo>
                      <a:pt x="123" y="1"/>
                    </a:lnTo>
                  </a:path>
                </a:pathLst>
              </a:custGeom>
              <a:solidFill>
                <a:srgbClr val="000000"/>
              </a:solidFill>
              <a:ln w="9525">
                <a:noFill/>
                <a:round/>
                <a:headEnd/>
                <a:tailEnd/>
              </a:ln>
            </p:spPr>
            <p:txBody>
              <a:bodyPr wrap="none" anchor="ctr"/>
              <a:lstStyle/>
              <a:p>
                <a:endParaRPr lang="en-US"/>
              </a:p>
            </p:txBody>
          </p:sp>
          <p:sp>
            <p:nvSpPr>
              <p:cNvPr id="1250389" name="Freeform 85"/>
              <p:cNvSpPr>
                <a:spLocks noChangeArrowheads="1"/>
              </p:cNvSpPr>
              <p:nvPr/>
            </p:nvSpPr>
            <p:spPr bwMode="auto">
              <a:xfrm>
                <a:off x="4529" y="2036"/>
                <a:ext cx="5" cy="6"/>
              </a:xfrm>
              <a:custGeom>
                <a:avLst/>
                <a:gdLst/>
                <a:ahLst/>
                <a:cxnLst>
                  <a:cxn ang="0">
                    <a:pos x="17" y="0"/>
                  </a:cxn>
                  <a:cxn ang="0">
                    <a:pos x="12" y="1"/>
                  </a:cxn>
                  <a:cxn ang="0">
                    <a:pos x="0" y="14"/>
                  </a:cxn>
                  <a:cxn ang="0">
                    <a:pos x="9" y="24"/>
                  </a:cxn>
                  <a:cxn ang="0">
                    <a:pos x="22" y="11"/>
                  </a:cxn>
                  <a:cxn ang="0">
                    <a:pos x="17" y="13"/>
                  </a:cxn>
                  <a:cxn ang="0">
                    <a:pos x="17" y="0"/>
                  </a:cxn>
                  <a:cxn ang="0">
                    <a:pos x="17" y="0"/>
                  </a:cxn>
                  <a:cxn ang="0">
                    <a:pos x="12" y="1"/>
                  </a:cxn>
                  <a:cxn ang="0">
                    <a:pos x="17" y="0"/>
                  </a:cxn>
                  <a:cxn ang="0">
                    <a:pos x="17" y="0"/>
                  </a:cxn>
                </a:cxnLst>
                <a:rect l="0" t="0" r="r" b="b"/>
                <a:pathLst>
                  <a:path w="23" h="25">
                    <a:moveTo>
                      <a:pt x="17" y="0"/>
                    </a:moveTo>
                    <a:lnTo>
                      <a:pt x="12" y="1"/>
                    </a:lnTo>
                    <a:lnTo>
                      <a:pt x="0" y="14"/>
                    </a:lnTo>
                    <a:lnTo>
                      <a:pt x="9" y="24"/>
                    </a:lnTo>
                    <a:lnTo>
                      <a:pt x="22" y="11"/>
                    </a:lnTo>
                    <a:lnTo>
                      <a:pt x="17" y="13"/>
                    </a:lnTo>
                    <a:lnTo>
                      <a:pt x="17" y="0"/>
                    </a:lnTo>
                    <a:lnTo>
                      <a:pt x="17" y="0"/>
                    </a:lnTo>
                    <a:lnTo>
                      <a:pt x="12" y="1"/>
                    </a:lnTo>
                    <a:lnTo>
                      <a:pt x="17" y="0"/>
                    </a:lnTo>
                    <a:lnTo>
                      <a:pt x="17" y="0"/>
                    </a:lnTo>
                  </a:path>
                </a:pathLst>
              </a:custGeom>
              <a:solidFill>
                <a:srgbClr val="000000"/>
              </a:solidFill>
              <a:ln w="9525">
                <a:noFill/>
                <a:round/>
                <a:headEnd/>
                <a:tailEnd/>
              </a:ln>
            </p:spPr>
            <p:txBody>
              <a:bodyPr wrap="none" anchor="ctr"/>
              <a:lstStyle/>
              <a:p>
                <a:endParaRPr lang="en-US"/>
              </a:p>
            </p:txBody>
          </p:sp>
          <p:sp>
            <p:nvSpPr>
              <p:cNvPr id="1250390" name="Freeform 86"/>
              <p:cNvSpPr>
                <a:spLocks noChangeArrowheads="1"/>
              </p:cNvSpPr>
              <p:nvPr/>
            </p:nvSpPr>
            <p:spPr bwMode="auto">
              <a:xfrm>
                <a:off x="4533" y="2036"/>
                <a:ext cx="12" cy="4"/>
              </a:xfrm>
              <a:custGeom>
                <a:avLst/>
                <a:gdLst/>
                <a:ahLst/>
                <a:cxnLst>
                  <a:cxn ang="0">
                    <a:pos x="53" y="8"/>
                  </a:cxn>
                  <a:cxn ang="0">
                    <a:pos x="45" y="0"/>
                  </a:cxn>
                  <a:cxn ang="0">
                    <a:pos x="0" y="0"/>
                  </a:cxn>
                  <a:cxn ang="0">
                    <a:pos x="0" y="16"/>
                  </a:cxn>
                  <a:cxn ang="0">
                    <a:pos x="45" y="16"/>
                  </a:cxn>
                  <a:cxn ang="0">
                    <a:pos x="39" y="8"/>
                  </a:cxn>
                  <a:cxn ang="0">
                    <a:pos x="53" y="8"/>
                  </a:cxn>
                  <a:cxn ang="0">
                    <a:pos x="53" y="0"/>
                  </a:cxn>
                  <a:cxn ang="0">
                    <a:pos x="45" y="0"/>
                  </a:cxn>
                  <a:cxn ang="0">
                    <a:pos x="53" y="8"/>
                  </a:cxn>
                  <a:cxn ang="0">
                    <a:pos x="53" y="8"/>
                  </a:cxn>
                </a:cxnLst>
                <a:rect l="0" t="0" r="r" b="b"/>
                <a:pathLst>
                  <a:path w="54" h="17">
                    <a:moveTo>
                      <a:pt x="53" y="8"/>
                    </a:moveTo>
                    <a:lnTo>
                      <a:pt x="45" y="0"/>
                    </a:lnTo>
                    <a:lnTo>
                      <a:pt x="0" y="0"/>
                    </a:lnTo>
                    <a:lnTo>
                      <a:pt x="0" y="16"/>
                    </a:lnTo>
                    <a:lnTo>
                      <a:pt x="45" y="16"/>
                    </a:lnTo>
                    <a:lnTo>
                      <a:pt x="39" y="8"/>
                    </a:lnTo>
                    <a:lnTo>
                      <a:pt x="53" y="8"/>
                    </a:lnTo>
                    <a:lnTo>
                      <a:pt x="53" y="0"/>
                    </a:lnTo>
                    <a:lnTo>
                      <a:pt x="45" y="0"/>
                    </a:lnTo>
                    <a:lnTo>
                      <a:pt x="53" y="8"/>
                    </a:lnTo>
                    <a:lnTo>
                      <a:pt x="53" y="8"/>
                    </a:lnTo>
                  </a:path>
                </a:pathLst>
              </a:custGeom>
              <a:solidFill>
                <a:srgbClr val="000000"/>
              </a:solidFill>
              <a:ln w="9525">
                <a:noFill/>
                <a:round/>
                <a:headEnd/>
                <a:tailEnd/>
              </a:ln>
            </p:spPr>
            <p:txBody>
              <a:bodyPr wrap="none" anchor="ctr"/>
              <a:lstStyle/>
              <a:p>
                <a:endParaRPr lang="en-US"/>
              </a:p>
            </p:txBody>
          </p:sp>
          <p:sp>
            <p:nvSpPr>
              <p:cNvPr id="1250391" name="Freeform 87"/>
              <p:cNvSpPr>
                <a:spLocks noChangeArrowheads="1"/>
              </p:cNvSpPr>
              <p:nvPr/>
            </p:nvSpPr>
            <p:spPr bwMode="auto">
              <a:xfrm>
                <a:off x="4542" y="2038"/>
                <a:ext cx="3" cy="7"/>
              </a:xfrm>
              <a:custGeom>
                <a:avLst/>
                <a:gdLst/>
                <a:ahLst/>
                <a:cxnLst>
                  <a:cxn ang="0">
                    <a:pos x="5" y="14"/>
                  </a:cxn>
                  <a:cxn ang="0">
                    <a:pos x="13" y="21"/>
                  </a:cxn>
                  <a:cxn ang="0">
                    <a:pos x="13" y="0"/>
                  </a:cxn>
                  <a:cxn ang="0">
                    <a:pos x="0" y="0"/>
                  </a:cxn>
                  <a:cxn ang="0">
                    <a:pos x="0" y="21"/>
                  </a:cxn>
                  <a:cxn ang="0">
                    <a:pos x="5" y="29"/>
                  </a:cxn>
                  <a:cxn ang="0">
                    <a:pos x="0" y="21"/>
                  </a:cxn>
                  <a:cxn ang="0">
                    <a:pos x="0" y="29"/>
                  </a:cxn>
                  <a:cxn ang="0">
                    <a:pos x="5" y="29"/>
                  </a:cxn>
                  <a:cxn ang="0">
                    <a:pos x="5" y="14"/>
                  </a:cxn>
                  <a:cxn ang="0">
                    <a:pos x="5" y="14"/>
                  </a:cxn>
                </a:cxnLst>
                <a:rect l="0" t="0" r="r" b="b"/>
                <a:pathLst>
                  <a:path w="14" h="30">
                    <a:moveTo>
                      <a:pt x="5" y="14"/>
                    </a:moveTo>
                    <a:lnTo>
                      <a:pt x="13" y="21"/>
                    </a:lnTo>
                    <a:lnTo>
                      <a:pt x="13" y="0"/>
                    </a:lnTo>
                    <a:lnTo>
                      <a:pt x="0" y="0"/>
                    </a:lnTo>
                    <a:lnTo>
                      <a:pt x="0" y="21"/>
                    </a:lnTo>
                    <a:lnTo>
                      <a:pt x="5" y="29"/>
                    </a:lnTo>
                    <a:lnTo>
                      <a:pt x="0" y="21"/>
                    </a:lnTo>
                    <a:lnTo>
                      <a:pt x="0" y="29"/>
                    </a:lnTo>
                    <a:lnTo>
                      <a:pt x="5" y="29"/>
                    </a:lnTo>
                    <a:lnTo>
                      <a:pt x="5" y="14"/>
                    </a:lnTo>
                    <a:lnTo>
                      <a:pt x="5" y="14"/>
                    </a:lnTo>
                  </a:path>
                </a:pathLst>
              </a:custGeom>
              <a:solidFill>
                <a:srgbClr val="000000"/>
              </a:solidFill>
              <a:ln w="9525">
                <a:noFill/>
                <a:round/>
                <a:headEnd/>
                <a:tailEnd/>
              </a:ln>
            </p:spPr>
            <p:txBody>
              <a:bodyPr wrap="none" anchor="ctr"/>
              <a:lstStyle/>
              <a:p>
                <a:endParaRPr lang="en-US"/>
              </a:p>
            </p:txBody>
          </p:sp>
          <p:sp>
            <p:nvSpPr>
              <p:cNvPr id="1250392" name="Freeform 88"/>
              <p:cNvSpPr>
                <a:spLocks noChangeArrowheads="1"/>
              </p:cNvSpPr>
              <p:nvPr/>
            </p:nvSpPr>
            <p:spPr bwMode="auto">
              <a:xfrm>
                <a:off x="4543" y="2040"/>
                <a:ext cx="118" cy="4"/>
              </a:xfrm>
              <a:custGeom>
                <a:avLst/>
                <a:gdLst/>
                <a:ahLst/>
                <a:cxnLst>
                  <a:cxn ang="0">
                    <a:pos x="508" y="8"/>
                  </a:cxn>
                  <a:cxn ang="0">
                    <a:pos x="515" y="0"/>
                  </a:cxn>
                  <a:cxn ang="0">
                    <a:pos x="0" y="0"/>
                  </a:cxn>
                  <a:cxn ang="0">
                    <a:pos x="0" y="16"/>
                  </a:cxn>
                  <a:cxn ang="0">
                    <a:pos x="515" y="16"/>
                  </a:cxn>
                  <a:cxn ang="0">
                    <a:pos x="521" y="8"/>
                  </a:cxn>
                  <a:cxn ang="0">
                    <a:pos x="515" y="16"/>
                  </a:cxn>
                  <a:cxn ang="0">
                    <a:pos x="521" y="16"/>
                  </a:cxn>
                  <a:cxn ang="0">
                    <a:pos x="521" y="8"/>
                  </a:cxn>
                  <a:cxn ang="0">
                    <a:pos x="508" y="8"/>
                  </a:cxn>
                  <a:cxn ang="0">
                    <a:pos x="508" y="8"/>
                  </a:cxn>
                </a:cxnLst>
                <a:rect l="0" t="0" r="r" b="b"/>
                <a:pathLst>
                  <a:path w="522" h="17">
                    <a:moveTo>
                      <a:pt x="508" y="8"/>
                    </a:moveTo>
                    <a:lnTo>
                      <a:pt x="515" y="0"/>
                    </a:lnTo>
                    <a:lnTo>
                      <a:pt x="0" y="0"/>
                    </a:lnTo>
                    <a:lnTo>
                      <a:pt x="0" y="16"/>
                    </a:lnTo>
                    <a:lnTo>
                      <a:pt x="515" y="16"/>
                    </a:lnTo>
                    <a:lnTo>
                      <a:pt x="521" y="8"/>
                    </a:lnTo>
                    <a:lnTo>
                      <a:pt x="515" y="16"/>
                    </a:lnTo>
                    <a:lnTo>
                      <a:pt x="521" y="16"/>
                    </a:lnTo>
                    <a:lnTo>
                      <a:pt x="521" y="8"/>
                    </a:lnTo>
                    <a:lnTo>
                      <a:pt x="508" y="8"/>
                    </a:lnTo>
                    <a:lnTo>
                      <a:pt x="508" y="8"/>
                    </a:lnTo>
                  </a:path>
                </a:pathLst>
              </a:custGeom>
              <a:solidFill>
                <a:srgbClr val="000000"/>
              </a:solidFill>
              <a:ln w="9525">
                <a:noFill/>
                <a:round/>
                <a:headEnd/>
                <a:tailEnd/>
              </a:ln>
            </p:spPr>
            <p:txBody>
              <a:bodyPr wrap="none" anchor="ctr"/>
              <a:lstStyle/>
              <a:p>
                <a:endParaRPr lang="en-US"/>
              </a:p>
            </p:txBody>
          </p:sp>
          <p:sp>
            <p:nvSpPr>
              <p:cNvPr id="1250393" name="Freeform 89"/>
              <p:cNvSpPr>
                <a:spLocks noChangeArrowheads="1"/>
              </p:cNvSpPr>
              <p:nvPr/>
            </p:nvSpPr>
            <p:spPr bwMode="auto">
              <a:xfrm>
                <a:off x="4658" y="2040"/>
                <a:ext cx="3" cy="3"/>
              </a:xfrm>
              <a:custGeom>
                <a:avLst/>
                <a:gdLst/>
                <a:ahLst/>
                <a:cxnLst>
                  <a:cxn ang="0">
                    <a:pos x="6" y="0"/>
                  </a:cxn>
                  <a:cxn ang="0">
                    <a:pos x="0" y="6"/>
                  </a:cxn>
                  <a:cxn ang="0">
                    <a:pos x="0" y="8"/>
                  </a:cxn>
                  <a:cxn ang="0">
                    <a:pos x="13" y="8"/>
                  </a:cxn>
                  <a:cxn ang="0">
                    <a:pos x="13" y="6"/>
                  </a:cxn>
                  <a:cxn ang="0">
                    <a:pos x="6" y="12"/>
                  </a:cxn>
                  <a:cxn ang="0">
                    <a:pos x="6" y="0"/>
                  </a:cxn>
                  <a:cxn ang="0">
                    <a:pos x="0" y="0"/>
                  </a:cxn>
                  <a:cxn ang="0">
                    <a:pos x="0" y="6"/>
                  </a:cxn>
                  <a:cxn ang="0">
                    <a:pos x="6" y="0"/>
                  </a:cxn>
                  <a:cxn ang="0">
                    <a:pos x="6" y="0"/>
                  </a:cxn>
                </a:cxnLst>
                <a:rect l="0" t="0" r="r" b="b"/>
                <a:pathLst>
                  <a:path w="14" h="13">
                    <a:moveTo>
                      <a:pt x="6" y="0"/>
                    </a:moveTo>
                    <a:lnTo>
                      <a:pt x="0" y="6"/>
                    </a:lnTo>
                    <a:lnTo>
                      <a:pt x="0" y="8"/>
                    </a:lnTo>
                    <a:lnTo>
                      <a:pt x="13" y="8"/>
                    </a:lnTo>
                    <a:lnTo>
                      <a:pt x="13" y="6"/>
                    </a:lnTo>
                    <a:lnTo>
                      <a:pt x="6" y="12"/>
                    </a:lnTo>
                    <a:lnTo>
                      <a:pt x="6" y="0"/>
                    </a:lnTo>
                    <a:lnTo>
                      <a:pt x="0" y="0"/>
                    </a:lnTo>
                    <a:lnTo>
                      <a:pt x="0" y="6"/>
                    </a:lnTo>
                    <a:lnTo>
                      <a:pt x="6" y="0"/>
                    </a:lnTo>
                    <a:lnTo>
                      <a:pt x="6" y="0"/>
                    </a:lnTo>
                  </a:path>
                </a:pathLst>
              </a:custGeom>
              <a:solidFill>
                <a:srgbClr val="000000"/>
              </a:solidFill>
              <a:ln w="9525">
                <a:noFill/>
                <a:round/>
                <a:headEnd/>
                <a:tailEnd/>
              </a:ln>
            </p:spPr>
            <p:txBody>
              <a:bodyPr wrap="none" anchor="ctr"/>
              <a:lstStyle/>
              <a:p>
                <a:endParaRPr lang="en-US"/>
              </a:p>
            </p:txBody>
          </p:sp>
          <p:sp>
            <p:nvSpPr>
              <p:cNvPr id="1250394" name="Freeform 90"/>
              <p:cNvSpPr>
                <a:spLocks noChangeArrowheads="1"/>
              </p:cNvSpPr>
              <p:nvPr/>
            </p:nvSpPr>
            <p:spPr bwMode="auto">
              <a:xfrm>
                <a:off x="4660" y="2040"/>
                <a:ext cx="84" cy="3"/>
              </a:xfrm>
              <a:custGeom>
                <a:avLst/>
                <a:gdLst/>
                <a:ahLst/>
                <a:cxnLst>
                  <a:cxn ang="0">
                    <a:pos x="368" y="0"/>
                  </a:cxn>
                  <a:cxn ang="0">
                    <a:pos x="368" y="0"/>
                  </a:cxn>
                  <a:cxn ang="0">
                    <a:pos x="362" y="0"/>
                  </a:cxn>
                  <a:cxn ang="0">
                    <a:pos x="349" y="0"/>
                  </a:cxn>
                  <a:cxn ang="0">
                    <a:pos x="331" y="0"/>
                  </a:cxn>
                  <a:cxn ang="0">
                    <a:pos x="308" y="0"/>
                  </a:cxn>
                  <a:cxn ang="0">
                    <a:pos x="279" y="0"/>
                  </a:cxn>
                  <a:cxn ang="0">
                    <a:pos x="248" y="0"/>
                  </a:cxn>
                  <a:cxn ang="0">
                    <a:pos x="215" y="0"/>
                  </a:cxn>
                  <a:cxn ang="0">
                    <a:pos x="181" y="0"/>
                  </a:cxn>
                  <a:cxn ang="0">
                    <a:pos x="147" y="0"/>
                  </a:cxn>
                  <a:cxn ang="0">
                    <a:pos x="114" y="0"/>
                  </a:cxn>
                  <a:cxn ang="0">
                    <a:pos x="84" y="0"/>
                  </a:cxn>
                  <a:cxn ang="0">
                    <a:pos x="57" y="0"/>
                  </a:cxn>
                  <a:cxn ang="0">
                    <a:pos x="33" y="0"/>
                  </a:cxn>
                  <a:cxn ang="0">
                    <a:pos x="15" y="0"/>
                  </a:cxn>
                  <a:cxn ang="0">
                    <a:pos x="4" y="0"/>
                  </a:cxn>
                  <a:cxn ang="0">
                    <a:pos x="0" y="0"/>
                  </a:cxn>
                  <a:cxn ang="0">
                    <a:pos x="0" y="12"/>
                  </a:cxn>
                  <a:cxn ang="0">
                    <a:pos x="4" y="12"/>
                  </a:cxn>
                  <a:cxn ang="0">
                    <a:pos x="15" y="12"/>
                  </a:cxn>
                  <a:cxn ang="0">
                    <a:pos x="33" y="12"/>
                  </a:cxn>
                  <a:cxn ang="0">
                    <a:pos x="57" y="12"/>
                  </a:cxn>
                  <a:cxn ang="0">
                    <a:pos x="84" y="12"/>
                  </a:cxn>
                  <a:cxn ang="0">
                    <a:pos x="114" y="12"/>
                  </a:cxn>
                  <a:cxn ang="0">
                    <a:pos x="147" y="12"/>
                  </a:cxn>
                  <a:cxn ang="0">
                    <a:pos x="181" y="12"/>
                  </a:cxn>
                  <a:cxn ang="0">
                    <a:pos x="215" y="12"/>
                  </a:cxn>
                  <a:cxn ang="0">
                    <a:pos x="248" y="12"/>
                  </a:cxn>
                  <a:cxn ang="0">
                    <a:pos x="279" y="12"/>
                  </a:cxn>
                  <a:cxn ang="0">
                    <a:pos x="308" y="12"/>
                  </a:cxn>
                  <a:cxn ang="0">
                    <a:pos x="331" y="12"/>
                  </a:cxn>
                  <a:cxn ang="0">
                    <a:pos x="349" y="12"/>
                  </a:cxn>
                  <a:cxn ang="0">
                    <a:pos x="362" y="12"/>
                  </a:cxn>
                  <a:cxn ang="0">
                    <a:pos x="368" y="12"/>
                  </a:cxn>
                  <a:cxn ang="0">
                    <a:pos x="368" y="12"/>
                  </a:cxn>
                  <a:cxn ang="0">
                    <a:pos x="368" y="0"/>
                  </a:cxn>
                  <a:cxn ang="0">
                    <a:pos x="368" y="0"/>
                  </a:cxn>
                </a:cxnLst>
                <a:rect l="0" t="0" r="r" b="b"/>
                <a:pathLst>
                  <a:path w="369" h="13">
                    <a:moveTo>
                      <a:pt x="368" y="0"/>
                    </a:moveTo>
                    <a:lnTo>
                      <a:pt x="368" y="0"/>
                    </a:lnTo>
                    <a:lnTo>
                      <a:pt x="362" y="0"/>
                    </a:lnTo>
                    <a:lnTo>
                      <a:pt x="349" y="0"/>
                    </a:lnTo>
                    <a:lnTo>
                      <a:pt x="331" y="0"/>
                    </a:lnTo>
                    <a:lnTo>
                      <a:pt x="308" y="0"/>
                    </a:lnTo>
                    <a:lnTo>
                      <a:pt x="279" y="0"/>
                    </a:lnTo>
                    <a:lnTo>
                      <a:pt x="248" y="0"/>
                    </a:lnTo>
                    <a:lnTo>
                      <a:pt x="215" y="0"/>
                    </a:lnTo>
                    <a:lnTo>
                      <a:pt x="181" y="0"/>
                    </a:lnTo>
                    <a:lnTo>
                      <a:pt x="147" y="0"/>
                    </a:lnTo>
                    <a:lnTo>
                      <a:pt x="114" y="0"/>
                    </a:lnTo>
                    <a:lnTo>
                      <a:pt x="84" y="0"/>
                    </a:lnTo>
                    <a:lnTo>
                      <a:pt x="57" y="0"/>
                    </a:lnTo>
                    <a:lnTo>
                      <a:pt x="33" y="0"/>
                    </a:lnTo>
                    <a:lnTo>
                      <a:pt x="15" y="0"/>
                    </a:lnTo>
                    <a:lnTo>
                      <a:pt x="4" y="0"/>
                    </a:lnTo>
                    <a:lnTo>
                      <a:pt x="0" y="0"/>
                    </a:lnTo>
                    <a:lnTo>
                      <a:pt x="0" y="12"/>
                    </a:lnTo>
                    <a:lnTo>
                      <a:pt x="4" y="12"/>
                    </a:lnTo>
                    <a:lnTo>
                      <a:pt x="15" y="12"/>
                    </a:lnTo>
                    <a:lnTo>
                      <a:pt x="33" y="12"/>
                    </a:lnTo>
                    <a:lnTo>
                      <a:pt x="57" y="12"/>
                    </a:lnTo>
                    <a:lnTo>
                      <a:pt x="84" y="12"/>
                    </a:lnTo>
                    <a:lnTo>
                      <a:pt x="114" y="12"/>
                    </a:lnTo>
                    <a:lnTo>
                      <a:pt x="147" y="12"/>
                    </a:lnTo>
                    <a:lnTo>
                      <a:pt x="181" y="12"/>
                    </a:lnTo>
                    <a:lnTo>
                      <a:pt x="215" y="12"/>
                    </a:lnTo>
                    <a:lnTo>
                      <a:pt x="248" y="12"/>
                    </a:lnTo>
                    <a:lnTo>
                      <a:pt x="279" y="12"/>
                    </a:lnTo>
                    <a:lnTo>
                      <a:pt x="308" y="12"/>
                    </a:lnTo>
                    <a:lnTo>
                      <a:pt x="331" y="12"/>
                    </a:lnTo>
                    <a:lnTo>
                      <a:pt x="349" y="12"/>
                    </a:lnTo>
                    <a:lnTo>
                      <a:pt x="362" y="12"/>
                    </a:lnTo>
                    <a:lnTo>
                      <a:pt x="368" y="12"/>
                    </a:lnTo>
                    <a:lnTo>
                      <a:pt x="368" y="12"/>
                    </a:lnTo>
                    <a:lnTo>
                      <a:pt x="368" y="0"/>
                    </a:lnTo>
                    <a:lnTo>
                      <a:pt x="368" y="0"/>
                    </a:lnTo>
                  </a:path>
                </a:pathLst>
              </a:custGeom>
              <a:solidFill>
                <a:srgbClr val="000000"/>
              </a:solidFill>
              <a:ln w="9525">
                <a:noFill/>
                <a:round/>
                <a:headEnd/>
                <a:tailEnd/>
              </a:ln>
            </p:spPr>
            <p:txBody>
              <a:bodyPr wrap="none" anchor="ctr"/>
              <a:lstStyle/>
              <a:p>
                <a:endParaRPr lang="en-US"/>
              </a:p>
            </p:txBody>
          </p:sp>
          <p:sp>
            <p:nvSpPr>
              <p:cNvPr id="1250395" name="Freeform 91"/>
              <p:cNvSpPr>
                <a:spLocks noChangeArrowheads="1"/>
              </p:cNvSpPr>
              <p:nvPr/>
            </p:nvSpPr>
            <p:spPr bwMode="auto">
              <a:xfrm>
                <a:off x="4743" y="2038"/>
                <a:ext cx="5" cy="6"/>
              </a:xfrm>
              <a:custGeom>
                <a:avLst/>
                <a:gdLst/>
                <a:ahLst/>
                <a:cxnLst>
                  <a:cxn ang="0">
                    <a:pos x="9" y="0"/>
                  </a:cxn>
                  <a:cxn ang="0">
                    <a:pos x="9" y="0"/>
                  </a:cxn>
                  <a:cxn ang="0">
                    <a:pos x="6" y="9"/>
                  </a:cxn>
                  <a:cxn ang="0">
                    <a:pos x="6" y="11"/>
                  </a:cxn>
                  <a:cxn ang="0">
                    <a:pos x="6" y="11"/>
                  </a:cxn>
                  <a:cxn ang="0">
                    <a:pos x="0" y="11"/>
                  </a:cxn>
                  <a:cxn ang="0">
                    <a:pos x="0" y="25"/>
                  </a:cxn>
                  <a:cxn ang="0">
                    <a:pos x="6" y="25"/>
                  </a:cxn>
                  <a:cxn ang="0">
                    <a:pos x="14" y="21"/>
                  </a:cxn>
                  <a:cxn ang="0">
                    <a:pos x="19" y="13"/>
                  </a:cxn>
                  <a:cxn ang="0">
                    <a:pos x="21" y="0"/>
                  </a:cxn>
                  <a:cxn ang="0">
                    <a:pos x="21" y="0"/>
                  </a:cxn>
                  <a:cxn ang="0">
                    <a:pos x="9" y="0"/>
                  </a:cxn>
                  <a:cxn ang="0">
                    <a:pos x="9" y="0"/>
                  </a:cxn>
                </a:cxnLst>
                <a:rect l="0" t="0" r="r" b="b"/>
                <a:pathLst>
                  <a:path w="22" h="26">
                    <a:moveTo>
                      <a:pt x="9" y="0"/>
                    </a:moveTo>
                    <a:lnTo>
                      <a:pt x="9" y="0"/>
                    </a:lnTo>
                    <a:lnTo>
                      <a:pt x="6" y="9"/>
                    </a:lnTo>
                    <a:lnTo>
                      <a:pt x="6" y="11"/>
                    </a:lnTo>
                    <a:lnTo>
                      <a:pt x="6" y="11"/>
                    </a:lnTo>
                    <a:lnTo>
                      <a:pt x="0" y="11"/>
                    </a:lnTo>
                    <a:lnTo>
                      <a:pt x="0" y="25"/>
                    </a:lnTo>
                    <a:lnTo>
                      <a:pt x="6" y="25"/>
                    </a:lnTo>
                    <a:lnTo>
                      <a:pt x="14" y="21"/>
                    </a:lnTo>
                    <a:lnTo>
                      <a:pt x="19" y="13"/>
                    </a:lnTo>
                    <a:lnTo>
                      <a:pt x="21" y="0"/>
                    </a:lnTo>
                    <a:lnTo>
                      <a:pt x="21" y="0"/>
                    </a:lnTo>
                    <a:lnTo>
                      <a:pt x="9" y="0"/>
                    </a:lnTo>
                    <a:lnTo>
                      <a:pt x="9" y="0"/>
                    </a:lnTo>
                  </a:path>
                </a:pathLst>
              </a:custGeom>
              <a:solidFill>
                <a:srgbClr val="000000"/>
              </a:solidFill>
              <a:ln w="9525">
                <a:noFill/>
                <a:round/>
                <a:headEnd/>
                <a:tailEnd/>
              </a:ln>
            </p:spPr>
            <p:txBody>
              <a:bodyPr wrap="none" anchor="ctr"/>
              <a:lstStyle/>
              <a:p>
                <a:endParaRPr lang="en-US"/>
              </a:p>
            </p:txBody>
          </p:sp>
          <p:sp>
            <p:nvSpPr>
              <p:cNvPr id="1250396" name="Freeform 92"/>
              <p:cNvSpPr>
                <a:spLocks noChangeArrowheads="1"/>
              </p:cNvSpPr>
              <p:nvPr/>
            </p:nvSpPr>
            <p:spPr bwMode="auto">
              <a:xfrm>
                <a:off x="4746" y="1749"/>
                <a:ext cx="2" cy="289"/>
              </a:xfrm>
              <a:custGeom>
                <a:avLst/>
                <a:gdLst/>
                <a:ahLst/>
                <a:cxnLst>
                  <a:cxn ang="0">
                    <a:pos x="0" y="0"/>
                  </a:cxn>
                  <a:cxn ang="0">
                    <a:pos x="0" y="0"/>
                  </a:cxn>
                  <a:cxn ang="0">
                    <a:pos x="0" y="201"/>
                  </a:cxn>
                  <a:cxn ang="0">
                    <a:pos x="0" y="637"/>
                  </a:cxn>
                  <a:cxn ang="0">
                    <a:pos x="0" y="1070"/>
                  </a:cxn>
                  <a:cxn ang="0">
                    <a:pos x="0" y="1275"/>
                  </a:cxn>
                  <a:cxn ang="0">
                    <a:pos x="8" y="1275"/>
                  </a:cxn>
                  <a:cxn ang="0">
                    <a:pos x="8" y="1070"/>
                  </a:cxn>
                  <a:cxn ang="0">
                    <a:pos x="8" y="637"/>
                  </a:cxn>
                  <a:cxn ang="0">
                    <a:pos x="8" y="201"/>
                  </a:cxn>
                  <a:cxn ang="0">
                    <a:pos x="8" y="0"/>
                  </a:cxn>
                  <a:cxn ang="0">
                    <a:pos x="8" y="0"/>
                  </a:cxn>
                  <a:cxn ang="0">
                    <a:pos x="0" y="0"/>
                  </a:cxn>
                  <a:cxn ang="0">
                    <a:pos x="0" y="0"/>
                  </a:cxn>
                </a:cxnLst>
                <a:rect l="0" t="0" r="r" b="b"/>
                <a:pathLst>
                  <a:path w="9" h="1276">
                    <a:moveTo>
                      <a:pt x="0" y="0"/>
                    </a:moveTo>
                    <a:lnTo>
                      <a:pt x="0" y="0"/>
                    </a:lnTo>
                    <a:lnTo>
                      <a:pt x="0" y="201"/>
                    </a:lnTo>
                    <a:lnTo>
                      <a:pt x="0" y="637"/>
                    </a:lnTo>
                    <a:lnTo>
                      <a:pt x="0" y="1070"/>
                    </a:lnTo>
                    <a:lnTo>
                      <a:pt x="0" y="1275"/>
                    </a:lnTo>
                    <a:lnTo>
                      <a:pt x="8" y="1275"/>
                    </a:lnTo>
                    <a:lnTo>
                      <a:pt x="8" y="1070"/>
                    </a:lnTo>
                    <a:lnTo>
                      <a:pt x="8" y="637"/>
                    </a:lnTo>
                    <a:lnTo>
                      <a:pt x="8" y="201"/>
                    </a:lnTo>
                    <a:lnTo>
                      <a:pt x="8" y="0"/>
                    </a:lnTo>
                    <a:lnTo>
                      <a:pt x="8" y="0"/>
                    </a:lnTo>
                    <a:lnTo>
                      <a:pt x="0" y="0"/>
                    </a:lnTo>
                    <a:lnTo>
                      <a:pt x="0" y="0"/>
                    </a:lnTo>
                  </a:path>
                </a:pathLst>
              </a:custGeom>
              <a:solidFill>
                <a:srgbClr val="000000"/>
              </a:solidFill>
              <a:ln w="9525">
                <a:noFill/>
                <a:round/>
                <a:headEnd/>
                <a:tailEnd/>
              </a:ln>
            </p:spPr>
            <p:txBody>
              <a:bodyPr wrap="none" anchor="ctr"/>
              <a:lstStyle/>
              <a:p>
                <a:endParaRPr lang="en-US"/>
              </a:p>
            </p:txBody>
          </p:sp>
          <p:sp>
            <p:nvSpPr>
              <p:cNvPr id="1250397" name="Freeform 93"/>
              <p:cNvSpPr>
                <a:spLocks noChangeArrowheads="1"/>
              </p:cNvSpPr>
              <p:nvPr/>
            </p:nvSpPr>
            <p:spPr bwMode="auto">
              <a:xfrm>
                <a:off x="4743" y="1744"/>
                <a:ext cx="5" cy="5"/>
              </a:xfrm>
              <a:custGeom>
                <a:avLst/>
                <a:gdLst/>
                <a:ahLst/>
                <a:cxnLst>
                  <a:cxn ang="0">
                    <a:pos x="0" y="12"/>
                  </a:cxn>
                  <a:cxn ang="0">
                    <a:pos x="0" y="12"/>
                  </a:cxn>
                  <a:cxn ang="0">
                    <a:pos x="4" y="12"/>
                  </a:cxn>
                  <a:cxn ang="0">
                    <a:pos x="6" y="14"/>
                  </a:cxn>
                  <a:cxn ang="0">
                    <a:pos x="6" y="15"/>
                  </a:cxn>
                  <a:cxn ang="0">
                    <a:pos x="9" y="21"/>
                  </a:cxn>
                  <a:cxn ang="0">
                    <a:pos x="21" y="21"/>
                  </a:cxn>
                  <a:cxn ang="0">
                    <a:pos x="19" y="12"/>
                  </a:cxn>
                  <a:cxn ang="0">
                    <a:pos x="15" y="4"/>
                  </a:cxn>
                  <a:cxn ang="0">
                    <a:pos x="6" y="0"/>
                  </a:cxn>
                  <a:cxn ang="0">
                    <a:pos x="0" y="0"/>
                  </a:cxn>
                  <a:cxn ang="0">
                    <a:pos x="0" y="0"/>
                  </a:cxn>
                  <a:cxn ang="0">
                    <a:pos x="0" y="12"/>
                  </a:cxn>
                  <a:cxn ang="0">
                    <a:pos x="0" y="12"/>
                  </a:cxn>
                </a:cxnLst>
                <a:rect l="0" t="0" r="r" b="b"/>
                <a:pathLst>
                  <a:path w="22" h="22">
                    <a:moveTo>
                      <a:pt x="0" y="12"/>
                    </a:moveTo>
                    <a:lnTo>
                      <a:pt x="0" y="12"/>
                    </a:lnTo>
                    <a:lnTo>
                      <a:pt x="4" y="12"/>
                    </a:lnTo>
                    <a:lnTo>
                      <a:pt x="6" y="14"/>
                    </a:lnTo>
                    <a:lnTo>
                      <a:pt x="6" y="15"/>
                    </a:lnTo>
                    <a:lnTo>
                      <a:pt x="9" y="21"/>
                    </a:lnTo>
                    <a:lnTo>
                      <a:pt x="21" y="21"/>
                    </a:lnTo>
                    <a:lnTo>
                      <a:pt x="19" y="12"/>
                    </a:lnTo>
                    <a:lnTo>
                      <a:pt x="15" y="4"/>
                    </a:lnTo>
                    <a:lnTo>
                      <a:pt x="6" y="0"/>
                    </a:lnTo>
                    <a:lnTo>
                      <a:pt x="0" y="0"/>
                    </a:lnTo>
                    <a:lnTo>
                      <a:pt x="0" y="0"/>
                    </a:lnTo>
                    <a:lnTo>
                      <a:pt x="0" y="12"/>
                    </a:lnTo>
                    <a:lnTo>
                      <a:pt x="0" y="12"/>
                    </a:lnTo>
                  </a:path>
                </a:pathLst>
              </a:custGeom>
              <a:solidFill>
                <a:srgbClr val="000000"/>
              </a:solidFill>
              <a:ln w="9525">
                <a:noFill/>
                <a:round/>
                <a:headEnd/>
                <a:tailEnd/>
              </a:ln>
            </p:spPr>
            <p:txBody>
              <a:bodyPr wrap="none" anchor="ctr"/>
              <a:lstStyle/>
              <a:p>
                <a:endParaRPr lang="en-US"/>
              </a:p>
            </p:txBody>
          </p:sp>
          <p:sp>
            <p:nvSpPr>
              <p:cNvPr id="1250398" name="Freeform 94"/>
              <p:cNvSpPr>
                <a:spLocks noChangeArrowheads="1"/>
              </p:cNvSpPr>
              <p:nvPr/>
            </p:nvSpPr>
            <p:spPr bwMode="auto">
              <a:xfrm>
                <a:off x="4711" y="1744"/>
                <a:ext cx="33" cy="3"/>
              </a:xfrm>
              <a:custGeom>
                <a:avLst/>
                <a:gdLst/>
                <a:ahLst/>
                <a:cxnLst>
                  <a:cxn ang="0">
                    <a:pos x="11" y="8"/>
                  </a:cxn>
                  <a:cxn ang="0">
                    <a:pos x="6" y="13"/>
                  </a:cxn>
                  <a:cxn ang="0">
                    <a:pos x="11" y="13"/>
                  </a:cxn>
                  <a:cxn ang="0">
                    <a:pos x="26" y="13"/>
                  </a:cxn>
                  <a:cxn ang="0">
                    <a:pos x="48" y="13"/>
                  </a:cxn>
                  <a:cxn ang="0">
                    <a:pos x="72" y="13"/>
                  </a:cxn>
                  <a:cxn ang="0">
                    <a:pos x="97" y="13"/>
                  </a:cxn>
                  <a:cxn ang="0">
                    <a:pos x="120" y="13"/>
                  </a:cxn>
                  <a:cxn ang="0">
                    <a:pos x="137" y="13"/>
                  </a:cxn>
                  <a:cxn ang="0">
                    <a:pos x="145" y="13"/>
                  </a:cxn>
                  <a:cxn ang="0">
                    <a:pos x="145" y="0"/>
                  </a:cxn>
                  <a:cxn ang="0">
                    <a:pos x="137" y="0"/>
                  </a:cxn>
                  <a:cxn ang="0">
                    <a:pos x="120" y="0"/>
                  </a:cxn>
                  <a:cxn ang="0">
                    <a:pos x="97" y="0"/>
                  </a:cxn>
                  <a:cxn ang="0">
                    <a:pos x="72" y="0"/>
                  </a:cxn>
                  <a:cxn ang="0">
                    <a:pos x="48" y="0"/>
                  </a:cxn>
                  <a:cxn ang="0">
                    <a:pos x="26" y="0"/>
                  </a:cxn>
                  <a:cxn ang="0">
                    <a:pos x="11" y="0"/>
                  </a:cxn>
                  <a:cxn ang="0">
                    <a:pos x="6" y="0"/>
                  </a:cxn>
                  <a:cxn ang="0">
                    <a:pos x="0" y="3"/>
                  </a:cxn>
                  <a:cxn ang="0">
                    <a:pos x="6" y="0"/>
                  </a:cxn>
                  <a:cxn ang="0">
                    <a:pos x="1" y="0"/>
                  </a:cxn>
                  <a:cxn ang="0">
                    <a:pos x="0" y="4"/>
                  </a:cxn>
                  <a:cxn ang="0">
                    <a:pos x="11" y="8"/>
                  </a:cxn>
                  <a:cxn ang="0">
                    <a:pos x="11" y="8"/>
                  </a:cxn>
                </a:cxnLst>
                <a:rect l="0" t="0" r="r" b="b"/>
                <a:pathLst>
                  <a:path w="146" h="14">
                    <a:moveTo>
                      <a:pt x="11" y="8"/>
                    </a:moveTo>
                    <a:lnTo>
                      <a:pt x="6" y="13"/>
                    </a:lnTo>
                    <a:lnTo>
                      <a:pt x="11" y="13"/>
                    </a:lnTo>
                    <a:lnTo>
                      <a:pt x="26" y="13"/>
                    </a:lnTo>
                    <a:lnTo>
                      <a:pt x="48" y="13"/>
                    </a:lnTo>
                    <a:lnTo>
                      <a:pt x="72" y="13"/>
                    </a:lnTo>
                    <a:lnTo>
                      <a:pt x="97" y="13"/>
                    </a:lnTo>
                    <a:lnTo>
                      <a:pt x="120" y="13"/>
                    </a:lnTo>
                    <a:lnTo>
                      <a:pt x="137" y="13"/>
                    </a:lnTo>
                    <a:lnTo>
                      <a:pt x="145" y="13"/>
                    </a:lnTo>
                    <a:lnTo>
                      <a:pt x="145" y="0"/>
                    </a:lnTo>
                    <a:lnTo>
                      <a:pt x="137" y="0"/>
                    </a:lnTo>
                    <a:lnTo>
                      <a:pt x="120" y="0"/>
                    </a:lnTo>
                    <a:lnTo>
                      <a:pt x="97" y="0"/>
                    </a:lnTo>
                    <a:lnTo>
                      <a:pt x="72" y="0"/>
                    </a:lnTo>
                    <a:lnTo>
                      <a:pt x="48" y="0"/>
                    </a:lnTo>
                    <a:lnTo>
                      <a:pt x="26" y="0"/>
                    </a:lnTo>
                    <a:lnTo>
                      <a:pt x="11" y="0"/>
                    </a:lnTo>
                    <a:lnTo>
                      <a:pt x="6" y="0"/>
                    </a:lnTo>
                    <a:lnTo>
                      <a:pt x="0" y="3"/>
                    </a:lnTo>
                    <a:lnTo>
                      <a:pt x="6" y="0"/>
                    </a:lnTo>
                    <a:lnTo>
                      <a:pt x="1" y="0"/>
                    </a:lnTo>
                    <a:lnTo>
                      <a:pt x="0" y="4"/>
                    </a:lnTo>
                    <a:lnTo>
                      <a:pt x="11" y="8"/>
                    </a:lnTo>
                    <a:lnTo>
                      <a:pt x="11" y="8"/>
                    </a:lnTo>
                  </a:path>
                </a:pathLst>
              </a:custGeom>
              <a:solidFill>
                <a:srgbClr val="000000"/>
              </a:solidFill>
              <a:ln w="9525">
                <a:noFill/>
                <a:round/>
                <a:headEnd/>
                <a:tailEnd/>
              </a:ln>
            </p:spPr>
            <p:txBody>
              <a:bodyPr wrap="none" anchor="ctr"/>
              <a:lstStyle/>
              <a:p>
                <a:endParaRPr lang="en-US"/>
              </a:p>
            </p:txBody>
          </p:sp>
          <p:sp>
            <p:nvSpPr>
              <p:cNvPr id="1250399" name="Freeform 95"/>
              <p:cNvSpPr>
                <a:spLocks noChangeArrowheads="1"/>
              </p:cNvSpPr>
              <p:nvPr/>
            </p:nvSpPr>
            <p:spPr bwMode="auto">
              <a:xfrm>
                <a:off x="4711" y="1745"/>
                <a:ext cx="3" cy="3"/>
              </a:xfrm>
              <a:custGeom>
                <a:avLst/>
                <a:gdLst/>
                <a:ahLst/>
                <a:cxnLst>
                  <a:cxn ang="0">
                    <a:pos x="4" y="12"/>
                  </a:cxn>
                  <a:cxn ang="0">
                    <a:pos x="10" y="9"/>
                  </a:cxn>
                  <a:cxn ang="0">
                    <a:pos x="12" y="5"/>
                  </a:cxn>
                  <a:cxn ang="0">
                    <a:pos x="0" y="0"/>
                  </a:cxn>
                  <a:cxn ang="0">
                    <a:pos x="0" y="3"/>
                  </a:cxn>
                  <a:cxn ang="0">
                    <a:pos x="4" y="0"/>
                  </a:cxn>
                  <a:cxn ang="0">
                    <a:pos x="4" y="12"/>
                  </a:cxn>
                  <a:cxn ang="0">
                    <a:pos x="8" y="12"/>
                  </a:cxn>
                  <a:cxn ang="0">
                    <a:pos x="10" y="8"/>
                  </a:cxn>
                  <a:cxn ang="0">
                    <a:pos x="4" y="12"/>
                  </a:cxn>
                  <a:cxn ang="0">
                    <a:pos x="4" y="12"/>
                  </a:cxn>
                </a:cxnLst>
                <a:rect l="0" t="0" r="r" b="b"/>
                <a:pathLst>
                  <a:path w="13" h="13">
                    <a:moveTo>
                      <a:pt x="4" y="12"/>
                    </a:moveTo>
                    <a:lnTo>
                      <a:pt x="10" y="9"/>
                    </a:lnTo>
                    <a:lnTo>
                      <a:pt x="12" y="5"/>
                    </a:lnTo>
                    <a:lnTo>
                      <a:pt x="0" y="0"/>
                    </a:lnTo>
                    <a:lnTo>
                      <a:pt x="0" y="3"/>
                    </a:lnTo>
                    <a:lnTo>
                      <a:pt x="4" y="0"/>
                    </a:lnTo>
                    <a:lnTo>
                      <a:pt x="4" y="12"/>
                    </a:lnTo>
                    <a:lnTo>
                      <a:pt x="8" y="12"/>
                    </a:lnTo>
                    <a:lnTo>
                      <a:pt x="10" y="8"/>
                    </a:lnTo>
                    <a:lnTo>
                      <a:pt x="4" y="12"/>
                    </a:lnTo>
                    <a:lnTo>
                      <a:pt x="4" y="12"/>
                    </a:lnTo>
                  </a:path>
                </a:pathLst>
              </a:custGeom>
              <a:solidFill>
                <a:srgbClr val="000000"/>
              </a:solidFill>
              <a:ln w="9525">
                <a:noFill/>
                <a:round/>
                <a:headEnd/>
                <a:tailEnd/>
              </a:ln>
            </p:spPr>
            <p:txBody>
              <a:bodyPr wrap="none" anchor="ctr"/>
              <a:lstStyle/>
              <a:p>
                <a:endParaRPr lang="en-US"/>
              </a:p>
            </p:txBody>
          </p:sp>
          <p:sp>
            <p:nvSpPr>
              <p:cNvPr id="1250400" name="Freeform 96"/>
              <p:cNvSpPr>
                <a:spLocks noChangeArrowheads="1"/>
              </p:cNvSpPr>
              <p:nvPr/>
            </p:nvSpPr>
            <p:spPr bwMode="auto">
              <a:xfrm>
                <a:off x="4498" y="1745"/>
                <a:ext cx="213" cy="3"/>
              </a:xfrm>
              <a:custGeom>
                <a:avLst/>
                <a:gdLst/>
                <a:ahLst/>
                <a:cxnLst>
                  <a:cxn ang="0">
                    <a:pos x="0" y="5"/>
                  </a:cxn>
                  <a:cxn ang="0">
                    <a:pos x="6" y="12"/>
                  </a:cxn>
                  <a:cxn ang="0">
                    <a:pos x="940" y="12"/>
                  </a:cxn>
                  <a:cxn ang="0">
                    <a:pos x="940" y="0"/>
                  </a:cxn>
                  <a:cxn ang="0">
                    <a:pos x="6" y="0"/>
                  </a:cxn>
                  <a:cxn ang="0">
                    <a:pos x="12" y="5"/>
                  </a:cxn>
                  <a:cxn ang="0">
                    <a:pos x="0" y="5"/>
                  </a:cxn>
                  <a:cxn ang="0">
                    <a:pos x="0" y="12"/>
                  </a:cxn>
                  <a:cxn ang="0">
                    <a:pos x="6" y="12"/>
                  </a:cxn>
                  <a:cxn ang="0">
                    <a:pos x="0" y="5"/>
                  </a:cxn>
                  <a:cxn ang="0">
                    <a:pos x="0" y="5"/>
                  </a:cxn>
                </a:cxnLst>
                <a:rect l="0" t="0" r="r" b="b"/>
                <a:pathLst>
                  <a:path w="941" h="13">
                    <a:moveTo>
                      <a:pt x="0" y="5"/>
                    </a:moveTo>
                    <a:lnTo>
                      <a:pt x="6" y="12"/>
                    </a:lnTo>
                    <a:lnTo>
                      <a:pt x="940" y="12"/>
                    </a:lnTo>
                    <a:lnTo>
                      <a:pt x="940" y="0"/>
                    </a:lnTo>
                    <a:lnTo>
                      <a:pt x="6" y="0"/>
                    </a:lnTo>
                    <a:lnTo>
                      <a:pt x="12" y="5"/>
                    </a:lnTo>
                    <a:lnTo>
                      <a:pt x="0" y="5"/>
                    </a:lnTo>
                    <a:lnTo>
                      <a:pt x="0" y="12"/>
                    </a:lnTo>
                    <a:lnTo>
                      <a:pt x="6" y="12"/>
                    </a:lnTo>
                    <a:lnTo>
                      <a:pt x="0" y="5"/>
                    </a:lnTo>
                    <a:lnTo>
                      <a:pt x="0" y="5"/>
                    </a:lnTo>
                  </a:path>
                </a:pathLst>
              </a:custGeom>
              <a:solidFill>
                <a:srgbClr val="000000"/>
              </a:solidFill>
              <a:ln w="9525">
                <a:noFill/>
                <a:round/>
                <a:headEnd/>
                <a:tailEnd/>
              </a:ln>
            </p:spPr>
            <p:txBody>
              <a:bodyPr wrap="none" anchor="ctr"/>
              <a:lstStyle/>
              <a:p>
                <a:endParaRPr lang="en-US"/>
              </a:p>
            </p:txBody>
          </p:sp>
          <p:sp>
            <p:nvSpPr>
              <p:cNvPr id="1250401" name="Freeform 97"/>
              <p:cNvSpPr>
                <a:spLocks noChangeArrowheads="1"/>
              </p:cNvSpPr>
              <p:nvPr/>
            </p:nvSpPr>
            <p:spPr bwMode="auto">
              <a:xfrm>
                <a:off x="4498" y="1743"/>
                <a:ext cx="3" cy="4"/>
              </a:xfrm>
              <a:custGeom>
                <a:avLst/>
                <a:gdLst/>
                <a:ahLst/>
                <a:cxnLst>
                  <a:cxn ang="0">
                    <a:pos x="6" y="17"/>
                  </a:cxn>
                  <a:cxn ang="0">
                    <a:pos x="0" y="8"/>
                  </a:cxn>
                  <a:cxn ang="0">
                    <a:pos x="0" y="13"/>
                  </a:cxn>
                  <a:cxn ang="0">
                    <a:pos x="13" y="13"/>
                  </a:cxn>
                  <a:cxn ang="0">
                    <a:pos x="13" y="8"/>
                  </a:cxn>
                  <a:cxn ang="0">
                    <a:pos x="6" y="0"/>
                  </a:cxn>
                  <a:cxn ang="0">
                    <a:pos x="13" y="8"/>
                  </a:cxn>
                  <a:cxn ang="0">
                    <a:pos x="13" y="0"/>
                  </a:cxn>
                  <a:cxn ang="0">
                    <a:pos x="6" y="0"/>
                  </a:cxn>
                  <a:cxn ang="0">
                    <a:pos x="6" y="17"/>
                  </a:cxn>
                  <a:cxn ang="0">
                    <a:pos x="6" y="17"/>
                  </a:cxn>
                </a:cxnLst>
                <a:rect l="0" t="0" r="r" b="b"/>
                <a:pathLst>
                  <a:path w="14" h="18">
                    <a:moveTo>
                      <a:pt x="6" y="17"/>
                    </a:moveTo>
                    <a:lnTo>
                      <a:pt x="0" y="8"/>
                    </a:lnTo>
                    <a:lnTo>
                      <a:pt x="0" y="13"/>
                    </a:lnTo>
                    <a:lnTo>
                      <a:pt x="13" y="13"/>
                    </a:lnTo>
                    <a:lnTo>
                      <a:pt x="13" y="8"/>
                    </a:lnTo>
                    <a:lnTo>
                      <a:pt x="6" y="0"/>
                    </a:lnTo>
                    <a:lnTo>
                      <a:pt x="13" y="8"/>
                    </a:lnTo>
                    <a:lnTo>
                      <a:pt x="13" y="0"/>
                    </a:lnTo>
                    <a:lnTo>
                      <a:pt x="6" y="0"/>
                    </a:lnTo>
                    <a:lnTo>
                      <a:pt x="6" y="17"/>
                    </a:lnTo>
                    <a:lnTo>
                      <a:pt x="6" y="17"/>
                    </a:lnTo>
                  </a:path>
                </a:pathLst>
              </a:custGeom>
              <a:solidFill>
                <a:srgbClr val="000000"/>
              </a:solidFill>
              <a:ln w="9525">
                <a:noFill/>
                <a:round/>
                <a:headEnd/>
                <a:tailEnd/>
              </a:ln>
            </p:spPr>
            <p:txBody>
              <a:bodyPr wrap="none" anchor="ctr"/>
              <a:lstStyle/>
              <a:p>
                <a:endParaRPr lang="en-US"/>
              </a:p>
            </p:txBody>
          </p:sp>
          <p:sp>
            <p:nvSpPr>
              <p:cNvPr id="1250402" name="Freeform 98"/>
              <p:cNvSpPr>
                <a:spLocks noChangeArrowheads="1"/>
              </p:cNvSpPr>
              <p:nvPr/>
            </p:nvSpPr>
            <p:spPr bwMode="auto">
              <a:xfrm>
                <a:off x="4464" y="1743"/>
                <a:ext cx="35" cy="4"/>
              </a:xfrm>
              <a:custGeom>
                <a:avLst/>
                <a:gdLst/>
                <a:ahLst/>
                <a:cxnLst>
                  <a:cxn ang="0">
                    <a:pos x="0" y="17"/>
                  </a:cxn>
                  <a:cxn ang="0">
                    <a:pos x="0" y="17"/>
                  </a:cxn>
                  <a:cxn ang="0">
                    <a:pos x="9" y="17"/>
                  </a:cxn>
                  <a:cxn ang="0">
                    <a:pos x="29" y="17"/>
                  </a:cxn>
                  <a:cxn ang="0">
                    <a:pos x="51" y="17"/>
                  </a:cxn>
                  <a:cxn ang="0">
                    <a:pos x="80" y="17"/>
                  </a:cxn>
                  <a:cxn ang="0">
                    <a:pos x="108" y="17"/>
                  </a:cxn>
                  <a:cxn ang="0">
                    <a:pos x="132" y="17"/>
                  </a:cxn>
                  <a:cxn ang="0">
                    <a:pos x="147" y="17"/>
                  </a:cxn>
                  <a:cxn ang="0">
                    <a:pos x="154" y="17"/>
                  </a:cxn>
                  <a:cxn ang="0">
                    <a:pos x="154" y="0"/>
                  </a:cxn>
                  <a:cxn ang="0">
                    <a:pos x="147" y="0"/>
                  </a:cxn>
                  <a:cxn ang="0">
                    <a:pos x="132" y="0"/>
                  </a:cxn>
                  <a:cxn ang="0">
                    <a:pos x="108" y="0"/>
                  </a:cxn>
                  <a:cxn ang="0">
                    <a:pos x="80" y="0"/>
                  </a:cxn>
                  <a:cxn ang="0">
                    <a:pos x="51" y="0"/>
                  </a:cxn>
                  <a:cxn ang="0">
                    <a:pos x="29" y="0"/>
                  </a:cxn>
                  <a:cxn ang="0">
                    <a:pos x="9" y="0"/>
                  </a:cxn>
                  <a:cxn ang="0">
                    <a:pos x="0" y="0"/>
                  </a:cxn>
                  <a:cxn ang="0">
                    <a:pos x="0" y="0"/>
                  </a:cxn>
                  <a:cxn ang="0">
                    <a:pos x="0" y="17"/>
                  </a:cxn>
                  <a:cxn ang="0">
                    <a:pos x="0" y="17"/>
                  </a:cxn>
                </a:cxnLst>
                <a:rect l="0" t="0" r="r" b="b"/>
                <a:pathLst>
                  <a:path w="155" h="18">
                    <a:moveTo>
                      <a:pt x="0" y="17"/>
                    </a:moveTo>
                    <a:lnTo>
                      <a:pt x="0" y="17"/>
                    </a:lnTo>
                    <a:lnTo>
                      <a:pt x="9" y="17"/>
                    </a:lnTo>
                    <a:lnTo>
                      <a:pt x="29" y="17"/>
                    </a:lnTo>
                    <a:lnTo>
                      <a:pt x="51" y="17"/>
                    </a:lnTo>
                    <a:lnTo>
                      <a:pt x="80" y="17"/>
                    </a:lnTo>
                    <a:lnTo>
                      <a:pt x="108" y="17"/>
                    </a:lnTo>
                    <a:lnTo>
                      <a:pt x="132" y="17"/>
                    </a:lnTo>
                    <a:lnTo>
                      <a:pt x="147" y="17"/>
                    </a:lnTo>
                    <a:lnTo>
                      <a:pt x="154" y="17"/>
                    </a:lnTo>
                    <a:lnTo>
                      <a:pt x="154" y="0"/>
                    </a:lnTo>
                    <a:lnTo>
                      <a:pt x="147" y="0"/>
                    </a:lnTo>
                    <a:lnTo>
                      <a:pt x="132" y="0"/>
                    </a:lnTo>
                    <a:lnTo>
                      <a:pt x="108" y="0"/>
                    </a:lnTo>
                    <a:lnTo>
                      <a:pt x="80" y="0"/>
                    </a:lnTo>
                    <a:lnTo>
                      <a:pt x="51" y="0"/>
                    </a:lnTo>
                    <a:lnTo>
                      <a:pt x="29" y="0"/>
                    </a:lnTo>
                    <a:lnTo>
                      <a:pt x="9" y="0"/>
                    </a:lnTo>
                    <a:lnTo>
                      <a:pt x="0" y="0"/>
                    </a:lnTo>
                    <a:lnTo>
                      <a:pt x="0" y="0"/>
                    </a:lnTo>
                    <a:lnTo>
                      <a:pt x="0" y="17"/>
                    </a:lnTo>
                    <a:lnTo>
                      <a:pt x="0" y="17"/>
                    </a:lnTo>
                  </a:path>
                </a:pathLst>
              </a:custGeom>
              <a:solidFill>
                <a:srgbClr val="000000"/>
              </a:solidFill>
              <a:ln w="9525">
                <a:noFill/>
                <a:round/>
                <a:headEnd/>
                <a:tailEnd/>
              </a:ln>
            </p:spPr>
            <p:txBody>
              <a:bodyPr wrap="none" anchor="ctr"/>
              <a:lstStyle/>
              <a:p>
                <a:endParaRPr lang="en-US"/>
              </a:p>
            </p:txBody>
          </p:sp>
          <p:sp>
            <p:nvSpPr>
              <p:cNvPr id="1250403" name="Freeform 99"/>
              <p:cNvSpPr>
                <a:spLocks noChangeArrowheads="1"/>
              </p:cNvSpPr>
              <p:nvPr/>
            </p:nvSpPr>
            <p:spPr bwMode="auto">
              <a:xfrm>
                <a:off x="4460" y="1743"/>
                <a:ext cx="5" cy="6"/>
              </a:xfrm>
              <a:custGeom>
                <a:avLst/>
                <a:gdLst/>
                <a:ahLst/>
                <a:cxnLst>
                  <a:cxn ang="0">
                    <a:pos x="11" y="25"/>
                  </a:cxn>
                  <a:cxn ang="0">
                    <a:pos x="11" y="25"/>
                  </a:cxn>
                  <a:cxn ang="0">
                    <a:pos x="13" y="19"/>
                  </a:cxn>
                  <a:cxn ang="0">
                    <a:pos x="14" y="17"/>
                  </a:cxn>
                  <a:cxn ang="0">
                    <a:pos x="16" y="16"/>
                  </a:cxn>
                  <a:cxn ang="0">
                    <a:pos x="21" y="14"/>
                  </a:cxn>
                  <a:cxn ang="0">
                    <a:pos x="21" y="0"/>
                  </a:cxn>
                  <a:cxn ang="0">
                    <a:pos x="13" y="3"/>
                  </a:cxn>
                  <a:cxn ang="0">
                    <a:pos x="5" y="7"/>
                  </a:cxn>
                  <a:cxn ang="0">
                    <a:pos x="1" y="16"/>
                  </a:cxn>
                  <a:cxn ang="0">
                    <a:pos x="0" y="25"/>
                  </a:cxn>
                  <a:cxn ang="0">
                    <a:pos x="0" y="25"/>
                  </a:cxn>
                  <a:cxn ang="0">
                    <a:pos x="11" y="25"/>
                  </a:cxn>
                  <a:cxn ang="0">
                    <a:pos x="11" y="25"/>
                  </a:cxn>
                </a:cxnLst>
                <a:rect l="0" t="0" r="r" b="b"/>
                <a:pathLst>
                  <a:path w="22" h="26">
                    <a:moveTo>
                      <a:pt x="11" y="25"/>
                    </a:moveTo>
                    <a:lnTo>
                      <a:pt x="11" y="25"/>
                    </a:lnTo>
                    <a:lnTo>
                      <a:pt x="13" y="19"/>
                    </a:lnTo>
                    <a:lnTo>
                      <a:pt x="14" y="17"/>
                    </a:lnTo>
                    <a:lnTo>
                      <a:pt x="16" y="16"/>
                    </a:lnTo>
                    <a:lnTo>
                      <a:pt x="21" y="14"/>
                    </a:lnTo>
                    <a:lnTo>
                      <a:pt x="21" y="0"/>
                    </a:lnTo>
                    <a:lnTo>
                      <a:pt x="13" y="3"/>
                    </a:lnTo>
                    <a:lnTo>
                      <a:pt x="5" y="7"/>
                    </a:lnTo>
                    <a:lnTo>
                      <a:pt x="1" y="16"/>
                    </a:lnTo>
                    <a:lnTo>
                      <a:pt x="0" y="25"/>
                    </a:lnTo>
                    <a:lnTo>
                      <a:pt x="0" y="25"/>
                    </a:lnTo>
                    <a:lnTo>
                      <a:pt x="11" y="25"/>
                    </a:lnTo>
                    <a:lnTo>
                      <a:pt x="11" y="25"/>
                    </a:lnTo>
                  </a:path>
                </a:pathLst>
              </a:custGeom>
              <a:solidFill>
                <a:srgbClr val="000000"/>
              </a:solidFill>
              <a:ln w="9525">
                <a:noFill/>
                <a:round/>
                <a:headEnd/>
                <a:tailEnd/>
              </a:ln>
            </p:spPr>
            <p:txBody>
              <a:bodyPr wrap="none" anchor="ctr"/>
              <a:lstStyle/>
              <a:p>
                <a:endParaRPr lang="en-US"/>
              </a:p>
            </p:txBody>
          </p:sp>
          <p:sp>
            <p:nvSpPr>
              <p:cNvPr id="1250404" name="Freeform 100"/>
              <p:cNvSpPr>
                <a:spLocks noChangeArrowheads="1"/>
              </p:cNvSpPr>
              <p:nvPr/>
            </p:nvSpPr>
            <p:spPr bwMode="auto">
              <a:xfrm>
                <a:off x="4460" y="1749"/>
                <a:ext cx="3" cy="276"/>
              </a:xfrm>
              <a:custGeom>
                <a:avLst/>
                <a:gdLst/>
                <a:ahLst/>
                <a:cxnLst>
                  <a:cxn ang="0">
                    <a:pos x="11" y="1207"/>
                  </a:cxn>
                  <a:cxn ang="0">
                    <a:pos x="13" y="1211"/>
                  </a:cxn>
                  <a:cxn ang="0">
                    <a:pos x="13" y="1023"/>
                  </a:cxn>
                  <a:cxn ang="0">
                    <a:pos x="13" y="608"/>
                  </a:cxn>
                  <a:cxn ang="0">
                    <a:pos x="11" y="191"/>
                  </a:cxn>
                  <a:cxn ang="0">
                    <a:pos x="11" y="0"/>
                  </a:cxn>
                  <a:cxn ang="0">
                    <a:pos x="0" y="0"/>
                  </a:cxn>
                  <a:cxn ang="0">
                    <a:pos x="0" y="191"/>
                  </a:cxn>
                  <a:cxn ang="0">
                    <a:pos x="1" y="608"/>
                  </a:cxn>
                  <a:cxn ang="0">
                    <a:pos x="1" y="1023"/>
                  </a:cxn>
                  <a:cxn ang="0">
                    <a:pos x="1" y="1211"/>
                  </a:cxn>
                  <a:cxn ang="0">
                    <a:pos x="2" y="1217"/>
                  </a:cxn>
                  <a:cxn ang="0">
                    <a:pos x="1" y="1211"/>
                  </a:cxn>
                  <a:cxn ang="0">
                    <a:pos x="1" y="1212"/>
                  </a:cxn>
                  <a:cxn ang="0">
                    <a:pos x="2" y="1217"/>
                  </a:cxn>
                  <a:cxn ang="0">
                    <a:pos x="11" y="1207"/>
                  </a:cxn>
                  <a:cxn ang="0">
                    <a:pos x="11" y="1207"/>
                  </a:cxn>
                </a:cxnLst>
                <a:rect l="0" t="0" r="r" b="b"/>
                <a:pathLst>
                  <a:path w="14" h="1218">
                    <a:moveTo>
                      <a:pt x="11" y="1207"/>
                    </a:moveTo>
                    <a:lnTo>
                      <a:pt x="13" y="1211"/>
                    </a:lnTo>
                    <a:lnTo>
                      <a:pt x="13" y="1023"/>
                    </a:lnTo>
                    <a:lnTo>
                      <a:pt x="13" y="608"/>
                    </a:lnTo>
                    <a:lnTo>
                      <a:pt x="11" y="191"/>
                    </a:lnTo>
                    <a:lnTo>
                      <a:pt x="11" y="0"/>
                    </a:lnTo>
                    <a:lnTo>
                      <a:pt x="0" y="0"/>
                    </a:lnTo>
                    <a:lnTo>
                      <a:pt x="0" y="191"/>
                    </a:lnTo>
                    <a:lnTo>
                      <a:pt x="1" y="608"/>
                    </a:lnTo>
                    <a:lnTo>
                      <a:pt x="1" y="1023"/>
                    </a:lnTo>
                    <a:lnTo>
                      <a:pt x="1" y="1211"/>
                    </a:lnTo>
                    <a:lnTo>
                      <a:pt x="2" y="1217"/>
                    </a:lnTo>
                    <a:lnTo>
                      <a:pt x="1" y="1211"/>
                    </a:lnTo>
                    <a:lnTo>
                      <a:pt x="1" y="1212"/>
                    </a:lnTo>
                    <a:lnTo>
                      <a:pt x="2" y="1217"/>
                    </a:lnTo>
                    <a:lnTo>
                      <a:pt x="11" y="1207"/>
                    </a:lnTo>
                    <a:lnTo>
                      <a:pt x="11" y="1207"/>
                    </a:lnTo>
                  </a:path>
                </a:pathLst>
              </a:custGeom>
              <a:solidFill>
                <a:srgbClr val="000000"/>
              </a:solidFill>
              <a:ln w="9525">
                <a:noFill/>
                <a:round/>
                <a:headEnd/>
                <a:tailEnd/>
              </a:ln>
            </p:spPr>
            <p:txBody>
              <a:bodyPr wrap="none" anchor="ctr"/>
              <a:lstStyle/>
              <a:p>
                <a:endParaRPr lang="en-US"/>
              </a:p>
            </p:txBody>
          </p:sp>
          <p:sp>
            <p:nvSpPr>
              <p:cNvPr id="1250405" name="Freeform 101"/>
              <p:cNvSpPr>
                <a:spLocks noChangeArrowheads="1"/>
              </p:cNvSpPr>
              <p:nvPr/>
            </p:nvSpPr>
            <p:spPr bwMode="auto">
              <a:xfrm>
                <a:off x="4499" y="1746"/>
                <a:ext cx="213" cy="170"/>
              </a:xfrm>
              <a:custGeom>
                <a:avLst/>
                <a:gdLst/>
                <a:ahLst/>
                <a:cxnLst>
                  <a:cxn ang="0">
                    <a:pos x="937" y="0"/>
                  </a:cxn>
                  <a:cxn ang="0">
                    <a:pos x="0" y="0"/>
                  </a:cxn>
                  <a:cxn ang="0">
                    <a:pos x="0" y="93"/>
                  </a:cxn>
                  <a:cxn ang="0">
                    <a:pos x="1" y="308"/>
                  </a:cxn>
                  <a:cxn ang="0">
                    <a:pos x="1" y="549"/>
                  </a:cxn>
                  <a:cxn ang="0">
                    <a:pos x="1" y="723"/>
                  </a:cxn>
                  <a:cxn ang="0">
                    <a:pos x="2" y="730"/>
                  </a:cxn>
                  <a:cxn ang="0">
                    <a:pos x="7" y="738"/>
                  </a:cxn>
                  <a:cxn ang="0">
                    <a:pos x="16" y="745"/>
                  </a:cxn>
                  <a:cxn ang="0">
                    <a:pos x="28" y="748"/>
                  </a:cxn>
                  <a:cxn ang="0">
                    <a:pos x="41" y="748"/>
                  </a:cxn>
                  <a:cxn ang="0">
                    <a:pos x="70" y="748"/>
                  </a:cxn>
                  <a:cxn ang="0">
                    <a:pos x="115" y="748"/>
                  </a:cxn>
                  <a:cxn ang="0">
                    <a:pos x="172" y="748"/>
                  </a:cxn>
                  <a:cxn ang="0">
                    <a:pos x="238" y="748"/>
                  </a:cxn>
                  <a:cxn ang="0">
                    <a:pos x="311" y="748"/>
                  </a:cxn>
                  <a:cxn ang="0">
                    <a:pos x="389" y="748"/>
                  </a:cxn>
                  <a:cxn ang="0">
                    <a:pos x="470" y="748"/>
                  </a:cxn>
                  <a:cxn ang="0">
                    <a:pos x="550" y="748"/>
                  </a:cxn>
                  <a:cxn ang="0">
                    <a:pos x="627" y="748"/>
                  </a:cxn>
                  <a:cxn ang="0">
                    <a:pos x="701" y="748"/>
                  </a:cxn>
                  <a:cxn ang="0">
                    <a:pos x="767" y="748"/>
                  </a:cxn>
                  <a:cxn ang="0">
                    <a:pos x="824" y="748"/>
                  </a:cxn>
                  <a:cxn ang="0">
                    <a:pos x="868" y="748"/>
                  </a:cxn>
                  <a:cxn ang="0">
                    <a:pos x="896" y="748"/>
                  </a:cxn>
                  <a:cxn ang="0">
                    <a:pos x="909" y="748"/>
                  </a:cxn>
                  <a:cxn ang="0">
                    <a:pos x="919" y="745"/>
                  </a:cxn>
                  <a:cxn ang="0">
                    <a:pos x="929" y="738"/>
                  </a:cxn>
                  <a:cxn ang="0">
                    <a:pos x="934" y="729"/>
                  </a:cxn>
                  <a:cxn ang="0">
                    <a:pos x="937" y="719"/>
                  </a:cxn>
                  <a:cxn ang="0">
                    <a:pos x="937" y="545"/>
                  </a:cxn>
                  <a:cxn ang="0">
                    <a:pos x="937" y="305"/>
                  </a:cxn>
                  <a:cxn ang="0">
                    <a:pos x="937" y="93"/>
                  </a:cxn>
                  <a:cxn ang="0">
                    <a:pos x="937" y="0"/>
                  </a:cxn>
                  <a:cxn ang="0">
                    <a:pos x="937" y="0"/>
                  </a:cxn>
                </a:cxnLst>
                <a:rect l="0" t="0" r="r" b="b"/>
                <a:pathLst>
                  <a:path w="938" h="749">
                    <a:moveTo>
                      <a:pt x="937" y="0"/>
                    </a:moveTo>
                    <a:lnTo>
                      <a:pt x="0" y="0"/>
                    </a:lnTo>
                    <a:lnTo>
                      <a:pt x="0" y="93"/>
                    </a:lnTo>
                    <a:lnTo>
                      <a:pt x="1" y="308"/>
                    </a:lnTo>
                    <a:lnTo>
                      <a:pt x="1" y="549"/>
                    </a:lnTo>
                    <a:lnTo>
                      <a:pt x="1" y="723"/>
                    </a:lnTo>
                    <a:lnTo>
                      <a:pt x="2" y="730"/>
                    </a:lnTo>
                    <a:lnTo>
                      <a:pt x="7" y="738"/>
                    </a:lnTo>
                    <a:lnTo>
                      <a:pt x="16" y="745"/>
                    </a:lnTo>
                    <a:lnTo>
                      <a:pt x="28" y="748"/>
                    </a:lnTo>
                    <a:lnTo>
                      <a:pt x="41" y="748"/>
                    </a:lnTo>
                    <a:lnTo>
                      <a:pt x="70" y="748"/>
                    </a:lnTo>
                    <a:lnTo>
                      <a:pt x="115" y="748"/>
                    </a:lnTo>
                    <a:lnTo>
                      <a:pt x="172" y="748"/>
                    </a:lnTo>
                    <a:lnTo>
                      <a:pt x="238" y="748"/>
                    </a:lnTo>
                    <a:lnTo>
                      <a:pt x="311" y="748"/>
                    </a:lnTo>
                    <a:lnTo>
                      <a:pt x="389" y="748"/>
                    </a:lnTo>
                    <a:lnTo>
                      <a:pt x="470" y="748"/>
                    </a:lnTo>
                    <a:lnTo>
                      <a:pt x="550" y="748"/>
                    </a:lnTo>
                    <a:lnTo>
                      <a:pt x="627" y="748"/>
                    </a:lnTo>
                    <a:lnTo>
                      <a:pt x="701" y="748"/>
                    </a:lnTo>
                    <a:lnTo>
                      <a:pt x="767" y="748"/>
                    </a:lnTo>
                    <a:lnTo>
                      <a:pt x="824" y="748"/>
                    </a:lnTo>
                    <a:lnTo>
                      <a:pt x="868" y="748"/>
                    </a:lnTo>
                    <a:lnTo>
                      <a:pt x="896" y="748"/>
                    </a:lnTo>
                    <a:lnTo>
                      <a:pt x="909" y="748"/>
                    </a:lnTo>
                    <a:lnTo>
                      <a:pt x="919" y="745"/>
                    </a:lnTo>
                    <a:lnTo>
                      <a:pt x="929" y="738"/>
                    </a:lnTo>
                    <a:lnTo>
                      <a:pt x="934" y="729"/>
                    </a:lnTo>
                    <a:lnTo>
                      <a:pt x="937" y="719"/>
                    </a:lnTo>
                    <a:lnTo>
                      <a:pt x="937" y="545"/>
                    </a:lnTo>
                    <a:lnTo>
                      <a:pt x="937" y="305"/>
                    </a:lnTo>
                    <a:lnTo>
                      <a:pt x="937" y="93"/>
                    </a:lnTo>
                    <a:lnTo>
                      <a:pt x="937" y="0"/>
                    </a:lnTo>
                    <a:lnTo>
                      <a:pt x="937" y="0"/>
                    </a:lnTo>
                  </a:path>
                </a:pathLst>
              </a:custGeom>
              <a:solidFill>
                <a:srgbClr val="F2F4F7"/>
              </a:solidFill>
              <a:ln w="9525">
                <a:noFill/>
                <a:round/>
                <a:headEnd/>
                <a:tailEnd/>
              </a:ln>
            </p:spPr>
            <p:txBody>
              <a:bodyPr wrap="none" anchor="ctr"/>
              <a:lstStyle/>
              <a:p>
                <a:endParaRPr lang="en-US"/>
              </a:p>
            </p:txBody>
          </p:sp>
          <p:sp>
            <p:nvSpPr>
              <p:cNvPr id="1250406" name="Freeform 102"/>
              <p:cNvSpPr>
                <a:spLocks noChangeArrowheads="1"/>
              </p:cNvSpPr>
              <p:nvPr/>
            </p:nvSpPr>
            <p:spPr bwMode="auto">
              <a:xfrm>
                <a:off x="4499" y="1746"/>
                <a:ext cx="213" cy="170"/>
              </a:xfrm>
              <a:custGeom>
                <a:avLst/>
                <a:gdLst/>
                <a:ahLst/>
                <a:cxnLst>
                  <a:cxn ang="0">
                    <a:pos x="937" y="0"/>
                  </a:cxn>
                  <a:cxn ang="0">
                    <a:pos x="0" y="0"/>
                  </a:cxn>
                  <a:cxn ang="0">
                    <a:pos x="0" y="0"/>
                  </a:cxn>
                  <a:cxn ang="0">
                    <a:pos x="0" y="93"/>
                  </a:cxn>
                  <a:cxn ang="0">
                    <a:pos x="1" y="308"/>
                  </a:cxn>
                  <a:cxn ang="0">
                    <a:pos x="1" y="549"/>
                  </a:cxn>
                  <a:cxn ang="0">
                    <a:pos x="1" y="723"/>
                  </a:cxn>
                  <a:cxn ang="0">
                    <a:pos x="1" y="723"/>
                  </a:cxn>
                  <a:cxn ang="0">
                    <a:pos x="2" y="730"/>
                  </a:cxn>
                  <a:cxn ang="0">
                    <a:pos x="7" y="738"/>
                  </a:cxn>
                  <a:cxn ang="0">
                    <a:pos x="16" y="745"/>
                  </a:cxn>
                  <a:cxn ang="0">
                    <a:pos x="28" y="748"/>
                  </a:cxn>
                  <a:cxn ang="0">
                    <a:pos x="28" y="748"/>
                  </a:cxn>
                  <a:cxn ang="0">
                    <a:pos x="41" y="748"/>
                  </a:cxn>
                  <a:cxn ang="0">
                    <a:pos x="70" y="748"/>
                  </a:cxn>
                  <a:cxn ang="0">
                    <a:pos x="115" y="748"/>
                  </a:cxn>
                  <a:cxn ang="0">
                    <a:pos x="172" y="748"/>
                  </a:cxn>
                  <a:cxn ang="0">
                    <a:pos x="238" y="748"/>
                  </a:cxn>
                  <a:cxn ang="0">
                    <a:pos x="311" y="748"/>
                  </a:cxn>
                  <a:cxn ang="0">
                    <a:pos x="389" y="748"/>
                  </a:cxn>
                  <a:cxn ang="0">
                    <a:pos x="470" y="748"/>
                  </a:cxn>
                  <a:cxn ang="0">
                    <a:pos x="550" y="748"/>
                  </a:cxn>
                  <a:cxn ang="0">
                    <a:pos x="627" y="748"/>
                  </a:cxn>
                  <a:cxn ang="0">
                    <a:pos x="701" y="748"/>
                  </a:cxn>
                  <a:cxn ang="0">
                    <a:pos x="767" y="748"/>
                  </a:cxn>
                  <a:cxn ang="0">
                    <a:pos x="824" y="748"/>
                  </a:cxn>
                  <a:cxn ang="0">
                    <a:pos x="868" y="748"/>
                  </a:cxn>
                  <a:cxn ang="0">
                    <a:pos x="896" y="748"/>
                  </a:cxn>
                  <a:cxn ang="0">
                    <a:pos x="909" y="748"/>
                  </a:cxn>
                  <a:cxn ang="0">
                    <a:pos x="909" y="748"/>
                  </a:cxn>
                  <a:cxn ang="0">
                    <a:pos x="919" y="745"/>
                  </a:cxn>
                  <a:cxn ang="0">
                    <a:pos x="929" y="738"/>
                  </a:cxn>
                  <a:cxn ang="0">
                    <a:pos x="934" y="729"/>
                  </a:cxn>
                  <a:cxn ang="0">
                    <a:pos x="937" y="719"/>
                  </a:cxn>
                  <a:cxn ang="0">
                    <a:pos x="937" y="719"/>
                  </a:cxn>
                  <a:cxn ang="0">
                    <a:pos x="937" y="545"/>
                  </a:cxn>
                  <a:cxn ang="0">
                    <a:pos x="937" y="305"/>
                  </a:cxn>
                  <a:cxn ang="0">
                    <a:pos x="937" y="93"/>
                  </a:cxn>
                  <a:cxn ang="0">
                    <a:pos x="937" y="0"/>
                  </a:cxn>
                </a:cxnLst>
                <a:rect l="0" t="0" r="r" b="b"/>
                <a:pathLst>
                  <a:path w="938" h="749">
                    <a:moveTo>
                      <a:pt x="937" y="0"/>
                    </a:moveTo>
                    <a:lnTo>
                      <a:pt x="0" y="0"/>
                    </a:lnTo>
                    <a:lnTo>
                      <a:pt x="0" y="0"/>
                    </a:lnTo>
                    <a:lnTo>
                      <a:pt x="0" y="93"/>
                    </a:lnTo>
                    <a:lnTo>
                      <a:pt x="1" y="308"/>
                    </a:lnTo>
                    <a:lnTo>
                      <a:pt x="1" y="549"/>
                    </a:lnTo>
                    <a:lnTo>
                      <a:pt x="1" y="723"/>
                    </a:lnTo>
                    <a:lnTo>
                      <a:pt x="1" y="723"/>
                    </a:lnTo>
                    <a:lnTo>
                      <a:pt x="2" y="730"/>
                    </a:lnTo>
                    <a:lnTo>
                      <a:pt x="7" y="738"/>
                    </a:lnTo>
                    <a:lnTo>
                      <a:pt x="16" y="745"/>
                    </a:lnTo>
                    <a:lnTo>
                      <a:pt x="28" y="748"/>
                    </a:lnTo>
                    <a:lnTo>
                      <a:pt x="28" y="748"/>
                    </a:lnTo>
                    <a:lnTo>
                      <a:pt x="41" y="748"/>
                    </a:lnTo>
                    <a:lnTo>
                      <a:pt x="70" y="748"/>
                    </a:lnTo>
                    <a:lnTo>
                      <a:pt x="115" y="748"/>
                    </a:lnTo>
                    <a:lnTo>
                      <a:pt x="172" y="748"/>
                    </a:lnTo>
                    <a:lnTo>
                      <a:pt x="238" y="748"/>
                    </a:lnTo>
                    <a:lnTo>
                      <a:pt x="311" y="748"/>
                    </a:lnTo>
                    <a:lnTo>
                      <a:pt x="389" y="748"/>
                    </a:lnTo>
                    <a:lnTo>
                      <a:pt x="470" y="748"/>
                    </a:lnTo>
                    <a:lnTo>
                      <a:pt x="550" y="748"/>
                    </a:lnTo>
                    <a:lnTo>
                      <a:pt x="627" y="748"/>
                    </a:lnTo>
                    <a:lnTo>
                      <a:pt x="701" y="748"/>
                    </a:lnTo>
                    <a:lnTo>
                      <a:pt x="767" y="748"/>
                    </a:lnTo>
                    <a:lnTo>
                      <a:pt x="824" y="748"/>
                    </a:lnTo>
                    <a:lnTo>
                      <a:pt x="868" y="748"/>
                    </a:lnTo>
                    <a:lnTo>
                      <a:pt x="896" y="748"/>
                    </a:lnTo>
                    <a:lnTo>
                      <a:pt x="909" y="748"/>
                    </a:lnTo>
                    <a:lnTo>
                      <a:pt x="909" y="748"/>
                    </a:lnTo>
                    <a:lnTo>
                      <a:pt x="919" y="745"/>
                    </a:lnTo>
                    <a:lnTo>
                      <a:pt x="929" y="738"/>
                    </a:lnTo>
                    <a:lnTo>
                      <a:pt x="934" y="729"/>
                    </a:lnTo>
                    <a:lnTo>
                      <a:pt x="937" y="719"/>
                    </a:lnTo>
                    <a:lnTo>
                      <a:pt x="937" y="719"/>
                    </a:lnTo>
                    <a:lnTo>
                      <a:pt x="937" y="545"/>
                    </a:lnTo>
                    <a:lnTo>
                      <a:pt x="937" y="305"/>
                    </a:lnTo>
                    <a:lnTo>
                      <a:pt x="937" y="93"/>
                    </a:lnTo>
                    <a:lnTo>
                      <a:pt x="937" y="0"/>
                    </a:lnTo>
                  </a:path>
                </a:pathLst>
              </a:custGeom>
              <a:noFill/>
              <a:ln w="9525">
                <a:solidFill>
                  <a:srgbClr val="000000"/>
                </a:solidFill>
                <a:round/>
                <a:headEnd/>
                <a:tailEnd/>
              </a:ln>
            </p:spPr>
            <p:txBody>
              <a:bodyPr/>
              <a:lstStyle/>
              <a:p>
                <a:endParaRPr lang="en-US"/>
              </a:p>
            </p:txBody>
          </p:sp>
          <p:sp>
            <p:nvSpPr>
              <p:cNvPr id="1250407" name="AutoShape 103"/>
              <p:cNvSpPr>
                <a:spLocks noChangeArrowheads="1"/>
              </p:cNvSpPr>
              <p:nvPr/>
            </p:nvSpPr>
            <p:spPr bwMode="auto">
              <a:xfrm>
                <a:off x="4719" y="1763"/>
                <a:ext cx="20" cy="15"/>
              </a:xfrm>
              <a:prstGeom prst="roundRect">
                <a:avLst>
                  <a:gd name="adj" fmla="val 7139"/>
                </a:avLst>
              </a:prstGeom>
              <a:solidFill>
                <a:srgbClr val="A50000"/>
              </a:solidFill>
              <a:ln w="9525">
                <a:noFill/>
                <a:round/>
                <a:headEnd/>
                <a:tailEnd/>
              </a:ln>
            </p:spPr>
            <p:txBody>
              <a:bodyPr wrap="none" anchor="ctr"/>
              <a:lstStyle/>
              <a:p>
                <a:endParaRPr lang="en-US"/>
              </a:p>
            </p:txBody>
          </p:sp>
          <p:sp>
            <p:nvSpPr>
              <p:cNvPr id="1250408" name="Freeform 104"/>
              <p:cNvSpPr>
                <a:spLocks noChangeArrowheads="1"/>
              </p:cNvSpPr>
              <p:nvPr/>
            </p:nvSpPr>
            <p:spPr bwMode="auto">
              <a:xfrm>
                <a:off x="4717" y="1762"/>
                <a:ext cx="5" cy="16"/>
              </a:xfrm>
              <a:custGeom>
                <a:avLst/>
                <a:gdLst/>
                <a:ahLst/>
                <a:cxnLst>
                  <a:cxn ang="0">
                    <a:pos x="11" y="0"/>
                  </a:cxn>
                  <a:cxn ang="0">
                    <a:pos x="0" y="9"/>
                  </a:cxn>
                  <a:cxn ang="0">
                    <a:pos x="0" y="68"/>
                  </a:cxn>
                  <a:cxn ang="0">
                    <a:pos x="22" y="68"/>
                  </a:cxn>
                  <a:cxn ang="0">
                    <a:pos x="22" y="9"/>
                  </a:cxn>
                  <a:cxn ang="0">
                    <a:pos x="11" y="18"/>
                  </a:cxn>
                  <a:cxn ang="0">
                    <a:pos x="11" y="0"/>
                  </a:cxn>
                  <a:cxn ang="0">
                    <a:pos x="0" y="0"/>
                  </a:cxn>
                  <a:cxn ang="0">
                    <a:pos x="0" y="9"/>
                  </a:cxn>
                  <a:cxn ang="0">
                    <a:pos x="11" y="0"/>
                  </a:cxn>
                  <a:cxn ang="0">
                    <a:pos x="11" y="0"/>
                  </a:cxn>
                </a:cxnLst>
                <a:rect l="0" t="0" r="r" b="b"/>
                <a:pathLst>
                  <a:path w="23" h="69">
                    <a:moveTo>
                      <a:pt x="11" y="0"/>
                    </a:moveTo>
                    <a:lnTo>
                      <a:pt x="0" y="9"/>
                    </a:lnTo>
                    <a:lnTo>
                      <a:pt x="0" y="68"/>
                    </a:lnTo>
                    <a:lnTo>
                      <a:pt x="22" y="68"/>
                    </a:lnTo>
                    <a:lnTo>
                      <a:pt x="22" y="9"/>
                    </a:lnTo>
                    <a:lnTo>
                      <a:pt x="11" y="18"/>
                    </a:lnTo>
                    <a:lnTo>
                      <a:pt x="11" y="0"/>
                    </a:lnTo>
                    <a:lnTo>
                      <a:pt x="0" y="0"/>
                    </a:lnTo>
                    <a:lnTo>
                      <a:pt x="0" y="9"/>
                    </a:lnTo>
                    <a:lnTo>
                      <a:pt x="11" y="0"/>
                    </a:lnTo>
                    <a:lnTo>
                      <a:pt x="11" y="0"/>
                    </a:lnTo>
                  </a:path>
                </a:pathLst>
              </a:custGeom>
              <a:solidFill>
                <a:srgbClr val="000000"/>
              </a:solidFill>
              <a:ln w="9525">
                <a:noFill/>
                <a:round/>
                <a:headEnd/>
                <a:tailEnd/>
              </a:ln>
            </p:spPr>
            <p:txBody>
              <a:bodyPr wrap="none" anchor="ctr"/>
              <a:lstStyle/>
              <a:p>
                <a:endParaRPr lang="en-US"/>
              </a:p>
            </p:txBody>
          </p:sp>
          <p:sp>
            <p:nvSpPr>
              <p:cNvPr id="1250409" name="Freeform 105"/>
              <p:cNvSpPr>
                <a:spLocks noChangeArrowheads="1"/>
              </p:cNvSpPr>
              <p:nvPr/>
            </p:nvSpPr>
            <p:spPr bwMode="auto">
              <a:xfrm>
                <a:off x="4720" y="1762"/>
                <a:ext cx="20" cy="4"/>
              </a:xfrm>
              <a:custGeom>
                <a:avLst/>
                <a:gdLst/>
                <a:ahLst/>
                <a:cxnLst>
                  <a:cxn ang="0">
                    <a:pos x="85" y="8"/>
                  </a:cxn>
                  <a:cxn ang="0">
                    <a:pos x="85" y="0"/>
                  </a:cxn>
                  <a:cxn ang="0">
                    <a:pos x="0" y="0"/>
                  </a:cxn>
                  <a:cxn ang="0">
                    <a:pos x="0" y="17"/>
                  </a:cxn>
                  <a:cxn ang="0">
                    <a:pos x="85" y="17"/>
                  </a:cxn>
                  <a:cxn ang="0">
                    <a:pos x="85" y="8"/>
                  </a:cxn>
                  <a:cxn ang="0">
                    <a:pos x="85" y="8"/>
                  </a:cxn>
                </a:cxnLst>
                <a:rect l="0" t="0" r="r" b="b"/>
                <a:pathLst>
                  <a:path w="86" h="18">
                    <a:moveTo>
                      <a:pt x="85" y="8"/>
                    </a:moveTo>
                    <a:lnTo>
                      <a:pt x="85" y="0"/>
                    </a:lnTo>
                    <a:lnTo>
                      <a:pt x="0" y="0"/>
                    </a:lnTo>
                    <a:lnTo>
                      <a:pt x="0" y="17"/>
                    </a:lnTo>
                    <a:lnTo>
                      <a:pt x="85" y="17"/>
                    </a:lnTo>
                    <a:lnTo>
                      <a:pt x="85" y="8"/>
                    </a:lnTo>
                    <a:lnTo>
                      <a:pt x="85" y="8"/>
                    </a:lnTo>
                  </a:path>
                </a:pathLst>
              </a:custGeom>
              <a:solidFill>
                <a:srgbClr val="000000"/>
              </a:solidFill>
              <a:ln w="9525">
                <a:noFill/>
                <a:round/>
                <a:headEnd/>
                <a:tailEnd/>
              </a:ln>
            </p:spPr>
            <p:txBody>
              <a:bodyPr wrap="none" anchor="ctr"/>
              <a:lstStyle/>
              <a:p>
                <a:endParaRPr lang="en-US"/>
              </a:p>
            </p:txBody>
          </p:sp>
          <p:sp>
            <p:nvSpPr>
              <p:cNvPr id="1250410" name="Freeform 106"/>
              <p:cNvSpPr>
                <a:spLocks noChangeArrowheads="1"/>
              </p:cNvSpPr>
              <p:nvPr/>
            </p:nvSpPr>
            <p:spPr bwMode="auto">
              <a:xfrm>
                <a:off x="4541" y="1949"/>
                <a:ext cx="171" cy="94"/>
              </a:xfrm>
              <a:custGeom>
                <a:avLst/>
                <a:gdLst/>
                <a:ahLst/>
                <a:cxnLst>
                  <a:cxn ang="0">
                    <a:pos x="751" y="410"/>
                  </a:cxn>
                  <a:cxn ang="0">
                    <a:pos x="710" y="410"/>
                  </a:cxn>
                  <a:cxn ang="0">
                    <a:pos x="672" y="410"/>
                  </a:cxn>
                  <a:cxn ang="0">
                    <a:pos x="632" y="410"/>
                  </a:cxn>
                  <a:cxn ang="0">
                    <a:pos x="597" y="410"/>
                  </a:cxn>
                  <a:cxn ang="0">
                    <a:pos x="568" y="410"/>
                  </a:cxn>
                  <a:cxn ang="0">
                    <a:pos x="543" y="410"/>
                  </a:cxn>
                  <a:cxn ang="0">
                    <a:pos x="528" y="410"/>
                  </a:cxn>
                  <a:cxn ang="0">
                    <a:pos x="522" y="410"/>
                  </a:cxn>
                  <a:cxn ang="0">
                    <a:pos x="522" y="412"/>
                  </a:cxn>
                  <a:cxn ang="0">
                    <a:pos x="7" y="412"/>
                  </a:cxn>
                  <a:cxn ang="0">
                    <a:pos x="7" y="392"/>
                  </a:cxn>
                  <a:cxn ang="0">
                    <a:pos x="0" y="392"/>
                  </a:cxn>
                  <a:cxn ang="0">
                    <a:pos x="0" y="336"/>
                  </a:cxn>
                  <a:cxn ang="0">
                    <a:pos x="0" y="209"/>
                  </a:cxn>
                  <a:cxn ang="0">
                    <a:pos x="0" y="83"/>
                  </a:cxn>
                  <a:cxn ang="0">
                    <a:pos x="0" y="18"/>
                  </a:cxn>
                  <a:cxn ang="0">
                    <a:pos x="1" y="7"/>
                  </a:cxn>
                  <a:cxn ang="0">
                    <a:pos x="7" y="2"/>
                  </a:cxn>
                  <a:cxn ang="0">
                    <a:pos x="12" y="0"/>
                  </a:cxn>
                  <a:cxn ang="0">
                    <a:pos x="18" y="0"/>
                  </a:cxn>
                  <a:cxn ang="0">
                    <a:pos x="27" y="0"/>
                  </a:cxn>
                  <a:cxn ang="0">
                    <a:pos x="50" y="0"/>
                  </a:cxn>
                  <a:cxn ang="0">
                    <a:pos x="83" y="0"/>
                  </a:cxn>
                  <a:cxn ang="0">
                    <a:pos x="128" y="0"/>
                  </a:cxn>
                  <a:cxn ang="0">
                    <a:pos x="184" y="0"/>
                  </a:cxn>
                  <a:cxn ang="0">
                    <a:pos x="242" y="0"/>
                  </a:cxn>
                  <a:cxn ang="0">
                    <a:pos x="305" y="0"/>
                  </a:cxn>
                  <a:cxn ang="0">
                    <a:pos x="371" y="0"/>
                  </a:cxn>
                  <a:cxn ang="0">
                    <a:pos x="437" y="0"/>
                  </a:cxn>
                  <a:cxn ang="0">
                    <a:pos x="500" y="0"/>
                  </a:cxn>
                  <a:cxn ang="0">
                    <a:pos x="561" y="0"/>
                  </a:cxn>
                  <a:cxn ang="0">
                    <a:pos x="615" y="0"/>
                  </a:cxn>
                  <a:cxn ang="0">
                    <a:pos x="661" y="0"/>
                  </a:cxn>
                  <a:cxn ang="0">
                    <a:pos x="698" y="0"/>
                  </a:cxn>
                  <a:cxn ang="0">
                    <a:pos x="723" y="0"/>
                  </a:cxn>
                  <a:cxn ang="0">
                    <a:pos x="733" y="0"/>
                  </a:cxn>
                  <a:cxn ang="0">
                    <a:pos x="743" y="1"/>
                  </a:cxn>
                  <a:cxn ang="0">
                    <a:pos x="748" y="6"/>
                  </a:cxn>
                  <a:cxn ang="0">
                    <a:pos x="751" y="12"/>
                  </a:cxn>
                  <a:cxn ang="0">
                    <a:pos x="751" y="18"/>
                  </a:cxn>
                  <a:cxn ang="0">
                    <a:pos x="751" y="76"/>
                  </a:cxn>
                  <a:cxn ang="0">
                    <a:pos x="751" y="197"/>
                  </a:cxn>
                  <a:cxn ang="0">
                    <a:pos x="751" y="322"/>
                  </a:cxn>
                  <a:cxn ang="0">
                    <a:pos x="751" y="383"/>
                  </a:cxn>
                  <a:cxn ang="0">
                    <a:pos x="751" y="410"/>
                  </a:cxn>
                  <a:cxn ang="0">
                    <a:pos x="751" y="410"/>
                  </a:cxn>
                </a:cxnLst>
                <a:rect l="0" t="0" r="r" b="b"/>
                <a:pathLst>
                  <a:path w="752" h="413">
                    <a:moveTo>
                      <a:pt x="751" y="410"/>
                    </a:moveTo>
                    <a:lnTo>
                      <a:pt x="710" y="410"/>
                    </a:lnTo>
                    <a:lnTo>
                      <a:pt x="672" y="410"/>
                    </a:lnTo>
                    <a:lnTo>
                      <a:pt x="632" y="410"/>
                    </a:lnTo>
                    <a:lnTo>
                      <a:pt x="597" y="410"/>
                    </a:lnTo>
                    <a:lnTo>
                      <a:pt x="568" y="410"/>
                    </a:lnTo>
                    <a:lnTo>
                      <a:pt x="543" y="410"/>
                    </a:lnTo>
                    <a:lnTo>
                      <a:pt x="528" y="410"/>
                    </a:lnTo>
                    <a:lnTo>
                      <a:pt x="522" y="410"/>
                    </a:lnTo>
                    <a:lnTo>
                      <a:pt x="522" y="412"/>
                    </a:lnTo>
                    <a:lnTo>
                      <a:pt x="7" y="412"/>
                    </a:lnTo>
                    <a:lnTo>
                      <a:pt x="7" y="392"/>
                    </a:lnTo>
                    <a:lnTo>
                      <a:pt x="0" y="392"/>
                    </a:lnTo>
                    <a:lnTo>
                      <a:pt x="0" y="336"/>
                    </a:lnTo>
                    <a:lnTo>
                      <a:pt x="0" y="209"/>
                    </a:lnTo>
                    <a:lnTo>
                      <a:pt x="0" y="83"/>
                    </a:lnTo>
                    <a:lnTo>
                      <a:pt x="0" y="18"/>
                    </a:lnTo>
                    <a:lnTo>
                      <a:pt x="1" y="7"/>
                    </a:lnTo>
                    <a:lnTo>
                      <a:pt x="7" y="2"/>
                    </a:lnTo>
                    <a:lnTo>
                      <a:pt x="12" y="0"/>
                    </a:lnTo>
                    <a:lnTo>
                      <a:pt x="18" y="0"/>
                    </a:lnTo>
                    <a:lnTo>
                      <a:pt x="27" y="0"/>
                    </a:lnTo>
                    <a:lnTo>
                      <a:pt x="50" y="0"/>
                    </a:lnTo>
                    <a:lnTo>
                      <a:pt x="83" y="0"/>
                    </a:lnTo>
                    <a:lnTo>
                      <a:pt x="128" y="0"/>
                    </a:lnTo>
                    <a:lnTo>
                      <a:pt x="184" y="0"/>
                    </a:lnTo>
                    <a:lnTo>
                      <a:pt x="242" y="0"/>
                    </a:lnTo>
                    <a:lnTo>
                      <a:pt x="305" y="0"/>
                    </a:lnTo>
                    <a:lnTo>
                      <a:pt x="371" y="0"/>
                    </a:lnTo>
                    <a:lnTo>
                      <a:pt x="437" y="0"/>
                    </a:lnTo>
                    <a:lnTo>
                      <a:pt x="500" y="0"/>
                    </a:lnTo>
                    <a:lnTo>
                      <a:pt x="561" y="0"/>
                    </a:lnTo>
                    <a:lnTo>
                      <a:pt x="615" y="0"/>
                    </a:lnTo>
                    <a:lnTo>
                      <a:pt x="661" y="0"/>
                    </a:lnTo>
                    <a:lnTo>
                      <a:pt x="698" y="0"/>
                    </a:lnTo>
                    <a:lnTo>
                      <a:pt x="723" y="0"/>
                    </a:lnTo>
                    <a:lnTo>
                      <a:pt x="733" y="0"/>
                    </a:lnTo>
                    <a:lnTo>
                      <a:pt x="743" y="1"/>
                    </a:lnTo>
                    <a:lnTo>
                      <a:pt x="748" y="6"/>
                    </a:lnTo>
                    <a:lnTo>
                      <a:pt x="751" y="12"/>
                    </a:lnTo>
                    <a:lnTo>
                      <a:pt x="751" y="18"/>
                    </a:lnTo>
                    <a:lnTo>
                      <a:pt x="751" y="76"/>
                    </a:lnTo>
                    <a:lnTo>
                      <a:pt x="751" y="197"/>
                    </a:lnTo>
                    <a:lnTo>
                      <a:pt x="751" y="322"/>
                    </a:lnTo>
                    <a:lnTo>
                      <a:pt x="751" y="383"/>
                    </a:lnTo>
                    <a:lnTo>
                      <a:pt x="751" y="410"/>
                    </a:lnTo>
                    <a:lnTo>
                      <a:pt x="751" y="410"/>
                    </a:lnTo>
                  </a:path>
                </a:pathLst>
              </a:custGeom>
              <a:solidFill>
                <a:srgbClr val="A50000"/>
              </a:solidFill>
              <a:ln w="9525">
                <a:noFill/>
                <a:round/>
                <a:headEnd/>
                <a:tailEnd/>
              </a:ln>
            </p:spPr>
            <p:txBody>
              <a:bodyPr wrap="none" anchor="ctr"/>
              <a:lstStyle/>
              <a:p>
                <a:endParaRPr lang="en-US"/>
              </a:p>
            </p:txBody>
          </p:sp>
          <p:sp>
            <p:nvSpPr>
              <p:cNvPr id="1250411" name="Freeform 107"/>
              <p:cNvSpPr>
                <a:spLocks noChangeArrowheads="1"/>
              </p:cNvSpPr>
              <p:nvPr/>
            </p:nvSpPr>
            <p:spPr bwMode="auto">
              <a:xfrm>
                <a:off x="4658" y="2040"/>
                <a:ext cx="54" cy="3"/>
              </a:xfrm>
              <a:custGeom>
                <a:avLst/>
                <a:gdLst/>
                <a:ahLst/>
                <a:cxnLst>
                  <a:cxn ang="0">
                    <a:pos x="12" y="6"/>
                  </a:cxn>
                  <a:cxn ang="0">
                    <a:pos x="6" y="12"/>
                  </a:cxn>
                  <a:cxn ang="0">
                    <a:pos x="12" y="12"/>
                  </a:cxn>
                  <a:cxn ang="0">
                    <a:pos x="27" y="12"/>
                  </a:cxn>
                  <a:cxn ang="0">
                    <a:pos x="52" y="12"/>
                  </a:cxn>
                  <a:cxn ang="0">
                    <a:pos x="81" y="12"/>
                  </a:cxn>
                  <a:cxn ang="0">
                    <a:pos x="116" y="12"/>
                  </a:cxn>
                  <a:cxn ang="0">
                    <a:pos x="156" y="12"/>
                  </a:cxn>
                  <a:cxn ang="0">
                    <a:pos x="194" y="12"/>
                  </a:cxn>
                  <a:cxn ang="0">
                    <a:pos x="235" y="12"/>
                  </a:cxn>
                  <a:cxn ang="0">
                    <a:pos x="235" y="0"/>
                  </a:cxn>
                  <a:cxn ang="0">
                    <a:pos x="194" y="0"/>
                  </a:cxn>
                  <a:cxn ang="0">
                    <a:pos x="156" y="0"/>
                  </a:cxn>
                  <a:cxn ang="0">
                    <a:pos x="116" y="0"/>
                  </a:cxn>
                  <a:cxn ang="0">
                    <a:pos x="81" y="0"/>
                  </a:cxn>
                  <a:cxn ang="0">
                    <a:pos x="52" y="0"/>
                  </a:cxn>
                  <a:cxn ang="0">
                    <a:pos x="27" y="0"/>
                  </a:cxn>
                  <a:cxn ang="0">
                    <a:pos x="12" y="0"/>
                  </a:cxn>
                  <a:cxn ang="0">
                    <a:pos x="6" y="0"/>
                  </a:cxn>
                  <a:cxn ang="0">
                    <a:pos x="0" y="6"/>
                  </a:cxn>
                  <a:cxn ang="0">
                    <a:pos x="6" y="0"/>
                  </a:cxn>
                  <a:cxn ang="0">
                    <a:pos x="0" y="0"/>
                  </a:cxn>
                  <a:cxn ang="0">
                    <a:pos x="0" y="6"/>
                  </a:cxn>
                  <a:cxn ang="0">
                    <a:pos x="12" y="6"/>
                  </a:cxn>
                  <a:cxn ang="0">
                    <a:pos x="12" y="6"/>
                  </a:cxn>
                </a:cxnLst>
                <a:rect l="0" t="0" r="r" b="b"/>
                <a:pathLst>
                  <a:path w="236" h="13">
                    <a:moveTo>
                      <a:pt x="12" y="6"/>
                    </a:moveTo>
                    <a:lnTo>
                      <a:pt x="6" y="12"/>
                    </a:lnTo>
                    <a:lnTo>
                      <a:pt x="12" y="12"/>
                    </a:lnTo>
                    <a:lnTo>
                      <a:pt x="27" y="12"/>
                    </a:lnTo>
                    <a:lnTo>
                      <a:pt x="52" y="12"/>
                    </a:lnTo>
                    <a:lnTo>
                      <a:pt x="81" y="12"/>
                    </a:lnTo>
                    <a:lnTo>
                      <a:pt x="116" y="12"/>
                    </a:lnTo>
                    <a:lnTo>
                      <a:pt x="156" y="12"/>
                    </a:lnTo>
                    <a:lnTo>
                      <a:pt x="194" y="12"/>
                    </a:lnTo>
                    <a:lnTo>
                      <a:pt x="235" y="12"/>
                    </a:lnTo>
                    <a:lnTo>
                      <a:pt x="235" y="0"/>
                    </a:lnTo>
                    <a:lnTo>
                      <a:pt x="194" y="0"/>
                    </a:lnTo>
                    <a:lnTo>
                      <a:pt x="156" y="0"/>
                    </a:lnTo>
                    <a:lnTo>
                      <a:pt x="116" y="0"/>
                    </a:lnTo>
                    <a:lnTo>
                      <a:pt x="81" y="0"/>
                    </a:lnTo>
                    <a:lnTo>
                      <a:pt x="52" y="0"/>
                    </a:lnTo>
                    <a:lnTo>
                      <a:pt x="27" y="0"/>
                    </a:lnTo>
                    <a:lnTo>
                      <a:pt x="12" y="0"/>
                    </a:lnTo>
                    <a:lnTo>
                      <a:pt x="6" y="0"/>
                    </a:lnTo>
                    <a:lnTo>
                      <a:pt x="0" y="6"/>
                    </a:lnTo>
                    <a:lnTo>
                      <a:pt x="6" y="0"/>
                    </a:lnTo>
                    <a:lnTo>
                      <a:pt x="0" y="0"/>
                    </a:lnTo>
                    <a:lnTo>
                      <a:pt x="0" y="6"/>
                    </a:lnTo>
                    <a:lnTo>
                      <a:pt x="12" y="6"/>
                    </a:lnTo>
                    <a:lnTo>
                      <a:pt x="12" y="6"/>
                    </a:lnTo>
                  </a:path>
                </a:pathLst>
              </a:custGeom>
              <a:solidFill>
                <a:srgbClr val="000000"/>
              </a:solidFill>
              <a:ln w="9525">
                <a:noFill/>
                <a:round/>
                <a:headEnd/>
                <a:tailEnd/>
              </a:ln>
            </p:spPr>
            <p:txBody>
              <a:bodyPr wrap="none" anchor="ctr"/>
              <a:lstStyle/>
              <a:p>
                <a:endParaRPr lang="en-US"/>
              </a:p>
            </p:txBody>
          </p:sp>
          <p:sp>
            <p:nvSpPr>
              <p:cNvPr id="1250412" name="Freeform 108"/>
              <p:cNvSpPr>
                <a:spLocks noChangeArrowheads="1"/>
              </p:cNvSpPr>
              <p:nvPr/>
            </p:nvSpPr>
            <p:spPr bwMode="auto">
              <a:xfrm>
                <a:off x="4658" y="2040"/>
                <a:ext cx="3" cy="4"/>
              </a:xfrm>
              <a:custGeom>
                <a:avLst/>
                <a:gdLst/>
                <a:ahLst/>
                <a:cxnLst>
                  <a:cxn ang="0">
                    <a:pos x="6" y="16"/>
                  </a:cxn>
                  <a:cxn ang="0">
                    <a:pos x="13" y="8"/>
                  </a:cxn>
                  <a:cxn ang="0">
                    <a:pos x="13" y="4"/>
                  </a:cxn>
                  <a:cxn ang="0">
                    <a:pos x="0" y="4"/>
                  </a:cxn>
                  <a:cxn ang="0">
                    <a:pos x="0" y="8"/>
                  </a:cxn>
                  <a:cxn ang="0">
                    <a:pos x="6" y="0"/>
                  </a:cxn>
                  <a:cxn ang="0">
                    <a:pos x="6" y="16"/>
                  </a:cxn>
                  <a:cxn ang="0">
                    <a:pos x="13" y="16"/>
                  </a:cxn>
                  <a:cxn ang="0">
                    <a:pos x="13" y="8"/>
                  </a:cxn>
                  <a:cxn ang="0">
                    <a:pos x="6" y="16"/>
                  </a:cxn>
                  <a:cxn ang="0">
                    <a:pos x="6" y="16"/>
                  </a:cxn>
                </a:cxnLst>
                <a:rect l="0" t="0" r="r" b="b"/>
                <a:pathLst>
                  <a:path w="14" h="17">
                    <a:moveTo>
                      <a:pt x="6" y="16"/>
                    </a:moveTo>
                    <a:lnTo>
                      <a:pt x="13" y="8"/>
                    </a:lnTo>
                    <a:lnTo>
                      <a:pt x="13" y="4"/>
                    </a:lnTo>
                    <a:lnTo>
                      <a:pt x="0" y="4"/>
                    </a:lnTo>
                    <a:lnTo>
                      <a:pt x="0" y="8"/>
                    </a:lnTo>
                    <a:lnTo>
                      <a:pt x="6" y="0"/>
                    </a:lnTo>
                    <a:lnTo>
                      <a:pt x="6" y="16"/>
                    </a:lnTo>
                    <a:lnTo>
                      <a:pt x="13" y="16"/>
                    </a:lnTo>
                    <a:lnTo>
                      <a:pt x="13" y="8"/>
                    </a:lnTo>
                    <a:lnTo>
                      <a:pt x="6" y="16"/>
                    </a:lnTo>
                    <a:lnTo>
                      <a:pt x="6" y="16"/>
                    </a:lnTo>
                  </a:path>
                </a:pathLst>
              </a:custGeom>
              <a:solidFill>
                <a:srgbClr val="000000"/>
              </a:solidFill>
              <a:ln w="9525">
                <a:noFill/>
                <a:round/>
                <a:headEnd/>
                <a:tailEnd/>
              </a:ln>
            </p:spPr>
            <p:txBody>
              <a:bodyPr wrap="none" anchor="ctr"/>
              <a:lstStyle/>
              <a:p>
                <a:endParaRPr lang="en-US"/>
              </a:p>
            </p:txBody>
          </p:sp>
          <p:sp>
            <p:nvSpPr>
              <p:cNvPr id="1250413" name="Freeform 109"/>
              <p:cNvSpPr>
                <a:spLocks noChangeArrowheads="1"/>
              </p:cNvSpPr>
              <p:nvPr/>
            </p:nvSpPr>
            <p:spPr bwMode="auto">
              <a:xfrm>
                <a:off x="4542" y="2040"/>
                <a:ext cx="118" cy="4"/>
              </a:xfrm>
              <a:custGeom>
                <a:avLst/>
                <a:gdLst/>
                <a:ahLst/>
                <a:cxnLst>
                  <a:cxn ang="0">
                    <a:pos x="0" y="8"/>
                  </a:cxn>
                  <a:cxn ang="0">
                    <a:pos x="4" y="16"/>
                  </a:cxn>
                  <a:cxn ang="0">
                    <a:pos x="521" y="16"/>
                  </a:cxn>
                  <a:cxn ang="0">
                    <a:pos x="521" y="0"/>
                  </a:cxn>
                  <a:cxn ang="0">
                    <a:pos x="4" y="0"/>
                  </a:cxn>
                  <a:cxn ang="0">
                    <a:pos x="12" y="8"/>
                  </a:cxn>
                  <a:cxn ang="0">
                    <a:pos x="0" y="8"/>
                  </a:cxn>
                  <a:cxn ang="0">
                    <a:pos x="0" y="16"/>
                  </a:cxn>
                  <a:cxn ang="0">
                    <a:pos x="4" y="16"/>
                  </a:cxn>
                  <a:cxn ang="0">
                    <a:pos x="0" y="8"/>
                  </a:cxn>
                  <a:cxn ang="0">
                    <a:pos x="0" y="8"/>
                  </a:cxn>
                </a:cxnLst>
                <a:rect l="0" t="0" r="r" b="b"/>
                <a:pathLst>
                  <a:path w="522" h="17">
                    <a:moveTo>
                      <a:pt x="0" y="8"/>
                    </a:moveTo>
                    <a:lnTo>
                      <a:pt x="4" y="16"/>
                    </a:lnTo>
                    <a:lnTo>
                      <a:pt x="521" y="16"/>
                    </a:lnTo>
                    <a:lnTo>
                      <a:pt x="521" y="0"/>
                    </a:lnTo>
                    <a:lnTo>
                      <a:pt x="4" y="0"/>
                    </a:lnTo>
                    <a:lnTo>
                      <a:pt x="12" y="8"/>
                    </a:lnTo>
                    <a:lnTo>
                      <a:pt x="0" y="8"/>
                    </a:lnTo>
                    <a:lnTo>
                      <a:pt x="0" y="16"/>
                    </a:lnTo>
                    <a:lnTo>
                      <a:pt x="4" y="16"/>
                    </a:lnTo>
                    <a:lnTo>
                      <a:pt x="0" y="8"/>
                    </a:lnTo>
                    <a:lnTo>
                      <a:pt x="0" y="8"/>
                    </a:lnTo>
                  </a:path>
                </a:pathLst>
              </a:custGeom>
              <a:solidFill>
                <a:srgbClr val="000000"/>
              </a:solidFill>
              <a:ln w="9525">
                <a:noFill/>
                <a:round/>
                <a:headEnd/>
                <a:tailEnd/>
              </a:ln>
            </p:spPr>
            <p:txBody>
              <a:bodyPr wrap="none" anchor="ctr"/>
              <a:lstStyle/>
              <a:p>
                <a:endParaRPr lang="en-US"/>
              </a:p>
            </p:txBody>
          </p:sp>
          <p:sp>
            <p:nvSpPr>
              <p:cNvPr id="1250414" name="Freeform 110"/>
              <p:cNvSpPr>
                <a:spLocks noChangeArrowheads="1"/>
              </p:cNvSpPr>
              <p:nvPr/>
            </p:nvSpPr>
            <p:spPr bwMode="auto">
              <a:xfrm>
                <a:off x="4542" y="2036"/>
                <a:ext cx="3" cy="7"/>
              </a:xfrm>
              <a:custGeom>
                <a:avLst/>
                <a:gdLst/>
                <a:ahLst/>
                <a:cxnLst>
                  <a:cxn ang="0">
                    <a:pos x="5" y="14"/>
                  </a:cxn>
                  <a:cxn ang="0">
                    <a:pos x="0" y="7"/>
                  </a:cxn>
                  <a:cxn ang="0">
                    <a:pos x="0" y="28"/>
                  </a:cxn>
                  <a:cxn ang="0">
                    <a:pos x="13" y="28"/>
                  </a:cxn>
                  <a:cxn ang="0">
                    <a:pos x="13" y="7"/>
                  </a:cxn>
                  <a:cxn ang="0">
                    <a:pos x="5" y="0"/>
                  </a:cxn>
                  <a:cxn ang="0">
                    <a:pos x="13" y="7"/>
                  </a:cxn>
                  <a:cxn ang="0">
                    <a:pos x="13" y="0"/>
                  </a:cxn>
                  <a:cxn ang="0">
                    <a:pos x="5" y="0"/>
                  </a:cxn>
                  <a:cxn ang="0">
                    <a:pos x="5" y="14"/>
                  </a:cxn>
                  <a:cxn ang="0">
                    <a:pos x="5" y="14"/>
                  </a:cxn>
                </a:cxnLst>
                <a:rect l="0" t="0" r="r" b="b"/>
                <a:pathLst>
                  <a:path w="14" h="29">
                    <a:moveTo>
                      <a:pt x="5" y="14"/>
                    </a:moveTo>
                    <a:lnTo>
                      <a:pt x="0" y="7"/>
                    </a:lnTo>
                    <a:lnTo>
                      <a:pt x="0" y="28"/>
                    </a:lnTo>
                    <a:lnTo>
                      <a:pt x="13" y="28"/>
                    </a:lnTo>
                    <a:lnTo>
                      <a:pt x="13" y="7"/>
                    </a:lnTo>
                    <a:lnTo>
                      <a:pt x="5" y="0"/>
                    </a:lnTo>
                    <a:lnTo>
                      <a:pt x="13" y="7"/>
                    </a:lnTo>
                    <a:lnTo>
                      <a:pt x="13" y="0"/>
                    </a:lnTo>
                    <a:lnTo>
                      <a:pt x="5" y="0"/>
                    </a:lnTo>
                    <a:lnTo>
                      <a:pt x="5" y="14"/>
                    </a:lnTo>
                    <a:lnTo>
                      <a:pt x="5" y="14"/>
                    </a:lnTo>
                  </a:path>
                </a:pathLst>
              </a:custGeom>
              <a:solidFill>
                <a:srgbClr val="000000"/>
              </a:solidFill>
              <a:ln w="9525">
                <a:noFill/>
                <a:round/>
                <a:headEnd/>
                <a:tailEnd/>
              </a:ln>
            </p:spPr>
            <p:txBody>
              <a:bodyPr wrap="none" anchor="ctr"/>
              <a:lstStyle/>
              <a:p>
                <a:endParaRPr lang="en-US"/>
              </a:p>
            </p:txBody>
          </p:sp>
          <p:sp>
            <p:nvSpPr>
              <p:cNvPr id="1250415" name="Freeform 111"/>
              <p:cNvSpPr>
                <a:spLocks noChangeArrowheads="1"/>
              </p:cNvSpPr>
              <p:nvPr/>
            </p:nvSpPr>
            <p:spPr bwMode="auto">
              <a:xfrm>
                <a:off x="4540" y="2036"/>
                <a:ext cx="4" cy="4"/>
              </a:xfrm>
              <a:custGeom>
                <a:avLst/>
                <a:gdLst/>
                <a:ahLst/>
                <a:cxnLst>
                  <a:cxn ang="0">
                    <a:pos x="0" y="8"/>
                  </a:cxn>
                  <a:cxn ang="0">
                    <a:pos x="7" y="16"/>
                  </a:cxn>
                  <a:cxn ang="0">
                    <a:pos x="17" y="16"/>
                  </a:cxn>
                  <a:cxn ang="0">
                    <a:pos x="17" y="0"/>
                  </a:cxn>
                  <a:cxn ang="0">
                    <a:pos x="7" y="0"/>
                  </a:cxn>
                  <a:cxn ang="0">
                    <a:pos x="14" y="8"/>
                  </a:cxn>
                  <a:cxn ang="0">
                    <a:pos x="0" y="8"/>
                  </a:cxn>
                  <a:cxn ang="0">
                    <a:pos x="0" y="16"/>
                  </a:cxn>
                  <a:cxn ang="0">
                    <a:pos x="7" y="16"/>
                  </a:cxn>
                  <a:cxn ang="0">
                    <a:pos x="0" y="8"/>
                  </a:cxn>
                  <a:cxn ang="0">
                    <a:pos x="0" y="8"/>
                  </a:cxn>
                </a:cxnLst>
                <a:rect l="0" t="0" r="r" b="b"/>
                <a:pathLst>
                  <a:path w="18" h="17">
                    <a:moveTo>
                      <a:pt x="0" y="8"/>
                    </a:moveTo>
                    <a:lnTo>
                      <a:pt x="7" y="16"/>
                    </a:lnTo>
                    <a:lnTo>
                      <a:pt x="17" y="16"/>
                    </a:lnTo>
                    <a:lnTo>
                      <a:pt x="17" y="0"/>
                    </a:lnTo>
                    <a:lnTo>
                      <a:pt x="7" y="0"/>
                    </a:lnTo>
                    <a:lnTo>
                      <a:pt x="14" y="8"/>
                    </a:lnTo>
                    <a:lnTo>
                      <a:pt x="0" y="8"/>
                    </a:lnTo>
                    <a:lnTo>
                      <a:pt x="0" y="16"/>
                    </a:lnTo>
                    <a:lnTo>
                      <a:pt x="7" y="16"/>
                    </a:lnTo>
                    <a:lnTo>
                      <a:pt x="0" y="8"/>
                    </a:lnTo>
                    <a:lnTo>
                      <a:pt x="0" y="8"/>
                    </a:lnTo>
                  </a:path>
                </a:pathLst>
              </a:custGeom>
              <a:solidFill>
                <a:srgbClr val="000000"/>
              </a:solidFill>
              <a:ln w="9525">
                <a:noFill/>
                <a:round/>
                <a:headEnd/>
                <a:tailEnd/>
              </a:ln>
            </p:spPr>
            <p:txBody>
              <a:bodyPr wrap="none" anchor="ctr"/>
              <a:lstStyle/>
              <a:p>
                <a:endParaRPr lang="en-US"/>
              </a:p>
            </p:txBody>
          </p:sp>
          <p:sp>
            <p:nvSpPr>
              <p:cNvPr id="1250416" name="Freeform 112"/>
              <p:cNvSpPr>
                <a:spLocks noChangeArrowheads="1"/>
              </p:cNvSpPr>
              <p:nvPr/>
            </p:nvSpPr>
            <p:spPr bwMode="auto">
              <a:xfrm>
                <a:off x="4540" y="1954"/>
                <a:ext cx="3" cy="84"/>
              </a:xfrm>
              <a:custGeom>
                <a:avLst/>
                <a:gdLst/>
                <a:ahLst/>
                <a:cxnLst>
                  <a:cxn ang="0">
                    <a:pos x="0" y="0"/>
                  </a:cxn>
                  <a:cxn ang="0">
                    <a:pos x="0" y="0"/>
                  </a:cxn>
                  <a:cxn ang="0">
                    <a:pos x="0" y="63"/>
                  </a:cxn>
                  <a:cxn ang="0">
                    <a:pos x="0" y="188"/>
                  </a:cxn>
                  <a:cxn ang="0">
                    <a:pos x="0" y="315"/>
                  </a:cxn>
                  <a:cxn ang="0">
                    <a:pos x="0" y="371"/>
                  </a:cxn>
                  <a:cxn ang="0">
                    <a:pos x="13" y="371"/>
                  </a:cxn>
                  <a:cxn ang="0">
                    <a:pos x="13" y="315"/>
                  </a:cxn>
                  <a:cxn ang="0">
                    <a:pos x="13" y="188"/>
                  </a:cxn>
                  <a:cxn ang="0">
                    <a:pos x="13" y="63"/>
                  </a:cxn>
                  <a:cxn ang="0">
                    <a:pos x="13" y="0"/>
                  </a:cxn>
                  <a:cxn ang="0">
                    <a:pos x="13" y="0"/>
                  </a:cxn>
                  <a:cxn ang="0">
                    <a:pos x="0" y="0"/>
                  </a:cxn>
                  <a:cxn ang="0">
                    <a:pos x="0" y="0"/>
                  </a:cxn>
                </a:cxnLst>
                <a:rect l="0" t="0" r="r" b="b"/>
                <a:pathLst>
                  <a:path w="14" h="372">
                    <a:moveTo>
                      <a:pt x="0" y="0"/>
                    </a:moveTo>
                    <a:lnTo>
                      <a:pt x="0" y="0"/>
                    </a:lnTo>
                    <a:lnTo>
                      <a:pt x="0" y="63"/>
                    </a:lnTo>
                    <a:lnTo>
                      <a:pt x="0" y="188"/>
                    </a:lnTo>
                    <a:lnTo>
                      <a:pt x="0" y="315"/>
                    </a:lnTo>
                    <a:lnTo>
                      <a:pt x="0" y="371"/>
                    </a:lnTo>
                    <a:lnTo>
                      <a:pt x="13" y="371"/>
                    </a:lnTo>
                    <a:lnTo>
                      <a:pt x="13" y="315"/>
                    </a:lnTo>
                    <a:lnTo>
                      <a:pt x="13" y="188"/>
                    </a:lnTo>
                    <a:lnTo>
                      <a:pt x="13" y="63"/>
                    </a:lnTo>
                    <a:lnTo>
                      <a:pt x="13" y="0"/>
                    </a:lnTo>
                    <a:lnTo>
                      <a:pt x="13" y="0"/>
                    </a:lnTo>
                    <a:lnTo>
                      <a:pt x="0" y="0"/>
                    </a:lnTo>
                    <a:lnTo>
                      <a:pt x="0" y="0"/>
                    </a:lnTo>
                  </a:path>
                </a:pathLst>
              </a:custGeom>
              <a:solidFill>
                <a:srgbClr val="000000"/>
              </a:solidFill>
              <a:ln w="9525">
                <a:noFill/>
                <a:round/>
                <a:headEnd/>
                <a:tailEnd/>
              </a:ln>
            </p:spPr>
            <p:txBody>
              <a:bodyPr wrap="none" anchor="ctr"/>
              <a:lstStyle/>
              <a:p>
                <a:endParaRPr lang="en-US"/>
              </a:p>
            </p:txBody>
          </p:sp>
          <p:sp>
            <p:nvSpPr>
              <p:cNvPr id="1250417" name="Freeform 113"/>
              <p:cNvSpPr>
                <a:spLocks noChangeArrowheads="1"/>
              </p:cNvSpPr>
              <p:nvPr/>
            </p:nvSpPr>
            <p:spPr bwMode="auto">
              <a:xfrm>
                <a:off x="4540" y="1947"/>
                <a:ext cx="6" cy="7"/>
              </a:xfrm>
              <a:custGeom>
                <a:avLst/>
                <a:gdLst/>
                <a:ahLst/>
                <a:cxnLst>
                  <a:cxn ang="0">
                    <a:pos x="25" y="0"/>
                  </a:cxn>
                  <a:cxn ang="0">
                    <a:pos x="25" y="0"/>
                  </a:cxn>
                  <a:cxn ang="0">
                    <a:pos x="16" y="0"/>
                  </a:cxn>
                  <a:cxn ang="0">
                    <a:pos x="11" y="5"/>
                  </a:cxn>
                  <a:cxn ang="0">
                    <a:pos x="1" y="13"/>
                  </a:cxn>
                  <a:cxn ang="0">
                    <a:pos x="0" y="28"/>
                  </a:cxn>
                  <a:cxn ang="0">
                    <a:pos x="12" y="28"/>
                  </a:cxn>
                  <a:cxn ang="0">
                    <a:pos x="14" y="19"/>
                  </a:cxn>
                  <a:cxn ang="0">
                    <a:pos x="16" y="16"/>
                  </a:cxn>
                  <a:cxn ang="0">
                    <a:pos x="20" y="14"/>
                  </a:cxn>
                  <a:cxn ang="0">
                    <a:pos x="25" y="14"/>
                  </a:cxn>
                  <a:cxn ang="0">
                    <a:pos x="25" y="14"/>
                  </a:cxn>
                  <a:cxn ang="0">
                    <a:pos x="25" y="0"/>
                  </a:cxn>
                  <a:cxn ang="0">
                    <a:pos x="25" y="0"/>
                  </a:cxn>
                </a:cxnLst>
                <a:rect l="0" t="0" r="r" b="b"/>
                <a:pathLst>
                  <a:path w="26" h="29">
                    <a:moveTo>
                      <a:pt x="25" y="0"/>
                    </a:moveTo>
                    <a:lnTo>
                      <a:pt x="25" y="0"/>
                    </a:lnTo>
                    <a:lnTo>
                      <a:pt x="16" y="0"/>
                    </a:lnTo>
                    <a:lnTo>
                      <a:pt x="11" y="5"/>
                    </a:lnTo>
                    <a:lnTo>
                      <a:pt x="1" y="13"/>
                    </a:lnTo>
                    <a:lnTo>
                      <a:pt x="0" y="28"/>
                    </a:lnTo>
                    <a:lnTo>
                      <a:pt x="12" y="28"/>
                    </a:lnTo>
                    <a:lnTo>
                      <a:pt x="14" y="19"/>
                    </a:lnTo>
                    <a:lnTo>
                      <a:pt x="16" y="16"/>
                    </a:lnTo>
                    <a:lnTo>
                      <a:pt x="20" y="14"/>
                    </a:lnTo>
                    <a:lnTo>
                      <a:pt x="25" y="14"/>
                    </a:lnTo>
                    <a:lnTo>
                      <a:pt x="25" y="14"/>
                    </a:lnTo>
                    <a:lnTo>
                      <a:pt x="25" y="0"/>
                    </a:lnTo>
                    <a:lnTo>
                      <a:pt x="25" y="0"/>
                    </a:lnTo>
                  </a:path>
                </a:pathLst>
              </a:custGeom>
              <a:solidFill>
                <a:srgbClr val="000000"/>
              </a:solidFill>
              <a:ln w="9525">
                <a:noFill/>
                <a:round/>
                <a:headEnd/>
                <a:tailEnd/>
              </a:ln>
            </p:spPr>
            <p:txBody>
              <a:bodyPr wrap="none" anchor="ctr"/>
              <a:lstStyle/>
              <a:p>
                <a:endParaRPr lang="en-US"/>
              </a:p>
            </p:txBody>
          </p:sp>
          <p:sp>
            <p:nvSpPr>
              <p:cNvPr id="1250418" name="Freeform 114"/>
              <p:cNvSpPr>
                <a:spLocks noChangeArrowheads="1"/>
              </p:cNvSpPr>
              <p:nvPr/>
            </p:nvSpPr>
            <p:spPr bwMode="auto">
              <a:xfrm>
                <a:off x="4545" y="1947"/>
                <a:ext cx="163" cy="4"/>
              </a:xfrm>
              <a:custGeom>
                <a:avLst/>
                <a:gdLst/>
                <a:ahLst/>
                <a:cxnLst>
                  <a:cxn ang="0">
                    <a:pos x="719" y="0"/>
                  </a:cxn>
                  <a:cxn ang="0">
                    <a:pos x="719" y="0"/>
                  </a:cxn>
                  <a:cxn ang="0">
                    <a:pos x="708" y="0"/>
                  </a:cxn>
                  <a:cxn ang="0">
                    <a:pos x="683" y="0"/>
                  </a:cxn>
                  <a:cxn ang="0">
                    <a:pos x="645" y="0"/>
                  </a:cxn>
                  <a:cxn ang="0">
                    <a:pos x="600" y="0"/>
                  </a:cxn>
                  <a:cxn ang="0">
                    <a:pos x="546" y="0"/>
                  </a:cxn>
                  <a:cxn ang="0">
                    <a:pos x="484" y="0"/>
                  </a:cxn>
                  <a:cxn ang="0">
                    <a:pos x="421" y="0"/>
                  </a:cxn>
                  <a:cxn ang="0">
                    <a:pos x="355" y="0"/>
                  </a:cxn>
                  <a:cxn ang="0">
                    <a:pos x="288" y="0"/>
                  </a:cxn>
                  <a:cxn ang="0">
                    <a:pos x="225" y="0"/>
                  </a:cxn>
                  <a:cxn ang="0">
                    <a:pos x="166" y="0"/>
                  </a:cxn>
                  <a:cxn ang="0">
                    <a:pos x="111" y="0"/>
                  </a:cxn>
                  <a:cxn ang="0">
                    <a:pos x="66" y="0"/>
                  </a:cxn>
                  <a:cxn ang="0">
                    <a:pos x="32" y="0"/>
                  </a:cxn>
                  <a:cxn ang="0">
                    <a:pos x="9" y="0"/>
                  </a:cxn>
                  <a:cxn ang="0">
                    <a:pos x="0" y="0"/>
                  </a:cxn>
                  <a:cxn ang="0">
                    <a:pos x="0" y="16"/>
                  </a:cxn>
                  <a:cxn ang="0">
                    <a:pos x="9" y="16"/>
                  </a:cxn>
                  <a:cxn ang="0">
                    <a:pos x="32" y="16"/>
                  </a:cxn>
                  <a:cxn ang="0">
                    <a:pos x="66" y="16"/>
                  </a:cxn>
                  <a:cxn ang="0">
                    <a:pos x="111" y="16"/>
                  </a:cxn>
                  <a:cxn ang="0">
                    <a:pos x="166" y="16"/>
                  </a:cxn>
                  <a:cxn ang="0">
                    <a:pos x="225" y="16"/>
                  </a:cxn>
                  <a:cxn ang="0">
                    <a:pos x="288" y="16"/>
                  </a:cxn>
                  <a:cxn ang="0">
                    <a:pos x="355" y="16"/>
                  </a:cxn>
                  <a:cxn ang="0">
                    <a:pos x="421" y="16"/>
                  </a:cxn>
                  <a:cxn ang="0">
                    <a:pos x="484" y="16"/>
                  </a:cxn>
                  <a:cxn ang="0">
                    <a:pos x="546" y="16"/>
                  </a:cxn>
                  <a:cxn ang="0">
                    <a:pos x="600" y="16"/>
                  </a:cxn>
                  <a:cxn ang="0">
                    <a:pos x="645" y="16"/>
                  </a:cxn>
                  <a:cxn ang="0">
                    <a:pos x="683" y="16"/>
                  </a:cxn>
                  <a:cxn ang="0">
                    <a:pos x="708" y="16"/>
                  </a:cxn>
                  <a:cxn ang="0">
                    <a:pos x="719" y="16"/>
                  </a:cxn>
                  <a:cxn ang="0">
                    <a:pos x="719" y="16"/>
                  </a:cxn>
                  <a:cxn ang="0">
                    <a:pos x="719" y="0"/>
                  </a:cxn>
                  <a:cxn ang="0">
                    <a:pos x="719" y="0"/>
                  </a:cxn>
                </a:cxnLst>
                <a:rect l="0" t="0" r="r" b="b"/>
                <a:pathLst>
                  <a:path w="720" h="17">
                    <a:moveTo>
                      <a:pt x="719" y="0"/>
                    </a:moveTo>
                    <a:lnTo>
                      <a:pt x="719" y="0"/>
                    </a:lnTo>
                    <a:lnTo>
                      <a:pt x="708" y="0"/>
                    </a:lnTo>
                    <a:lnTo>
                      <a:pt x="683" y="0"/>
                    </a:lnTo>
                    <a:lnTo>
                      <a:pt x="645" y="0"/>
                    </a:lnTo>
                    <a:lnTo>
                      <a:pt x="600" y="0"/>
                    </a:lnTo>
                    <a:lnTo>
                      <a:pt x="546" y="0"/>
                    </a:lnTo>
                    <a:lnTo>
                      <a:pt x="484" y="0"/>
                    </a:lnTo>
                    <a:lnTo>
                      <a:pt x="421" y="0"/>
                    </a:lnTo>
                    <a:lnTo>
                      <a:pt x="355" y="0"/>
                    </a:lnTo>
                    <a:lnTo>
                      <a:pt x="288" y="0"/>
                    </a:lnTo>
                    <a:lnTo>
                      <a:pt x="225" y="0"/>
                    </a:lnTo>
                    <a:lnTo>
                      <a:pt x="166" y="0"/>
                    </a:lnTo>
                    <a:lnTo>
                      <a:pt x="111" y="0"/>
                    </a:lnTo>
                    <a:lnTo>
                      <a:pt x="66" y="0"/>
                    </a:lnTo>
                    <a:lnTo>
                      <a:pt x="32" y="0"/>
                    </a:lnTo>
                    <a:lnTo>
                      <a:pt x="9" y="0"/>
                    </a:lnTo>
                    <a:lnTo>
                      <a:pt x="0" y="0"/>
                    </a:lnTo>
                    <a:lnTo>
                      <a:pt x="0" y="16"/>
                    </a:lnTo>
                    <a:lnTo>
                      <a:pt x="9" y="16"/>
                    </a:lnTo>
                    <a:lnTo>
                      <a:pt x="32" y="16"/>
                    </a:lnTo>
                    <a:lnTo>
                      <a:pt x="66" y="16"/>
                    </a:lnTo>
                    <a:lnTo>
                      <a:pt x="111" y="16"/>
                    </a:lnTo>
                    <a:lnTo>
                      <a:pt x="166" y="16"/>
                    </a:lnTo>
                    <a:lnTo>
                      <a:pt x="225" y="16"/>
                    </a:lnTo>
                    <a:lnTo>
                      <a:pt x="288" y="16"/>
                    </a:lnTo>
                    <a:lnTo>
                      <a:pt x="355" y="16"/>
                    </a:lnTo>
                    <a:lnTo>
                      <a:pt x="421" y="16"/>
                    </a:lnTo>
                    <a:lnTo>
                      <a:pt x="484" y="16"/>
                    </a:lnTo>
                    <a:lnTo>
                      <a:pt x="546" y="16"/>
                    </a:lnTo>
                    <a:lnTo>
                      <a:pt x="600" y="16"/>
                    </a:lnTo>
                    <a:lnTo>
                      <a:pt x="645" y="16"/>
                    </a:lnTo>
                    <a:lnTo>
                      <a:pt x="683" y="16"/>
                    </a:lnTo>
                    <a:lnTo>
                      <a:pt x="708" y="16"/>
                    </a:lnTo>
                    <a:lnTo>
                      <a:pt x="719" y="16"/>
                    </a:lnTo>
                    <a:lnTo>
                      <a:pt x="719" y="16"/>
                    </a:lnTo>
                    <a:lnTo>
                      <a:pt x="719" y="0"/>
                    </a:lnTo>
                    <a:lnTo>
                      <a:pt x="719" y="0"/>
                    </a:lnTo>
                  </a:path>
                </a:pathLst>
              </a:custGeom>
              <a:solidFill>
                <a:srgbClr val="000000"/>
              </a:solidFill>
              <a:ln w="9525">
                <a:noFill/>
                <a:round/>
                <a:headEnd/>
                <a:tailEnd/>
              </a:ln>
            </p:spPr>
            <p:txBody>
              <a:bodyPr wrap="none" anchor="ctr"/>
              <a:lstStyle/>
              <a:p>
                <a:endParaRPr lang="en-US"/>
              </a:p>
            </p:txBody>
          </p:sp>
          <p:sp>
            <p:nvSpPr>
              <p:cNvPr id="1250419" name="Freeform 115"/>
              <p:cNvSpPr>
                <a:spLocks noChangeArrowheads="1"/>
              </p:cNvSpPr>
              <p:nvPr/>
            </p:nvSpPr>
            <p:spPr bwMode="auto">
              <a:xfrm>
                <a:off x="4708" y="1947"/>
                <a:ext cx="6" cy="7"/>
              </a:xfrm>
              <a:custGeom>
                <a:avLst/>
                <a:gdLst/>
                <a:ahLst/>
                <a:cxnLst>
                  <a:cxn ang="0">
                    <a:pos x="25" y="28"/>
                  </a:cxn>
                  <a:cxn ang="0">
                    <a:pos x="25" y="28"/>
                  </a:cxn>
                  <a:cxn ang="0">
                    <a:pos x="25" y="19"/>
                  </a:cxn>
                  <a:cxn ang="0">
                    <a:pos x="21" y="10"/>
                  </a:cxn>
                  <a:cxn ang="0">
                    <a:pos x="11" y="3"/>
                  </a:cxn>
                  <a:cxn ang="0">
                    <a:pos x="0" y="0"/>
                  </a:cxn>
                  <a:cxn ang="0">
                    <a:pos x="0" y="14"/>
                  </a:cxn>
                  <a:cxn ang="0">
                    <a:pos x="8" y="16"/>
                  </a:cxn>
                  <a:cxn ang="0">
                    <a:pos x="11" y="18"/>
                  </a:cxn>
                  <a:cxn ang="0">
                    <a:pos x="13" y="23"/>
                  </a:cxn>
                  <a:cxn ang="0">
                    <a:pos x="13" y="28"/>
                  </a:cxn>
                  <a:cxn ang="0">
                    <a:pos x="13" y="28"/>
                  </a:cxn>
                  <a:cxn ang="0">
                    <a:pos x="25" y="28"/>
                  </a:cxn>
                  <a:cxn ang="0">
                    <a:pos x="25" y="28"/>
                  </a:cxn>
                </a:cxnLst>
                <a:rect l="0" t="0" r="r" b="b"/>
                <a:pathLst>
                  <a:path w="26" h="29">
                    <a:moveTo>
                      <a:pt x="25" y="28"/>
                    </a:moveTo>
                    <a:lnTo>
                      <a:pt x="25" y="28"/>
                    </a:lnTo>
                    <a:lnTo>
                      <a:pt x="25" y="19"/>
                    </a:lnTo>
                    <a:lnTo>
                      <a:pt x="21" y="10"/>
                    </a:lnTo>
                    <a:lnTo>
                      <a:pt x="11" y="3"/>
                    </a:lnTo>
                    <a:lnTo>
                      <a:pt x="0" y="0"/>
                    </a:lnTo>
                    <a:lnTo>
                      <a:pt x="0" y="14"/>
                    </a:lnTo>
                    <a:lnTo>
                      <a:pt x="8" y="16"/>
                    </a:lnTo>
                    <a:lnTo>
                      <a:pt x="11" y="18"/>
                    </a:lnTo>
                    <a:lnTo>
                      <a:pt x="13" y="23"/>
                    </a:lnTo>
                    <a:lnTo>
                      <a:pt x="13" y="28"/>
                    </a:lnTo>
                    <a:lnTo>
                      <a:pt x="13" y="28"/>
                    </a:lnTo>
                    <a:lnTo>
                      <a:pt x="25" y="28"/>
                    </a:lnTo>
                    <a:lnTo>
                      <a:pt x="25" y="28"/>
                    </a:lnTo>
                  </a:path>
                </a:pathLst>
              </a:custGeom>
              <a:solidFill>
                <a:srgbClr val="000000"/>
              </a:solidFill>
              <a:ln w="9525">
                <a:noFill/>
                <a:round/>
                <a:headEnd/>
                <a:tailEnd/>
              </a:ln>
            </p:spPr>
            <p:txBody>
              <a:bodyPr wrap="none" anchor="ctr"/>
              <a:lstStyle/>
              <a:p>
                <a:endParaRPr lang="en-US"/>
              </a:p>
            </p:txBody>
          </p:sp>
          <p:sp>
            <p:nvSpPr>
              <p:cNvPr id="1250420" name="Freeform 116"/>
              <p:cNvSpPr>
                <a:spLocks noChangeArrowheads="1"/>
              </p:cNvSpPr>
              <p:nvPr/>
            </p:nvSpPr>
            <p:spPr bwMode="auto">
              <a:xfrm>
                <a:off x="4711" y="1954"/>
                <a:ext cx="3" cy="83"/>
              </a:xfrm>
              <a:custGeom>
                <a:avLst/>
                <a:gdLst/>
                <a:ahLst/>
                <a:cxnLst>
                  <a:cxn ang="0">
                    <a:pos x="12" y="364"/>
                  </a:cxn>
                  <a:cxn ang="0">
                    <a:pos x="12" y="364"/>
                  </a:cxn>
                  <a:cxn ang="0">
                    <a:pos x="12" y="302"/>
                  </a:cxn>
                  <a:cxn ang="0">
                    <a:pos x="12" y="178"/>
                  </a:cxn>
                  <a:cxn ang="0">
                    <a:pos x="12" y="56"/>
                  </a:cxn>
                  <a:cxn ang="0">
                    <a:pos x="12" y="0"/>
                  </a:cxn>
                  <a:cxn ang="0">
                    <a:pos x="0" y="0"/>
                  </a:cxn>
                  <a:cxn ang="0">
                    <a:pos x="0" y="56"/>
                  </a:cxn>
                  <a:cxn ang="0">
                    <a:pos x="0" y="178"/>
                  </a:cxn>
                  <a:cxn ang="0">
                    <a:pos x="0" y="302"/>
                  </a:cxn>
                  <a:cxn ang="0">
                    <a:pos x="0" y="364"/>
                  </a:cxn>
                  <a:cxn ang="0">
                    <a:pos x="0" y="364"/>
                  </a:cxn>
                  <a:cxn ang="0">
                    <a:pos x="12" y="364"/>
                  </a:cxn>
                  <a:cxn ang="0">
                    <a:pos x="12" y="364"/>
                  </a:cxn>
                </a:cxnLst>
                <a:rect l="0" t="0" r="r" b="b"/>
                <a:pathLst>
                  <a:path w="13" h="365">
                    <a:moveTo>
                      <a:pt x="12" y="364"/>
                    </a:moveTo>
                    <a:lnTo>
                      <a:pt x="12" y="364"/>
                    </a:lnTo>
                    <a:lnTo>
                      <a:pt x="12" y="302"/>
                    </a:lnTo>
                    <a:lnTo>
                      <a:pt x="12" y="178"/>
                    </a:lnTo>
                    <a:lnTo>
                      <a:pt x="12" y="56"/>
                    </a:lnTo>
                    <a:lnTo>
                      <a:pt x="12" y="0"/>
                    </a:lnTo>
                    <a:lnTo>
                      <a:pt x="0" y="0"/>
                    </a:lnTo>
                    <a:lnTo>
                      <a:pt x="0" y="56"/>
                    </a:lnTo>
                    <a:lnTo>
                      <a:pt x="0" y="178"/>
                    </a:lnTo>
                    <a:lnTo>
                      <a:pt x="0" y="302"/>
                    </a:lnTo>
                    <a:lnTo>
                      <a:pt x="0" y="364"/>
                    </a:lnTo>
                    <a:lnTo>
                      <a:pt x="0" y="364"/>
                    </a:lnTo>
                    <a:lnTo>
                      <a:pt x="12" y="364"/>
                    </a:lnTo>
                    <a:lnTo>
                      <a:pt x="12" y="364"/>
                    </a:lnTo>
                  </a:path>
                </a:pathLst>
              </a:custGeom>
              <a:solidFill>
                <a:srgbClr val="000000"/>
              </a:solidFill>
              <a:ln w="9525">
                <a:noFill/>
                <a:round/>
                <a:headEnd/>
                <a:tailEnd/>
              </a:ln>
            </p:spPr>
            <p:txBody>
              <a:bodyPr wrap="none" anchor="ctr"/>
              <a:lstStyle/>
              <a:p>
                <a:endParaRPr lang="en-US"/>
              </a:p>
            </p:txBody>
          </p:sp>
          <p:sp>
            <p:nvSpPr>
              <p:cNvPr id="1250421" name="Freeform 117"/>
              <p:cNvSpPr>
                <a:spLocks noChangeArrowheads="1"/>
              </p:cNvSpPr>
              <p:nvPr/>
            </p:nvSpPr>
            <p:spPr bwMode="auto">
              <a:xfrm>
                <a:off x="4711" y="2036"/>
                <a:ext cx="3" cy="7"/>
              </a:xfrm>
              <a:custGeom>
                <a:avLst/>
                <a:gdLst/>
                <a:ahLst/>
                <a:cxnLst>
                  <a:cxn ang="0">
                    <a:pos x="5" y="32"/>
                  </a:cxn>
                  <a:cxn ang="0">
                    <a:pos x="12" y="27"/>
                  </a:cxn>
                  <a:cxn ang="0">
                    <a:pos x="12" y="0"/>
                  </a:cxn>
                  <a:cxn ang="0">
                    <a:pos x="0" y="0"/>
                  </a:cxn>
                  <a:cxn ang="0">
                    <a:pos x="0" y="27"/>
                  </a:cxn>
                  <a:cxn ang="0">
                    <a:pos x="5" y="20"/>
                  </a:cxn>
                  <a:cxn ang="0">
                    <a:pos x="5" y="32"/>
                  </a:cxn>
                  <a:cxn ang="0">
                    <a:pos x="12" y="32"/>
                  </a:cxn>
                  <a:cxn ang="0">
                    <a:pos x="12" y="27"/>
                  </a:cxn>
                  <a:cxn ang="0">
                    <a:pos x="5" y="32"/>
                  </a:cxn>
                  <a:cxn ang="0">
                    <a:pos x="5" y="32"/>
                  </a:cxn>
                </a:cxnLst>
                <a:rect l="0" t="0" r="r" b="b"/>
                <a:pathLst>
                  <a:path w="13" h="33">
                    <a:moveTo>
                      <a:pt x="5" y="32"/>
                    </a:moveTo>
                    <a:lnTo>
                      <a:pt x="12" y="27"/>
                    </a:lnTo>
                    <a:lnTo>
                      <a:pt x="12" y="0"/>
                    </a:lnTo>
                    <a:lnTo>
                      <a:pt x="0" y="0"/>
                    </a:lnTo>
                    <a:lnTo>
                      <a:pt x="0" y="27"/>
                    </a:lnTo>
                    <a:lnTo>
                      <a:pt x="5" y="20"/>
                    </a:lnTo>
                    <a:lnTo>
                      <a:pt x="5" y="32"/>
                    </a:lnTo>
                    <a:lnTo>
                      <a:pt x="12" y="32"/>
                    </a:lnTo>
                    <a:lnTo>
                      <a:pt x="12" y="27"/>
                    </a:lnTo>
                    <a:lnTo>
                      <a:pt x="5" y="32"/>
                    </a:lnTo>
                    <a:lnTo>
                      <a:pt x="5" y="32"/>
                    </a:lnTo>
                  </a:path>
                </a:pathLst>
              </a:custGeom>
              <a:solidFill>
                <a:srgbClr val="000000"/>
              </a:solidFill>
              <a:ln w="9525">
                <a:noFill/>
                <a:round/>
                <a:headEnd/>
                <a:tailEnd/>
              </a:ln>
            </p:spPr>
            <p:txBody>
              <a:bodyPr wrap="none" anchor="ctr"/>
              <a:lstStyle/>
              <a:p>
                <a:endParaRPr lang="en-US"/>
              </a:p>
            </p:txBody>
          </p:sp>
          <p:sp>
            <p:nvSpPr>
              <p:cNvPr id="1250422" name="Freeform 118"/>
              <p:cNvSpPr>
                <a:spLocks noChangeArrowheads="1"/>
              </p:cNvSpPr>
              <p:nvPr/>
            </p:nvSpPr>
            <p:spPr bwMode="auto">
              <a:xfrm>
                <a:off x="4701" y="2037"/>
                <a:ext cx="10" cy="5"/>
              </a:xfrm>
              <a:custGeom>
                <a:avLst/>
                <a:gdLst/>
                <a:ahLst/>
                <a:cxnLst>
                  <a:cxn ang="0">
                    <a:pos x="45" y="0"/>
                  </a:cxn>
                  <a:cxn ang="0">
                    <a:pos x="19" y="0"/>
                  </a:cxn>
                  <a:cxn ang="0">
                    <a:pos x="0" y="20"/>
                  </a:cxn>
                </a:cxnLst>
                <a:rect l="0" t="0" r="r" b="b"/>
                <a:pathLst>
                  <a:path w="46" h="21">
                    <a:moveTo>
                      <a:pt x="45" y="0"/>
                    </a:moveTo>
                    <a:lnTo>
                      <a:pt x="19" y="0"/>
                    </a:lnTo>
                    <a:lnTo>
                      <a:pt x="0" y="20"/>
                    </a:lnTo>
                  </a:path>
                </a:pathLst>
              </a:custGeom>
              <a:noFill/>
              <a:ln w="9525">
                <a:solidFill>
                  <a:srgbClr val="000000"/>
                </a:solidFill>
                <a:round/>
                <a:headEnd/>
                <a:tailEnd/>
              </a:ln>
            </p:spPr>
            <p:txBody>
              <a:bodyPr/>
              <a:lstStyle/>
              <a:p>
                <a:endParaRPr lang="en-US"/>
              </a:p>
            </p:txBody>
          </p:sp>
          <p:sp>
            <p:nvSpPr>
              <p:cNvPr id="1250423" name="Freeform 119"/>
              <p:cNvSpPr>
                <a:spLocks noChangeArrowheads="1"/>
              </p:cNvSpPr>
              <p:nvPr/>
            </p:nvSpPr>
            <p:spPr bwMode="auto">
              <a:xfrm>
                <a:off x="4543" y="1952"/>
                <a:ext cx="139" cy="91"/>
              </a:xfrm>
              <a:custGeom>
                <a:avLst/>
                <a:gdLst/>
                <a:ahLst/>
                <a:cxnLst>
                  <a:cxn ang="0">
                    <a:pos x="610" y="397"/>
                  </a:cxn>
                  <a:cxn ang="0">
                    <a:pos x="610" y="399"/>
                  </a:cxn>
                  <a:cxn ang="0">
                    <a:pos x="0" y="399"/>
                  </a:cxn>
                  <a:cxn ang="0">
                    <a:pos x="0" y="379"/>
                  </a:cxn>
                  <a:cxn ang="0">
                    <a:pos x="0" y="324"/>
                  </a:cxn>
                  <a:cxn ang="0">
                    <a:pos x="0" y="204"/>
                  </a:cxn>
                  <a:cxn ang="0">
                    <a:pos x="0" y="83"/>
                  </a:cxn>
                  <a:cxn ang="0">
                    <a:pos x="0" y="24"/>
                  </a:cxn>
                  <a:cxn ang="0">
                    <a:pos x="1" y="16"/>
                  </a:cxn>
                  <a:cxn ang="0">
                    <a:pos x="7" y="8"/>
                  </a:cxn>
                  <a:cxn ang="0">
                    <a:pos x="13" y="3"/>
                  </a:cxn>
                  <a:cxn ang="0">
                    <a:pos x="28" y="0"/>
                  </a:cxn>
                  <a:cxn ang="0">
                    <a:pos x="36" y="0"/>
                  </a:cxn>
                  <a:cxn ang="0">
                    <a:pos x="56" y="0"/>
                  </a:cxn>
                  <a:cxn ang="0">
                    <a:pos x="84" y="0"/>
                  </a:cxn>
                  <a:cxn ang="0">
                    <a:pos x="120" y="0"/>
                  </a:cxn>
                  <a:cxn ang="0">
                    <a:pos x="160" y="0"/>
                  </a:cxn>
                  <a:cxn ang="0">
                    <a:pos x="206" y="0"/>
                  </a:cxn>
                  <a:cxn ang="0">
                    <a:pos x="255" y="0"/>
                  </a:cxn>
                  <a:cxn ang="0">
                    <a:pos x="305" y="0"/>
                  </a:cxn>
                  <a:cxn ang="0">
                    <a:pos x="354" y="0"/>
                  </a:cxn>
                  <a:cxn ang="0">
                    <a:pos x="403" y="0"/>
                  </a:cxn>
                  <a:cxn ang="0">
                    <a:pos x="448" y="0"/>
                  </a:cxn>
                  <a:cxn ang="0">
                    <a:pos x="489" y="0"/>
                  </a:cxn>
                  <a:cxn ang="0">
                    <a:pos x="525" y="0"/>
                  </a:cxn>
                  <a:cxn ang="0">
                    <a:pos x="553" y="0"/>
                  </a:cxn>
                  <a:cxn ang="0">
                    <a:pos x="571" y="0"/>
                  </a:cxn>
                  <a:cxn ang="0">
                    <a:pos x="581" y="0"/>
                  </a:cxn>
                  <a:cxn ang="0">
                    <a:pos x="593" y="1"/>
                  </a:cxn>
                  <a:cxn ang="0">
                    <a:pos x="602" y="7"/>
                  </a:cxn>
                  <a:cxn ang="0">
                    <a:pos x="608" y="15"/>
                  </a:cxn>
                  <a:cxn ang="0">
                    <a:pos x="610" y="25"/>
                  </a:cxn>
                  <a:cxn ang="0">
                    <a:pos x="610" y="89"/>
                  </a:cxn>
                  <a:cxn ang="0">
                    <a:pos x="610" y="215"/>
                  </a:cxn>
                  <a:cxn ang="0">
                    <a:pos x="610" y="340"/>
                  </a:cxn>
                  <a:cxn ang="0">
                    <a:pos x="610" y="397"/>
                  </a:cxn>
                  <a:cxn ang="0">
                    <a:pos x="610" y="397"/>
                  </a:cxn>
                </a:cxnLst>
                <a:rect l="0" t="0" r="r" b="b"/>
                <a:pathLst>
                  <a:path w="611" h="400">
                    <a:moveTo>
                      <a:pt x="610" y="397"/>
                    </a:moveTo>
                    <a:lnTo>
                      <a:pt x="610" y="399"/>
                    </a:lnTo>
                    <a:lnTo>
                      <a:pt x="0" y="399"/>
                    </a:lnTo>
                    <a:lnTo>
                      <a:pt x="0" y="379"/>
                    </a:lnTo>
                    <a:lnTo>
                      <a:pt x="0" y="324"/>
                    </a:lnTo>
                    <a:lnTo>
                      <a:pt x="0" y="204"/>
                    </a:lnTo>
                    <a:lnTo>
                      <a:pt x="0" y="83"/>
                    </a:lnTo>
                    <a:lnTo>
                      <a:pt x="0" y="24"/>
                    </a:lnTo>
                    <a:lnTo>
                      <a:pt x="1" y="16"/>
                    </a:lnTo>
                    <a:lnTo>
                      <a:pt x="7" y="8"/>
                    </a:lnTo>
                    <a:lnTo>
                      <a:pt x="13" y="3"/>
                    </a:lnTo>
                    <a:lnTo>
                      <a:pt x="28" y="0"/>
                    </a:lnTo>
                    <a:lnTo>
                      <a:pt x="36" y="0"/>
                    </a:lnTo>
                    <a:lnTo>
                      <a:pt x="56" y="0"/>
                    </a:lnTo>
                    <a:lnTo>
                      <a:pt x="84" y="0"/>
                    </a:lnTo>
                    <a:lnTo>
                      <a:pt x="120" y="0"/>
                    </a:lnTo>
                    <a:lnTo>
                      <a:pt x="160" y="0"/>
                    </a:lnTo>
                    <a:lnTo>
                      <a:pt x="206" y="0"/>
                    </a:lnTo>
                    <a:lnTo>
                      <a:pt x="255" y="0"/>
                    </a:lnTo>
                    <a:lnTo>
                      <a:pt x="305" y="0"/>
                    </a:lnTo>
                    <a:lnTo>
                      <a:pt x="354" y="0"/>
                    </a:lnTo>
                    <a:lnTo>
                      <a:pt x="403" y="0"/>
                    </a:lnTo>
                    <a:lnTo>
                      <a:pt x="448" y="0"/>
                    </a:lnTo>
                    <a:lnTo>
                      <a:pt x="489" y="0"/>
                    </a:lnTo>
                    <a:lnTo>
                      <a:pt x="525" y="0"/>
                    </a:lnTo>
                    <a:lnTo>
                      <a:pt x="553" y="0"/>
                    </a:lnTo>
                    <a:lnTo>
                      <a:pt x="571" y="0"/>
                    </a:lnTo>
                    <a:lnTo>
                      <a:pt x="581" y="0"/>
                    </a:lnTo>
                    <a:lnTo>
                      <a:pt x="593" y="1"/>
                    </a:lnTo>
                    <a:lnTo>
                      <a:pt x="602" y="7"/>
                    </a:lnTo>
                    <a:lnTo>
                      <a:pt x="608" y="15"/>
                    </a:lnTo>
                    <a:lnTo>
                      <a:pt x="610" y="25"/>
                    </a:lnTo>
                    <a:lnTo>
                      <a:pt x="610" y="89"/>
                    </a:lnTo>
                    <a:lnTo>
                      <a:pt x="610" y="215"/>
                    </a:lnTo>
                    <a:lnTo>
                      <a:pt x="610" y="340"/>
                    </a:lnTo>
                    <a:lnTo>
                      <a:pt x="610" y="397"/>
                    </a:lnTo>
                    <a:lnTo>
                      <a:pt x="610" y="397"/>
                    </a:lnTo>
                  </a:path>
                </a:pathLst>
              </a:custGeom>
              <a:solidFill>
                <a:srgbClr val="BFCCD8"/>
              </a:solidFill>
              <a:ln w="9525">
                <a:noFill/>
                <a:round/>
                <a:headEnd/>
                <a:tailEnd/>
              </a:ln>
            </p:spPr>
            <p:txBody>
              <a:bodyPr wrap="none" anchor="ctr"/>
              <a:lstStyle/>
              <a:p>
                <a:endParaRPr lang="en-US"/>
              </a:p>
            </p:txBody>
          </p:sp>
          <p:sp>
            <p:nvSpPr>
              <p:cNvPr id="1250424" name="Freeform 120"/>
              <p:cNvSpPr>
                <a:spLocks noChangeArrowheads="1"/>
              </p:cNvSpPr>
              <p:nvPr/>
            </p:nvSpPr>
            <p:spPr bwMode="auto">
              <a:xfrm>
                <a:off x="4679" y="2040"/>
                <a:ext cx="3" cy="4"/>
              </a:xfrm>
              <a:custGeom>
                <a:avLst/>
                <a:gdLst/>
                <a:ahLst/>
                <a:cxnLst>
                  <a:cxn ang="0">
                    <a:pos x="6" y="16"/>
                  </a:cxn>
                  <a:cxn ang="0">
                    <a:pos x="13" y="8"/>
                  </a:cxn>
                  <a:cxn ang="0">
                    <a:pos x="13" y="4"/>
                  </a:cxn>
                  <a:cxn ang="0">
                    <a:pos x="0" y="4"/>
                  </a:cxn>
                  <a:cxn ang="0">
                    <a:pos x="0" y="8"/>
                  </a:cxn>
                  <a:cxn ang="0">
                    <a:pos x="6" y="0"/>
                  </a:cxn>
                  <a:cxn ang="0">
                    <a:pos x="6" y="16"/>
                  </a:cxn>
                  <a:cxn ang="0">
                    <a:pos x="13" y="16"/>
                  </a:cxn>
                  <a:cxn ang="0">
                    <a:pos x="13" y="8"/>
                  </a:cxn>
                  <a:cxn ang="0">
                    <a:pos x="6" y="16"/>
                  </a:cxn>
                  <a:cxn ang="0">
                    <a:pos x="6" y="16"/>
                  </a:cxn>
                </a:cxnLst>
                <a:rect l="0" t="0" r="r" b="b"/>
                <a:pathLst>
                  <a:path w="14" h="17">
                    <a:moveTo>
                      <a:pt x="6" y="16"/>
                    </a:moveTo>
                    <a:lnTo>
                      <a:pt x="13" y="8"/>
                    </a:lnTo>
                    <a:lnTo>
                      <a:pt x="13" y="4"/>
                    </a:lnTo>
                    <a:lnTo>
                      <a:pt x="0" y="4"/>
                    </a:lnTo>
                    <a:lnTo>
                      <a:pt x="0" y="8"/>
                    </a:lnTo>
                    <a:lnTo>
                      <a:pt x="6" y="0"/>
                    </a:lnTo>
                    <a:lnTo>
                      <a:pt x="6" y="16"/>
                    </a:lnTo>
                    <a:lnTo>
                      <a:pt x="13" y="16"/>
                    </a:lnTo>
                    <a:lnTo>
                      <a:pt x="13" y="8"/>
                    </a:lnTo>
                    <a:lnTo>
                      <a:pt x="6" y="16"/>
                    </a:lnTo>
                    <a:lnTo>
                      <a:pt x="6" y="16"/>
                    </a:lnTo>
                  </a:path>
                </a:pathLst>
              </a:custGeom>
              <a:solidFill>
                <a:srgbClr val="000000"/>
              </a:solidFill>
              <a:ln w="9525">
                <a:noFill/>
                <a:round/>
                <a:headEnd/>
                <a:tailEnd/>
              </a:ln>
            </p:spPr>
            <p:txBody>
              <a:bodyPr wrap="none" anchor="ctr"/>
              <a:lstStyle/>
              <a:p>
                <a:endParaRPr lang="en-US"/>
              </a:p>
            </p:txBody>
          </p:sp>
          <p:sp>
            <p:nvSpPr>
              <p:cNvPr id="1250425" name="Freeform 121"/>
              <p:cNvSpPr>
                <a:spLocks noChangeArrowheads="1"/>
              </p:cNvSpPr>
              <p:nvPr/>
            </p:nvSpPr>
            <p:spPr bwMode="auto">
              <a:xfrm>
                <a:off x="4542" y="2040"/>
                <a:ext cx="139" cy="4"/>
              </a:xfrm>
              <a:custGeom>
                <a:avLst/>
                <a:gdLst/>
                <a:ahLst/>
                <a:cxnLst>
                  <a:cxn ang="0">
                    <a:pos x="0" y="8"/>
                  </a:cxn>
                  <a:cxn ang="0">
                    <a:pos x="4" y="16"/>
                  </a:cxn>
                  <a:cxn ang="0">
                    <a:pos x="614" y="16"/>
                  </a:cxn>
                  <a:cxn ang="0">
                    <a:pos x="614" y="0"/>
                  </a:cxn>
                  <a:cxn ang="0">
                    <a:pos x="4" y="0"/>
                  </a:cxn>
                  <a:cxn ang="0">
                    <a:pos x="12" y="8"/>
                  </a:cxn>
                  <a:cxn ang="0">
                    <a:pos x="0" y="8"/>
                  </a:cxn>
                  <a:cxn ang="0">
                    <a:pos x="0" y="16"/>
                  </a:cxn>
                  <a:cxn ang="0">
                    <a:pos x="4" y="16"/>
                  </a:cxn>
                  <a:cxn ang="0">
                    <a:pos x="0" y="8"/>
                  </a:cxn>
                  <a:cxn ang="0">
                    <a:pos x="0" y="8"/>
                  </a:cxn>
                </a:cxnLst>
                <a:rect l="0" t="0" r="r" b="b"/>
                <a:pathLst>
                  <a:path w="615" h="17">
                    <a:moveTo>
                      <a:pt x="0" y="8"/>
                    </a:moveTo>
                    <a:lnTo>
                      <a:pt x="4" y="16"/>
                    </a:lnTo>
                    <a:lnTo>
                      <a:pt x="614" y="16"/>
                    </a:lnTo>
                    <a:lnTo>
                      <a:pt x="614" y="0"/>
                    </a:lnTo>
                    <a:lnTo>
                      <a:pt x="4" y="0"/>
                    </a:lnTo>
                    <a:lnTo>
                      <a:pt x="12" y="8"/>
                    </a:lnTo>
                    <a:lnTo>
                      <a:pt x="0" y="8"/>
                    </a:lnTo>
                    <a:lnTo>
                      <a:pt x="0" y="16"/>
                    </a:lnTo>
                    <a:lnTo>
                      <a:pt x="4" y="16"/>
                    </a:lnTo>
                    <a:lnTo>
                      <a:pt x="0" y="8"/>
                    </a:lnTo>
                    <a:lnTo>
                      <a:pt x="0" y="8"/>
                    </a:lnTo>
                  </a:path>
                </a:pathLst>
              </a:custGeom>
              <a:solidFill>
                <a:srgbClr val="000000"/>
              </a:solidFill>
              <a:ln w="9525">
                <a:noFill/>
                <a:round/>
                <a:headEnd/>
                <a:tailEnd/>
              </a:ln>
            </p:spPr>
            <p:txBody>
              <a:bodyPr wrap="none" anchor="ctr"/>
              <a:lstStyle/>
              <a:p>
                <a:endParaRPr lang="en-US"/>
              </a:p>
            </p:txBody>
          </p:sp>
          <p:sp>
            <p:nvSpPr>
              <p:cNvPr id="1250426" name="Freeform 122"/>
              <p:cNvSpPr>
                <a:spLocks noChangeArrowheads="1"/>
              </p:cNvSpPr>
              <p:nvPr/>
            </p:nvSpPr>
            <p:spPr bwMode="auto">
              <a:xfrm>
                <a:off x="4542" y="2038"/>
                <a:ext cx="3" cy="5"/>
              </a:xfrm>
              <a:custGeom>
                <a:avLst/>
                <a:gdLst/>
                <a:ahLst/>
                <a:cxnLst>
                  <a:cxn ang="0">
                    <a:pos x="0" y="0"/>
                  </a:cxn>
                  <a:cxn ang="0">
                    <a:pos x="0" y="0"/>
                  </a:cxn>
                  <a:cxn ang="0">
                    <a:pos x="0" y="21"/>
                  </a:cxn>
                  <a:cxn ang="0">
                    <a:pos x="13" y="21"/>
                  </a:cxn>
                  <a:cxn ang="0">
                    <a:pos x="13" y="0"/>
                  </a:cxn>
                  <a:cxn ang="0">
                    <a:pos x="13" y="0"/>
                  </a:cxn>
                  <a:cxn ang="0">
                    <a:pos x="0" y="0"/>
                  </a:cxn>
                  <a:cxn ang="0">
                    <a:pos x="0" y="0"/>
                  </a:cxn>
                </a:cxnLst>
                <a:rect l="0" t="0" r="r" b="b"/>
                <a:pathLst>
                  <a:path w="14" h="22">
                    <a:moveTo>
                      <a:pt x="0" y="0"/>
                    </a:moveTo>
                    <a:lnTo>
                      <a:pt x="0" y="0"/>
                    </a:lnTo>
                    <a:lnTo>
                      <a:pt x="0" y="21"/>
                    </a:lnTo>
                    <a:lnTo>
                      <a:pt x="13" y="21"/>
                    </a:lnTo>
                    <a:lnTo>
                      <a:pt x="13" y="0"/>
                    </a:lnTo>
                    <a:lnTo>
                      <a:pt x="13" y="0"/>
                    </a:lnTo>
                    <a:lnTo>
                      <a:pt x="0" y="0"/>
                    </a:lnTo>
                    <a:lnTo>
                      <a:pt x="0" y="0"/>
                    </a:lnTo>
                  </a:path>
                </a:pathLst>
              </a:custGeom>
              <a:solidFill>
                <a:srgbClr val="000000"/>
              </a:solidFill>
              <a:ln w="9525">
                <a:noFill/>
                <a:round/>
                <a:headEnd/>
                <a:tailEnd/>
              </a:ln>
            </p:spPr>
            <p:txBody>
              <a:bodyPr wrap="none" anchor="ctr"/>
              <a:lstStyle/>
              <a:p>
                <a:endParaRPr lang="en-US"/>
              </a:p>
            </p:txBody>
          </p:sp>
          <p:sp>
            <p:nvSpPr>
              <p:cNvPr id="1250427" name="Freeform 123"/>
              <p:cNvSpPr>
                <a:spLocks noChangeArrowheads="1"/>
              </p:cNvSpPr>
              <p:nvPr/>
            </p:nvSpPr>
            <p:spPr bwMode="auto">
              <a:xfrm>
                <a:off x="4542" y="1957"/>
                <a:ext cx="3" cy="81"/>
              </a:xfrm>
              <a:custGeom>
                <a:avLst/>
                <a:gdLst/>
                <a:ahLst/>
                <a:cxnLst>
                  <a:cxn ang="0">
                    <a:pos x="0" y="0"/>
                  </a:cxn>
                  <a:cxn ang="0">
                    <a:pos x="0" y="0"/>
                  </a:cxn>
                  <a:cxn ang="0">
                    <a:pos x="0" y="58"/>
                  </a:cxn>
                  <a:cxn ang="0">
                    <a:pos x="0" y="180"/>
                  </a:cxn>
                  <a:cxn ang="0">
                    <a:pos x="0" y="300"/>
                  </a:cxn>
                  <a:cxn ang="0">
                    <a:pos x="0" y="356"/>
                  </a:cxn>
                  <a:cxn ang="0">
                    <a:pos x="13" y="356"/>
                  </a:cxn>
                  <a:cxn ang="0">
                    <a:pos x="13" y="300"/>
                  </a:cxn>
                  <a:cxn ang="0">
                    <a:pos x="13" y="180"/>
                  </a:cxn>
                  <a:cxn ang="0">
                    <a:pos x="13" y="58"/>
                  </a:cxn>
                  <a:cxn ang="0">
                    <a:pos x="13" y="0"/>
                  </a:cxn>
                  <a:cxn ang="0">
                    <a:pos x="13" y="0"/>
                  </a:cxn>
                  <a:cxn ang="0">
                    <a:pos x="0" y="0"/>
                  </a:cxn>
                  <a:cxn ang="0">
                    <a:pos x="0" y="0"/>
                  </a:cxn>
                </a:cxnLst>
                <a:rect l="0" t="0" r="r" b="b"/>
                <a:pathLst>
                  <a:path w="14" h="357">
                    <a:moveTo>
                      <a:pt x="0" y="0"/>
                    </a:moveTo>
                    <a:lnTo>
                      <a:pt x="0" y="0"/>
                    </a:lnTo>
                    <a:lnTo>
                      <a:pt x="0" y="58"/>
                    </a:lnTo>
                    <a:lnTo>
                      <a:pt x="0" y="180"/>
                    </a:lnTo>
                    <a:lnTo>
                      <a:pt x="0" y="300"/>
                    </a:lnTo>
                    <a:lnTo>
                      <a:pt x="0" y="356"/>
                    </a:lnTo>
                    <a:lnTo>
                      <a:pt x="13" y="356"/>
                    </a:lnTo>
                    <a:lnTo>
                      <a:pt x="13" y="300"/>
                    </a:lnTo>
                    <a:lnTo>
                      <a:pt x="13" y="180"/>
                    </a:lnTo>
                    <a:lnTo>
                      <a:pt x="13" y="58"/>
                    </a:lnTo>
                    <a:lnTo>
                      <a:pt x="13" y="0"/>
                    </a:lnTo>
                    <a:lnTo>
                      <a:pt x="13" y="0"/>
                    </a:lnTo>
                    <a:lnTo>
                      <a:pt x="0" y="0"/>
                    </a:lnTo>
                    <a:lnTo>
                      <a:pt x="0" y="0"/>
                    </a:lnTo>
                  </a:path>
                </a:pathLst>
              </a:custGeom>
              <a:solidFill>
                <a:srgbClr val="000000"/>
              </a:solidFill>
              <a:ln w="9525">
                <a:noFill/>
                <a:round/>
                <a:headEnd/>
                <a:tailEnd/>
              </a:ln>
            </p:spPr>
            <p:txBody>
              <a:bodyPr wrap="none" anchor="ctr"/>
              <a:lstStyle/>
              <a:p>
                <a:endParaRPr lang="en-US"/>
              </a:p>
            </p:txBody>
          </p:sp>
          <p:sp>
            <p:nvSpPr>
              <p:cNvPr id="1250428" name="Freeform 124"/>
              <p:cNvSpPr>
                <a:spLocks noChangeArrowheads="1"/>
              </p:cNvSpPr>
              <p:nvPr/>
            </p:nvSpPr>
            <p:spPr bwMode="auto">
              <a:xfrm>
                <a:off x="4542" y="1951"/>
                <a:ext cx="8" cy="7"/>
              </a:xfrm>
              <a:custGeom>
                <a:avLst/>
                <a:gdLst/>
                <a:ahLst/>
                <a:cxnLst>
                  <a:cxn ang="0">
                    <a:pos x="33" y="0"/>
                  </a:cxn>
                  <a:cxn ang="0">
                    <a:pos x="33" y="0"/>
                  </a:cxn>
                  <a:cxn ang="0">
                    <a:pos x="16" y="2"/>
                  </a:cxn>
                  <a:cxn ang="0">
                    <a:pos x="6" y="11"/>
                  </a:cxn>
                  <a:cxn ang="0">
                    <a:pos x="1" y="20"/>
                  </a:cxn>
                  <a:cxn ang="0">
                    <a:pos x="0" y="29"/>
                  </a:cxn>
                  <a:cxn ang="0">
                    <a:pos x="11" y="29"/>
                  </a:cxn>
                  <a:cxn ang="0">
                    <a:pos x="13" y="22"/>
                  </a:cxn>
                  <a:cxn ang="0">
                    <a:pos x="15" y="17"/>
                  </a:cxn>
                  <a:cxn ang="0">
                    <a:pos x="21" y="13"/>
                  </a:cxn>
                  <a:cxn ang="0">
                    <a:pos x="33" y="11"/>
                  </a:cxn>
                  <a:cxn ang="0">
                    <a:pos x="33" y="11"/>
                  </a:cxn>
                  <a:cxn ang="0">
                    <a:pos x="33" y="0"/>
                  </a:cxn>
                  <a:cxn ang="0">
                    <a:pos x="33" y="0"/>
                  </a:cxn>
                </a:cxnLst>
                <a:rect l="0" t="0" r="r" b="b"/>
                <a:pathLst>
                  <a:path w="34" h="30">
                    <a:moveTo>
                      <a:pt x="33" y="0"/>
                    </a:moveTo>
                    <a:lnTo>
                      <a:pt x="33" y="0"/>
                    </a:lnTo>
                    <a:lnTo>
                      <a:pt x="16" y="2"/>
                    </a:lnTo>
                    <a:lnTo>
                      <a:pt x="6" y="11"/>
                    </a:lnTo>
                    <a:lnTo>
                      <a:pt x="1" y="20"/>
                    </a:lnTo>
                    <a:lnTo>
                      <a:pt x="0" y="29"/>
                    </a:lnTo>
                    <a:lnTo>
                      <a:pt x="11" y="29"/>
                    </a:lnTo>
                    <a:lnTo>
                      <a:pt x="13" y="22"/>
                    </a:lnTo>
                    <a:lnTo>
                      <a:pt x="15" y="17"/>
                    </a:lnTo>
                    <a:lnTo>
                      <a:pt x="21" y="13"/>
                    </a:lnTo>
                    <a:lnTo>
                      <a:pt x="33" y="11"/>
                    </a:lnTo>
                    <a:lnTo>
                      <a:pt x="33" y="11"/>
                    </a:lnTo>
                    <a:lnTo>
                      <a:pt x="33" y="0"/>
                    </a:lnTo>
                    <a:lnTo>
                      <a:pt x="33" y="0"/>
                    </a:lnTo>
                  </a:path>
                </a:pathLst>
              </a:custGeom>
              <a:solidFill>
                <a:srgbClr val="000000"/>
              </a:solidFill>
              <a:ln w="9525">
                <a:noFill/>
                <a:round/>
                <a:headEnd/>
                <a:tailEnd/>
              </a:ln>
            </p:spPr>
            <p:txBody>
              <a:bodyPr wrap="none" anchor="ctr"/>
              <a:lstStyle/>
              <a:p>
                <a:endParaRPr lang="en-US"/>
              </a:p>
            </p:txBody>
          </p:sp>
          <p:sp>
            <p:nvSpPr>
              <p:cNvPr id="1250429" name="Freeform 125"/>
              <p:cNvSpPr>
                <a:spLocks noChangeArrowheads="1"/>
              </p:cNvSpPr>
              <p:nvPr/>
            </p:nvSpPr>
            <p:spPr bwMode="auto">
              <a:xfrm>
                <a:off x="4549" y="1951"/>
                <a:ext cx="126" cy="3"/>
              </a:xfrm>
              <a:custGeom>
                <a:avLst/>
                <a:gdLst/>
                <a:ahLst/>
                <a:cxnLst>
                  <a:cxn ang="0">
                    <a:pos x="554" y="0"/>
                  </a:cxn>
                  <a:cxn ang="0">
                    <a:pos x="554" y="0"/>
                  </a:cxn>
                  <a:cxn ang="0">
                    <a:pos x="544" y="0"/>
                  </a:cxn>
                  <a:cxn ang="0">
                    <a:pos x="525" y="0"/>
                  </a:cxn>
                  <a:cxn ang="0">
                    <a:pos x="498" y="0"/>
                  </a:cxn>
                  <a:cxn ang="0">
                    <a:pos x="462" y="0"/>
                  </a:cxn>
                  <a:cxn ang="0">
                    <a:pos x="420" y="0"/>
                  </a:cxn>
                  <a:cxn ang="0">
                    <a:pos x="375" y="0"/>
                  </a:cxn>
                  <a:cxn ang="0">
                    <a:pos x="326" y="0"/>
                  </a:cxn>
                  <a:cxn ang="0">
                    <a:pos x="277" y="0"/>
                  </a:cxn>
                  <a:cxn ang="0">
                    <a:pos x="227" y="0"/>
                  </a:cxn>
                  <a:cxn ang="0">
                    <a:pos x="178" y="0"/>
                  </a:cxn>
                  <a:cxn ang="0">
                    <a:pos x="132" y="0"/>
                  </a:cxn>
                  <a:cxn ang="0">
                    <a:pos x="91" y="0"/>
                  </a:cxn>
                  <a:cxn ang="0">
                    <a:pos x="55" y="0"/>
                  </a:cxn>
                  <a:cxn ang="0">
                    <a:pos x="28" y="0"/>
                  </a:cxn>
                  <a:cxn ang="0">
                    <a:pos x="7" y="0"/>
                  </a:cxn>
                  <a:cxn ang="0">
                    <a:pos x="0" y="0"/>
                  </a:cxn>
                  <a:cxn ang="0">
                    <a:pos x="0" y="13"/>
                  </a:cxn>
                  <a:cxn ang="0">
                    <a:pos x="7" y="13"/>
                  </a:cxn>
                  <a:cxn ang="0">
                    <a:pos x="28" y="13"/>
                  </a:cxn>
                  <a:cxn ang="0">
                    <a:pos x="55" y="13"/>
                  </a:cxn>
                  <a:cxn ang="0">
                    <a:pos x="91" y="13"/>
                  </a:cxn>
                  <a:cxn ang="0">
                    <a:pos x="132" y="13"/>
                  </a:cxn>
                  <a:cxn ang="0">
                    <a:pos x="178" y="13"/>
                  </a:cxn>
                  <a:cxn ang="0">
                    <a:pos x="227" y="13"/>
                  </a:cxn>
                  <a:cxn ang="0">
                    <a:pos x="277" y="13"/>
                  </a:cxn>
                  <a:cxn ang="0">
                    <a:pos x="326" y="13"/>
                  </a:cxn>
                  <a:cxn ang="0">
                    <a:pos x="375" y="13"/>
                  </a:cxn>
                  <a:cxn ang="0">
                    <a:pos x="420" y="13"/>
                  </a:cxn>
                  <a:cxn ang="0">
                    <a:pos x="462" y="13"/>
                  </a:cxn>
                  <a:cxn ang="0">
                    <a:pos x="498" y="13"/>
                  </a:cxn>
                  <a:cxn ang="0">
                    <a:pos x="525" y="13"/>
                  </a:cxn>
                  <a:cxn ang="0">
                    <a:pos x="544" y="13"/>
                  </a:cxn>
                  <a:cxn ang="0">
                    <a:pos x="554" y="13"/>
                  </a:cxn>
                  <a:cxn ang="0">
                    <a:pos x="554" y="13"/>
                  </a:cxn>
                  <a:cxn ang="0">
                    <a:pos x="554" y="0"/>
                  </a:cxn>
                  <a:cxn ang="0">
                    <a:pos x="554" y="0"/>
                  </a:cxn>
                </a:cxnLst>
                <a:rect l="0" t="0" r="r" b="b"/>
                <a:pathLst>
                  <a:path w="555" h="14">
                    <a:moveTo>
                      <a:pt x="554" y="0"/>
                    </a:moveTo>
                    <a:lnTo>
                      <a:pt x="554" y="0"/>
                    </a:lnTo>
                    <a:lnTo>
                      <a:pt x="544" y="0"/>
                    </a:lnTo>
                    <a:lnTo>
                      <a:pt x="525" y="0"/>
                    </a:lnTo>
                    <a:lnTo>
                      <a:pt x="498" y="0"/>
                    </a:lnTo>
                    <a:lnTo>
                      <a:pt x="462" y="0"/>
                    </a:lnTo>
                    <a:lnTo>
                      <a:pt x="420" y="0"/>
                    </a:lnTo>
                    <a:lnTo>
                      <a:pt x="375" y="0"/>
                    </a:lnTo>
                    <a:lnTo>
                      <a:pt x="326" y="0"/>
                    </a:lnTo>
                    <a:lnTo>
                      <a:pt x="277" y="0"/>
                    </a:lnTo>
                    <a:lnTo>
                      <a:pt x="227" y="0"/>
                    </a:lnTo>
                    <a:lnTo>
                      <a:pt x="178" y="0"/>
                    </a:lnTo>
                    <a:lnTo>
                      <a:pt x="132" y="0"/>
                    </a:lnTo>
                    <a:lnTo>
                      <a:pt x="91" y="0"/>
                    </a:lnTo>
                    <a:lnTo>
                      <a:pt x="55" y="0"/>
                    </a:lnTo>
                    <a:lnTo>
                      <a:pt x="28" y="0"/>
                    </a:lnTo>
                    <a:lnTo>
                      <a:pt x="7" y="0"/>
                    </a:lnTo>
                    <a:lnTo>
                      <a:pt x="0" y="0"/>
                    </a:lnTo>
                    <a:lnTo>
                      <a:pt x="0" y="13"/>
                    </a:lnTo>
                    <a:lnTo>
                      <a:pt x="7" y="13"/>
                    </a:lnTo>
                    <a:lnTo>
                      <a:pt x="28" y="13"/>
                    </a:lnTo>
                    <a:lnTo>
                      <a:pt x="55" y="13"/>
                    </a:lnTo>
                    <a:lnTo>
                      <a:pt x="91" y="13"/>
                    </a:lnTo>
                    <a:lnTo>
                      <a:pt x="132" y="13"/>
                    </a:lnTo>
                    <a:lnTo>
                      <a:pt x="178" y="13"/>
                    </a:lnTo>
                    <a:lnTo>
                      <a:pt x="227" y="13"/>
                    </a:lnTo>
                    <a:lnTo>
                      <a:pt x="277" y="13"/>
                    </a:lnTo>
                    <a:lnTo>
                      <a:pt x="326" y="13"/>
                    </a:lnTo>
                    <a:lnTo>
                      <a:pt x="375" y="13"/>
                    </a:lnTo>
                    <a:lnTo>
                      <a:pt x="420" y="13"/>
                    </a:lnTo>
                    <a:lnTo>
                      <a:pt x="462" y="13"/>
                    </a:lnTo>
                    <a:lnTo>
                      <a:pt x="498" y="13"/>
                    </a:lnTo>
                    <a:lnTo>
                      <a:pt x="525" y="13"/>
                    </a:lnTo>
                    <a:lnTo>
                      <a:pt x="544" y="13"/>
                    </a:lnTo>
                    <a:lnTo>
                      <a:pt x="554" y="13"/>
                    </a:lnTo>
                    <a:lnTo>
                      <a:pt x="554" y="13"/>
                    </a:lnTo>
                    <a:lnTo>
                      <a:pt x="554" y="0"/>
                    </a:lnTo>
                    <a:lnTo>
                      <a:pt x="554" y="0"/>
                    </a:lnTo>
                  </a:path>
                </a:pathLst>
              </a:custGeom>
              <a:solidFill>
                <a:srgbClr val="000000"/>
              </a:solidFill>
              <a:ln w="9525">
                <a:noFill/>
                <a:round/>
                <a:headEnd/>
                <a:tailEnd/>
              </a:ln>
            </p:spPr>
            <p:txBody>
              <a:bodyPr wrap="none" anchor="ctr"/>
              <a:lstStyle/>
              <a:p>
                <a:endParaRPr lang="en-US"/>
              </a:p>
            </p:txBody>
          </p:sp>
          <p:sp>
            <p:nvSpPr>
              <p:cNvPr id="1250430" name="Freeform 126"/>
              <p:cNvSpPr>
                <a:spLocks noChangeArrowheads="1"/>
              </p:cNvSpPr>
              <p:nvPr/>
            </p:nvSpPr>
            <p:spPr bwMode="auto">
              <a:xfrm>
                <a:off x="4675" y="1951"/>
                <a:ext cx="8" cy="8"/>
              </a:xfrm>
              <a:custGeom>
                <a:avLst/>
                <a:gdLst/>
                <a:ahLst/>
                <a:cxnLst>
                  <a:cxn ang="0">
                    <a:pos x="33" y="33"/>
                  </a:cxn>
                  <a:cxn ang="0">
                    <a:pos x="33" y="33"/>
                  </a:cxn>
                  <a:cxn ang="0">
                    <a:pos x="31" y="21"/>
                  </a:cxn>
                  <a:cxn ang="0">
                    <a:pos x="24" y="9"/>
                  </a:cxn>
                  <a:cxn ang="0">
                    <a:pos x="12" y="1"/>
                  </a:cxn>
                  <a:cxn ang="0">
                    <a:pos x="0" y="0"/>
                  </a:cxn>
                  <a:cxn ang="0">
                    <a:pos x="0" y="12"/>
                  </a:cxn>
                  <a:cxn ang="0">
                    <a:pos x="10" y="13"/>
                  </a:cxn>
                  <a:cxn ang="0">
                    <a:pos x="17" y="19"/>
                  </a:cxn>
                  <a:cxn ang="0">
                    <a:pos x="20" y="23"/>
                  </a:cxn>
                  <a:cxn ang="0">
                    <a:pos x="21" y="33"/>
                  </a:cxn>
                  <a:cxn ang="0">
                    <a:pos x="21" y="33"/>
                  </a:cxn>
                  <a:cxn ang="0">
                    <a:pos x="33" y="33"/>
                  </a:cxn>
                  <a:cxn ang="0">
                    <a:pos x="33" y="33"/>
                  </a:cxn>
                </a:cxnLst>
                <a:rect l="0" t="0" r="r" b="b"/>
                <a:pathLst>
                  <a:path w="34" h="34">
                    <a:moveTo>
                      <a:pt x="33" y="33"/>
                    </a:moveTo>
                    <a:lnTo>
                      <a:pt x="33" y="33"/>
                    </a:lnTo>
                    <a:lnTo>
                      <a:pt x="31" y="21"/>
                    </a:lnTo>
                    <a:lnTo>
                      <a:pt x="24" y="9"/>
                    </a:lnTo>
                    <a:lnTo>
                      <a:pt x="12" y="1"/>
                    </a:lnTo>
                    <a:lnTo>
                      <a:pt x="0" y="0"/>
                    </a:lnTo>
                    <a:lnTo>
                      <a:pt x="0" y="12"/>
                    </a:lnTo>
                    <a:lnTo>
                      <a:pt x="10" y="13"/>
                    </a:lnTo>
                    <a:lnTo>
                      <a:pt x="17" y="19"/>
                    </a:lnTo>
                    <a:lnTo>
                      <a:pt x="20" y="23"/>
                    </a:lnTo>
                    <a:lnTo>
                      <a:pt x="21" y="33"/>
                    </a:lnTo>
                    <a:lnTo>
                      <a:pt x="21" y="33"/>
                    </a:lnTo>
                    <a:lnTo>
                      <a:pt x="33" y="33"/>
                    </a:lnTo>
                    <a:lnTo>
                      <a:pt x="33" y="33"/>
                    </a:lnTo>
                  </a:path>
                </a:pathLst>
              </a:custGeom>
              <a:solidFill>
                <a:srgbClr val="000000"/>
              </a:solidFill>
              <a:ln w="9525">
                <a:noFill/>
                <a:round/>
                <a:headEnd/>
                <a:tailEnd/>
              </a:ln>
            </p:spPr>
            <p:txBody>
              <a:bodyPr wrap="none" anchor="ctr"/>
              <a:lstStyle/>
              <a:p>
                <a:endParaRPr lang="en-US"/>
              </a:p>
            </p:txBody>
          </p:sp>
          <p:sp>
            <p:nvSpPr>
              <p:cNvPr id="1250431" name="Freeform 127"/>
              <p:cNvSpPr>
                <a:spLocks noChangeArrowheads="1"/>
              </p:cNvSpPr>
              <p:nvPr/>
            </p:nvSpPr>
            <p:spPr bwMode="auto">
              <a:xfrm>
                <a:off x="4679" y="1958"/>
                <a:ext cx="3" cy="84"/>
              </a:xfrm>
              <a:custGeom>
                <a:avLst/>
                <a:gdLst/>
                <a:ahLst/>
                <a:cxnLst>
                  <a:cxn ang="0">
                    <a:pos x="13" y="368"/>
                  </a:cxn>
                  <a:cxn ang="0">
                    <a:pos x="13" y="368"/>
                  </a:cxn>
                  <a:cxn ang="0">
                    <a:pos x="13" y="312"/>
                  </a:cxn>
                  <a:cxn ang="0">
                    <a:pos x="13" y="187"/>
                  </a:cxn>
                  <a:cxn ang="0">
                    <a:pos x="13" y="63"/>
                  </a:cxn>
                  <a:cxn ang="0">
                    <a:pos x="13" y="0"/>
                  </a:cxn>
                  <a:cxn ang="0">
                    <a:pos x="0" y="0"/>
                  </a:cxn>
                  <a:cxn ang="0">
                    <a:pos x="0" y="63"/>
                  </a:cxn>
                  <a:cxn ang="0">
                    <a:pos x="0" y="187"/>
                  </a:cxn>
                  <a:cxn ang="0">
                    <a:pos x="0" y="312"/>
                  </a:cxn>
                  <a:cxn ang="0">
                    <a:pos x="0" y="368"/>
                  </a:cxn>
                  <a:cxn ang="0">
                    <a:pos x="0" y="368"/>
                  </a:cxn>
                  <a:cxn ang="0">
                    <a:pos x="13" y="368"/>
                  </a:cxn>
                  <a:cxn ang="0">
                    <a:pos x="13" y="368"/>
                  </a:cxn>
                </a:cxnLst>
                <a:rect l="0" t="0" r="r" b="b"/>
                <a:pathLst>
                  <a:path w="14" h="369">
                    <a:moveTo>
                      <a:pt x="13" y="368"/>
                    </a:moveTo>
                    <a:lnTo>
                      <a:pt x="13" y="368"/>
                    </a:lnTo>
                    <a:lnTo>
                      <a:pt x="13" y="312"/>
                    </a:lnTo>
                    <a:lnTo>
                      <a:pt x="13" y="187"/>
                    </a:lnTo>
                    <a:lnTo>
                      <a:pt x="13" y="63"/>
                    </a:lnTo>
                    <a:lnTo>
                      <a:pt x="13" y="0"/>
                    </a:lnTo>
                    <a:lnTo>
                      <a:pt x="0" y="0"/>
                    </a:lnTo>
                    <a:lnTo>
                      <a:pt x="0" y="63"/>
                    </a:lnTo>
                    <a:lnTo>
                      <a:pt x="0" y="187"/>
                    </a:lnTo>
                    <a:lnTo>
                      <a:pt x="0" y="312"/>
                    </a:lnTo>
                    <a:lnTo>
                      <a:pt x="0" y="368"/>
                    </a:lnTo>
                    <a:lnTo>
                      <a:pt x="0" y="368"/>
                    </a:lnTo>
                    <a:lnTo>
                      <a:pt x="13" y="368"/>
                    </a:lnTo>
                    <a:lnTo>
                      <a:pt x="13" y="368"/>
                    </a:lnTo>
                  </a:path>
                </a:pathLst>
              </a:custGeom>
              <a:solidFill>
                <a:srgbClr val="000000"/>
              </a:solidFill>
              <a:ln w="9525">
                <a:noFill/>
                <a:round/>
                <a:headEnd/>
                <a:tailEnd/>
              </a:ln>
            </p:spPr>
            <p:txBody>
              <a:bodyPr wrap="none" anchor="ctr"/>
              <a:lstStyle/>
              <a:p>
                <a:endParaRPr lang="en-US"/>
              </a:p>
            </p:txBody>
          </p:sp>
          <p:sp>
            <p:nvSpPr>
              <p:cNvPr id="1250432" name="AutoShape 128"/>
              <p:cNvSpPr>
                <a:spLocks noChangeArrowheads="1"/>
              </p:cNvSpPr>
              <p:nvPr/>
            </p:nvSpPr>
            <p:spPr bwMode="auto">
              <a:xfrm>
                <a:off x="4564" y="1957"/>
                <a:ext cx="31" cy="75"/>
              </a:xfrm>
              <a:prstGeom prst="roundRect">
                <a:avLst>
                  <a:gd name="adj" fmla="val 3333"/>
                </a:avLst>
              </a:prstGeom>
              <a:solidFill>
                <a:srgbClr val="A50000"/>
              </a:solidFill>
              <a:ln w="9525">
                <a:noFill/>
                <a:round/>
                <a:headEnd/>
                <a:tailEnd/>
              </a:ln>
            </p:spPr>
            <p:txBody>
              <a:bodyPr wrap="none" anchor="ctr"/>
              <a:lstStyle/>
              <a:p>
                <a:endParaRPr lang="en-US"/>
              </a:p>
            </p:txBody>
          </p:sp>
          <p:sp>
            <p:nvSpPr>
              <p:cNvPr id="1250433" name="AutoShape 129"/>
              <p:cNvSpPr>
                <a:spLocks noChangeArrowheads="1"/>
              </p:cNvSpPr>
              <p:nvPr/>
            </p:nvSpPr>
            <p:spPr bwMode="auto">
              <a:xfrm>
                <a:off x="4564" y="1957"/>
                <a:ext cx="31" cy="75"/>
              </a:xfrm>
              <a:prstGeom prst="roundRect">
                <a:avLst>
                  <a:gd name="adj" fmla="val 3333"/>
                </a:avLst>
              </a:prstGeom>
              <a:noFill/>
              <a:ln w="9525">
                <a:solidFill>
                  <a:srgbClr val="000000"/>
                </a:solidFill>
                <a:round/>
                <a:headEnd/>
                <a:tailEnd/>
              </a:ln>
            </p:spPr>
            <p:txBody>
              <a:bodyPr wrap="none" anchor="ctr"/>
              <a:lstStyle/>
              <a:p>
                <a:endParaRPr lang="en-US"/>
              </a:p>
            </p:txBody>
          </p:sp>
          <p:sp>
            <p:nvSpPr>
              <p:cNvPr id="1250434" name="AutoShape 130"/>
              <p:cNvSpPr>
                <a:spLocks noChangeArrowheads="1"/>
              </p:cNvSpPr>
              <p:nvPr/>
            </p:nvSpPr>
            <p:spPr bwMode="auto">
              <a:xfrm>
                <a:off x="4273" y="3205"/>
                <a:ext cx="661" cy="248"/>
              </a:xfrm>
              <a:prstGeom prst="roundRect">
                <a:avLst>
                  <a:gd name="adj" fmla="val 403"/>
                </a:avLst>
              </a:prstGeom>
              <a:noFill/>
              <a:ln w="3240">
                <a:solidFill>
                  <a:srgbClr val="FFFFFF"/>
                </a:solidFill>
                <a:round/>
                <a:headEnd/>
                <a:tailEnd/>
              </a:ln>
            </p:spPr>
            <p:txBody>
              <a:bodyPr wrap="none" anchor="ctr"/>
              <a:lstStyle/>
              <a:p>
                <a:endParaRPr lang="en-US"/>
              </a:p>
            </p:txBody>
          </p:sp>
          <p:sp>
            <p:nvSpPr>
              <p:cNvPr id="1250435" name="AutoShape 131"/>
              <p:cNvSpPr>
                <a:spLocks noChangeArrowheads="1"/>
              </p:cNvSpPr>
              <p:nvPr/>
            </p:nvSpPr>
            <p:spPr bwMode="auto">
              <a:xfrm>
                <a:off x="4350" y="3272"/>
                <a:ext cx="568"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Episode File</a:t>
                </a:r>
              </a:p>
            </p:txBody>
          </p:sp>
          <p:sp>
            <p:nvSpPr>
              <p:cNvPr id="1250436" name="Freeform 132"/>
              <p:cNvSpPr>
                <a:spLocks noChangeArrowheads="1"/>
              </p:cNvSpPr>
              <p:nvPr/>
            </p:nvSpPr>
            <p:spPr bwMode="auto">
              <a:xfrm>
                <a:off x="4464" y="2975"/>
                <a:ext cx="279" cy="271"/>
              </a:xfrm>
              <a:custGeom>
                <a:avLst/>
                <a:gdLst/>
                <a:ahLst/>
                <a:cxnLst>
                  <a:cxn ang="0">
                    <a:pos x="1231" y="264"/>
                  </a:cxn>
                  <a:cxn ang="0">
                    <a:pos x="1231" y="1194"/>
                  </a:cxn>
                  <a:cxn ang="0">
                    <a:pos x="0" y="1194"/>
                  </a:cxn>
                  <a:cxn ang="0">
                    <a:pos x="0" y="0"/>
                  </a:cxn>
                  <a:cxn ang="0">
                    <a:pos x="1231" y="0"/>
                  </a:cxn>
                  <a:cxn ang="0">
                    <a:pos x="1231" y="224"/>
                  </a:cxn>
                  <a:cxn ang="0">
                    <a:pos x="1193" y="224"/>
                  </a:cxn>
                  <a:cxn ang="0">
                    <a:pos x="1193" y="264"/>
                  </a:cxn>
                  <a:cxn ang="0">
                    <a:pos x="1231" y="264"/>
                  </a:cxn>
                  <a:cxn ang="0">
                    <a:pos x="1231" y="264"/>
                  </a:cxn>
                </a:cxnLst>
                <a:rect l="0" t="0" r="r" b="b"/>
                <a:pathLst>
                  <a:path w="1232" h="1195">
                    <a:moveTo>
                      <a:pt x="1231" y="264"/>
                    </a:moveTo>
                    <a:lnTo>
                      <a:pt x="1231" y="1194"/>
                    </a:lnTo>
                    <a:lnTo>
                      <a:pt x="0" y="1194"/>
                    </a:lnTo>
                    <a:lnTo>
                      <a:pt x="0" y="0"/>
                    </a:lnTo>
                    <a:lnTo>
                      <a:pt x="1231" y="0"/>
                    </a:lnTo>
                    <a:lnTo>
                      <a:pt x="1231" y="224"/>
                    </a:lnTo>
                    <a:lnTo>
                      <a:pt x="1193" y="224"/>
                    </a:lnTo>
                    <a:lnTo>
                      <a:pt x="1193" y="264"/>
                    </a:lnTo>
                    <a:lnTo>
                      <a:pt x="1231" y="264"/>
                    </a:lnTo>
                    <a:lnTo>
                      <a:pt x="1231" y="264"/>
                    </a:lnTo>
                  </a:path>
                </a:pathLst>
              </a:custGeom>
              <a:solidFill>
                <a:srgbClr val="004CB2"/>
              </a:solidFill>
              <a:ln w="9525">
                <a:noFill/>
                <a:round/>
                <a:headEnd/>
                <a:tailEnd/>
              </a:ln>
            </p:spPr>
            <p:txBody>
              <a:bodyPr wrap="none" anchor="ctr"/>
              <a:lstStyle/>
              <a:p>
                <a:endParaRPr lang="en-US"/>
              </a:p>
            </p:txBody>
          </p:sp>
          <p:sp>
            <p:nvSpPr>
              <p:cNvPr id="1250437" name="Freeform 133"/>
              <p:cNvSpPr>
                <a:spLocks noChangeArrowheads="1"/>
              </p:cNvSpPr>
              <p:nvPr/>
            </p:nvSpPr>
            <p:spPr bwMode="auto">
              <a:xfrm>
                <a:off x="4742" y="3035"/>
                <a:ext cx="2" cy="212"/>
              </a:xfrm>
              <a:custGeom>
                <a:avLst/>
                <a:gdLst/>
                <a:ahLst/>
                <a:cxnLst>
                  <a:cxn ang="0">
                    <a:pos x="5" y="932"/>
                  </a:cxn>
                  <a:cxn ang="0">
                    <a:pos x="10" y="928"/>
                  </a:cxn>
                  <a:cxn ang="0">
                    <a:pos x="10" y="0"/>
                  </a:cxn>
                  <a:cxn ang="0">
                    <a:pos x="0" y="0"/>
                  </a:cxn>
                  <a:cxn ang="0">
                    <a:pos x="0" y="928"/>
                  </a:cxn>
                  <a:cxn ang="0">
                    <a:pos x="5" y="924"/>
                  </a:cxn>
                  <a:cxn ang="0">
                    <a:pos x="5" y="932"/>
                  </a:cxn>
                  <a:cxn ang="0">
                    <a:pos x="10" y="932"/>
                  </a:cxn>
                  <a:cxn ang="0">
                    <a:pos x="10" y="928"/>
                  </a:cxn>
                  <a:cxn ang="0">
                    <a:pos x="5" y="932"/>
                  </a:cxn>
                  <a:cxn ang="0">
                    <a:pos x="5" y="932"/>
                  </a:cxn>
                </a:cxnLst>
                <a:rect l="0" t="0" r="r" b="b"/>
                <a:pathLst>
                  <a:path w="11" h="933">
                    <a:moveTo>
                      <a:pt x="5" y="932"/>
                    </a:moveTo>
                    <a:lnTo>
                      <a:pt x="10" y="928"/>
                    </a:lnTo>
                    <a:lnTo>
                      <a:pt x="10" y="0"/>
                    </a:lnTo>
                    <a:lnTo>
                      <a:pt x="0" y="0"/>
                    </a:lnTo>
                    <a:lnTo>
                      <a:pt x="0" y="928"/>
                    </a:lnTo>
                    <a:lnTo>
                      <a:pt x="5" y="924"/>
                    </a:lnTo>
                    <a:lnTo>
                      <a:pt x="5" y="932"/>
                    </a:lnTo>
                    <a:lnTo>
                      <a:pt x="10" y="932"/>
                    </a:lnTo>
                    <a:lnTo>
                      <a:pt x="10" y="928"/>
                    </a:lnTo>
                    <a:lnTo>
                      <a:pt x="5" y="932"/>
                    </a:lnTo>
                    <a:lnTo>
                      <a:pt x="5" y="932"/>
                    </a:lnTo>
                  </a:path>
                </a:pathLst>
              </a:custGeom>
              <a:solidFill>
                <a:srgbClr val="000000"/>
              </a:solidFill>
              <a:ln w="9525">
                <a:noFill/>
                <a:round/>
                <a:headEnd/>
                <a:tailEnd/>
              </a:ln>
            </p:spPr>
            <p:txBody>
              <a:bodyPr wrap="none" anchor="ctr"/>
              <a:lstStyle/>
              <a:p>
                <a:endParaRPr lang="en-US"/>
              </a:p>
            </p:txBody>
          </p:sp>
          <p:sp>
            <p:nvSpPr>
              <p:cNvPr id="1250438" name="Freeform 134"/>
              <p:cNvSpPr>
                <a:spLocks noChangeArrowheads="1"/>
              </p:cNvSpPr>
              <p:nvPr/>
            </p:nvSpPr>
            <p:spPr bwMode="auto">
              <a:xfrm>
                <a:off x="4464" y="3245"/>
                <a:ext cx="280" cy="2"/>
              </a:xfrm>
              <a:custGeom>
                <a:avLst/>
                <a:gdLst/>
                <a:ahLst/>
                <a:cxnLst>
                  <a:cxn ang="0">
                    <a:pos x="0" y="5"/>
                  </a:cxn>
                  <a:cxn ang="0">
                    <a:pos x="4" y="9"/>
                  </a:cxn>
                  <a:cxn ang="0">
                    <a:pos x="1235" y="9"/>
                  </a:cxn>
                  <a:cxn ang="0">
                    <a:pos x="1235" y="0"/>
                  </a:cxn>
                  <a:cxn ang="0">
                    <a:pos x="4" y="0"/>
                  </a:cxn>
                  <a:cxn ang="0">
                    <a:pos x="7" y="5"/>
                  </a:cxn>
                  <a:cxn ang="0">
                    <a:pos x="0" y="5"/>
                  </a:cxn>
                  <a:cxn ang="0">
                    <a:pos x="0" y="9"/>
                  </a:cxn>
                  <a:cxn ang="0">
                    <a:pos x="4" y="9"/>
                  </a:cxn>
                  <a:cxn ang="0">
                    <a:pos x="0" y="5"/>
                  </a:cxn>
                  <a:cxn ang="0">
                    <a:pos x="0" y="5"/>
                  </a:cxn>
                </a:cxnLst>
                <a:rect l="0" t="0" r="r" b="b"/>
                <a:pathLst>
                  <a:path w="1236" h="10">
                    <a:moveTo>
                      <a:pt x="0" y="5"/>
                    </a:moveTo>
                    <a:lnTo>
                      <a:pt x="4" y="9"/>
                    </a:lnTo>
                    <a:lnTo>
                      <a:pt x="1235" y="9"/>
                    </a:lnTo>
                    <a:lnTo>
                      <a:pt x="1235" y="0"/>
                    </a:lnTo>
                    <a:lnTo>
                      <a:pt x="4" y="0"/>
                    </a:lnTo>
                    <a:lnTo>
                      <a:pt x="7" y="5"/>
                    </a:lnTo>
                    <a:lnTo>
                      <a:pt x="0" y="5"/>
                    </a:lnTo>
                    <a:lnTo>
                      <a:pt x="0" y="9"/>
                    </a:lnTo>
                    <a:lnTo>
                      <a:pt x="4" y="9"/>
                    </a:lnTo>
                    <a:lnTo>
                      <a:pt x="0" y="5"/>
                    </a:lnTo>
                    <a:lnTo>
                      <a:pt x="0" y="5"/>
                    </a:lnTo>
                  </a:path>
                </a:pathLst>
              </a:custGeom>
              <a:solidFill>
                <a:srgbClr val="000000"/>
              </a:solidFill>
              <a:ln w="9525">
                <a:noFill/>
                <a:round/>
                <a:headEnd/>
                <a:tailEnd/>
              </a:ln>
            </p:spPr>
            <p:txBody>
              <a:bodyPr wrap="none" anchor="ctr"/>
              <a:lstStyle/>
              <a:p>
                <a:endParaRPr lang="en-US"/>
              </a:p>
            </p:txBody>
          </p:sp>
          <p:sp>
            <p:nvSpPr>
              <p:cNvPr id="1250439" name="Freeform 135"/>
              <p:cNvSpPr>
                <a:spLocks noChangeArrowheads="1"/>
              </p:cNvSpPr>
              <p:nvPr/>
            </p:nvSpPr>
            <p:spPr bwMode="auto">
              <a:xfrm>
                <a:off x="4464" y="2974"/>
                <a:ext cx="2" cy="272"/>
              </a:xfrm>
              <a:custGeom>
                <a:avLst/>
                <a:gdLst/>
                <a:ahLst/>
                <a:cxnLst>
                  <a:cxn ang="0">
                    <a:pos x="5" y="0"/>
                  </a:cxn>
                  <a:cxn ang="0">
                    <a:pos x="0" y="3"/>
                  </a:cxn>
                  <a:cxn ang="0">
                    <a:pos x="0" y="1198"/>
                  </a:cxn>
                  <a:cxn ang="0">
                    <a:pos x="9" y="1198"/>
                  </a:cxn>
                  <a:cxn ang="0">
                    <a:pos x="9" y="3"/>
                  </a:cxn>
                  <a:cxn ang="0">
                    <a:pos x="5" y="7"/>
                  </a:cxn>
                  <a:cxn ang="0">
                    <a:pos x="5" y="0"/>
                  </a:cxn>
                  <a:cxn ang="0">
                    <a:pos x="0" y="0"/>
                  </a:cxn>
                  <a:cxn ang="0">
                    <a:pos x="0" y="3"/>
                  </a:cxn>
                  <a:cxn ang="0">
                    <a:pos x="5" y="0"/>
                  </a:cxn>
                  <a:cxn ang="0">
                    <a:pos x="5" y="0"/>
                  </a:cxn>
                </a:cxnLst>
                <a:rect l="0" t="0" r="r" b="b"/>
                <a:pathLst>
                  <a:path w="10" h="1199">
                    <a:moveTo>
                      <a:pt x="5" y="0"/>
                    </a:moveTo>
                    <a:lnTo>
                      <a:pt x="0" y="3"/>
                    </a:lnTo>
                    <a:lnTo>
                      <a:pt x="0" y="1198"/>
                    </a:lnTo>
                    <a:lnTo>
                      <a:pt x="9" y="1198"/>
                    </a:lnTo>
                    <a:lnTo>
                      <a:pt x="9" y="3"/>
                    </a:lnTo>
                    <a:lnTo>
                      <a:pt x="5" y="7"/>
                    </a:lnTo>
                    <a:lnTo>
                      <a:pt x="5" y="0"/>
                    </a:lnTo>
                    <a:lnTo>
                      <a:pt x="0" y="0"/>
                    </a:lnTo>
                    <a:lnTo>
                      <a:pt x="0" y="3"/>
                    </a:lnTo>
                    <a:lnTo>
                      <a:pt x="5" y="0"/>
                    </a:lnTo>
                    <a:lnTo>
                      <a:pt x="5" y="0"/>
                    </a:lnTo>
                  </a:path>
                </a:pathLst>
              </a:custGeom>
              <a:solidFill>
                <a:srgbClr val="000000"/>
              </a:solidFill>
              <a:ln w="9525">
                <a:noFill/>
                <a:round/>
                <a:headEnd/>
                <a:tailEnd/>
              </a:ln>
            </p:spPr>
            <p:txBody>
              <a:bodyPr wrap="none" anchor="ctr"/>
              <a:lstStyle/>
              <a:p>
                <a:endParaRPr lang="en-US"/>
              </a:p>
            </p:txBody>
          </p:sp>
          <p:sp>
            <p:nvSpPr>
              <p:cNvPr id="1250440" name="Freeform 136"/>
              <p:cNvSpPr>
                <a:spLocks noChangeArrowheads="1"/>
              </p:cNvSpPr>
              <p:nvPr/>
            </p:nvSpPr>
            <p:spPr bwMode="auto">
              <a:xfrm>
                <a:off x="4464" y="2974"/>
                <a:ext cx="281" cy="2"/>
              </a:xfrm>
              <a:custGeom>
                <a:avLst/>
                <a:gdLst/>
                <a:ahLst/>
                <a:cxnLst>
                  <a:cxn ang="0">
                    <a:pos x="1236" y="4"/>
                  </a:cxn>
                  <a:cxn ang="0">
                    <a:pos x="1231" y="0"/>
                  </a:cxn>
                  <a:cxn ang="0">
                    <a:pos x="0" y="0"/>
                  </a:cxn>
                  <a:cxn ang="0">
                    <a:pos x="0" y="9"/>
                  </a:cxn>
                  <a:cxn ang="0">
                    <a:pos x="1231" y="9"/>
                  </a:cxn>
                  <a:cxn ang="0">
                    <a:pos x="1227" y="4"/>
                  </a:cxn>
                  <a:cxn ang="0">
                    <a:pos x="1236" y="4"/>
                  </a:cxn>
                  <a:cxn ang="0">
                    <a:pos x="1236" y="0"/>
                  </a:cxn>
                  <a:cxn ang="0">
                    <a:pos x="1231" y="0"/>
                  </a:cxn>
                  <a:cxn ang="0">
                    <a:pos x="1236" y="4"/>
                  </a:cxn>
                  <a:cxn ang="0">
                    <a:pos x="1236" y="4"/>
                  </a:cxn>
                </a:cxnLst>
                <a:rect l="0" t="0" r="r" b="b"/>
                <a:pathLst>
                  <a:path w="1237" h="10">
                    <a:moveTo>
                      <a:pt x="1236" y="4"/>
                    </a:moveTo>
                    <a:lnTo>
                      <a:pt x="1231" y="0"/>
                    </a:lnTo>
                    <a:lnTo>
                      <a:pt x="0" y="0"/>
                    </a:lnTo>
                    <a:lnTo>
                      <a:pt x="0" y="9"/>
                    </a:lnTo>
                    <a:lnTo>
                      <a:pt x="1231" y="9"/>
                    </a:lnTo>
                    <a:lnTo>
                      <a:pt x="1227" y="4"/>
                    </a:lnTo>
                    <a:lnTo>
                      <a:pt x="1236" y="4"/>
                    </a:lnTo>
                    <a:lnTo>
                      <a:pt x="1236" y="0"/>
                    </a:lnTo>
                    <a:lnTo>
                      <a:pt x="1231" y="0"/>
                    </a:lnTo>
                    <a:lnTo>
                      <a:pt x="1236" y="4"/>
                    </a:lnTo>
                    <a:lnTo>
                      <a:pt x="1236" y="4"/>
                    </a:lnTo>
                  </a:path>
                </a:pathLst>
              </a:custGeom>
              <a:solidFill>
                <a:srgbClr val="000000"/>
              </a:solidFill>
              <a:ln w="9525">
                <a:noFill/>
                <a:round/>
                <a:headEnd/>
                <a:tailEnd/>
              </a:ln>
            </p:spPr>
            <p:txBody>
              <a:bodyPr wrap="none" anchor="ctr"/>
              <a:lstStyle/>
              <a:p>
                <a:endParaRPr lang="en-US"/>
              </a:p>
            </p:txBody>
          </p:sp>
          <p:sp>
            <p:nvSpPr>
              <p:cNvPr id="1250441" name="Freeform 137"/>
              <p:cNvSpPr>
                <a:spLocks noChangeArrowheads="1"/>
              </p:cNvSpPr>
              <p:nvPr/>
            </p:nvSpPr>
            <p:spPr bwMode="auto">
              <a:xfrm>
                <a:off x="4742" y="2975"/>
                <a:ext cx="2" cy="52"/>
              </a:xfrm>
              <a:custGeom>
                <a:avLst/>
                <a:gdLst/>
                <a:ahLst/>
                <a:cxnLst>
                  <a:cxn ang="0">
                    <a:pos x="5" y="227"/>
                  </a:cxn>
                  <a:cxn ang="0">
                    <a:pos x="10" y="224"/>
                  </a:cxn>
                  <a:cxn ang="0">
                    <a:pos x="10" y="0"/>
                  </a:cxn>
                  <a:cxn ang="0">
                    <a:pos x="0" y="0"/>
                  </a:cxn>
                  <a:cxn ang="0">
                    <a:pos x="0" y="224"/>
                  </a:cxn>
                  <a:cxn ang="0">
                    <a:pos x="5" y="220"/>
                  </a:cxn>
                  <a:cxn ang="0">
                    <a:pos x="5" y="227"/>
                  </a:cxn>
                  <a:cxn ang="0">
                    <a:pos x="10" y="227"/>
                  </a:cxn>
                  <a:cxn ang="0">
                    <a:pos x="10" y="224"/>
                  </a:cxn>
                  <a:cxn ang="0">
                    <a:pos x="5" y="227"/>
                  </a:cxn>
                  <a:cxn ang="0">
                    <a:pos x="5" y="227"/>
                  </a:cxn>
                </a:cxnLst>
                <a:rect l="0" t="0" r="r" b="b"/>
                <a:pathLst>
                  <a:path w="11" h="228">
                    <a:moveTo>
                      <a:pt x="5" y="227"/>
                    </a:moveTo>
                    <a:lnTo>
                      <a:pt x="10" y="224"/>
                    </a:lnTo>
                    <a:lnTo>
                      <a:pt x="10" y="0"/>
                    </a:lnTo>
                    <a:lnTo>
                      <a:pt x="0" y="0"/>
                    </a:lnTo>
                    <a:lnTo>
                      <a:pt x="0" y="224"/>
                    </a:lnTo>
                    <a:lnTo>
                      <a:pt x="5" y="220"/>
                    </a:lnTo>
                    <a:lnTo>
                      <a:pt x="5" y="227"/>
                    </a:lnTo>
                    <a:lnTo>
                      <a:pt x="10" y="227"/>
                    </a:lnTo>
                    <a:lnTo>
                      <a:pt x="10" y="224"/>
                    </a:lnTo>
                    <a:lnTo>
                      <a:pt x="5" y="227"/>
                    </a:lnTo>
                    <a:lnTo>
                      <a:pt x="5" y="227"/>
                    </a:lnTo>
                  </a:path>
                </a:pathLst>
              </a:custGeom>
              <a:solidFill>
                <a:srgbClr val="000000"/>
              </a:solidFill>
              <a:ln w="9525">
                <a:noFill/>
                <a:round/>
                <a:headEnd/>
                <a:tailEnd/>
              </a:ln>
            </p:spPr>
            <p:txBody>
              <a:bodyPr wrap="none" anchor="ctr"/>
              <a:lstStyle/>
              <a:p>
                <a:endParaRPr lang="en-US"/>
              </a:p>
            </p:txBody>
          </p:sp>
          <p:sp>
            <p:nvSpPr>
              <p:cNvPr id="1250442" name="Freeform 138"/>
              <p:cNvSpPr>
                <a:spLocks noChangeArrowheads="1"/>
              </p:cNvSpPr>
              <p:nvPr/>
            </p:nvSpPr>
            <p:spPr bwMode="auto">
              <a:xfrm>
                <a:off x="4734" y="3025"/>
                <a:ext cx="10" cy="2"/>
              </a:xfrm>
              <a:custGeom>
                <a:avLst/>
                <a:gdLst/>
                <a:ahLst/>
                <a:cxnLst>
                  <a:cxn ang="0">
                    <a:pos x="7" y="5"/>
                  </a:cxn>
                  <a:cxn ang="0">
                    <a:pos x="3" y="9"/>
                  </a:cxn>
                  <a:cxn ang="0">
                    <a:pos x="41" y="9"/>
                  </a:cxn>
                  <a:cxn ang="0">
                    <a:pos x="41" y="0"/>
                  </a:cxn>
                  <a:cxn ang="0">
                    <a:pos x="3" y="0"/>
                  </a:cxn>
                  <a:cxn ang="0">
                    <a:pos x="0" y="5"/>
                  </a:cxn>
                  <a:cxn ang="0">
                    <a:pos x="3" y="0"/>
                  </a:cxn>
                  <a:cxn ang="0">
                    <a:pos x="0" y="0"/>
                  </a:cxn>
                  <a:cxn ang="0">
                    <a:pos x="0" y="5"/>
                  </a:cxn>
                  <a:cxn ang="0">
                    <a:pos x="7" y="5"/>
                  </a:cxn>
                  <a:cxn ang="0">
                    <a:pos x="7" y="5"/>
                  </a:cxn>
                </a:cxnLst>
                <a:rect l="0" t="0" r="r" b="b"/>
                <a:pathLst>
                  <a:path w="42" h="10">
                    <a:moveTo>
                      <a:pt x="7" y="5"/>
                    </a:moveTo>
                    <a:lnTo>
                      <a:pt x="3" y="9"/>
                    </a:lnTo>
                    <a:lnTo>
                      <a:pt x="41" y="9"/>
                    </a:lnTo>
                    <a:lnTo>
                      <a:pt x="41" y="0"/>
                    </a:lnTo>
                    <a:lnTo>
                      <a:pt x="3" y="0"/>
                    </a:lnTo>
                    <a:lnTo>
                      <a:pt x="0" y="5"/>
                    </a:lnTo>
                    <a:lnTo>
                      <a:pt x="3" y="0"/>
                    </a:lnTo>
                    <a:lnTo>
                      <a:pt x="0" y="0"/>
                    </a:lnTo>
                    <a:lnTo>
                      <a:pt x="0" y="5"/>
                    </a:lnTo>
                    <a:lnTo>
                      <a:pt x="7" y="5"/>
                    </a:lnTo>
                    <a:lnTo>
                      <a:pt x="7" y="5"/>
                    </a:lnTo>
                  </a:path>
                </a:pathLst>
              </a:custGeom>
              <a:solidFill>
                <a:srgbClr val="000000"/>
              </a:solidFill>
              <a:ln w="9525">
                <a:noFill/>
                <a:round/>
                <a:headEnd/>
                <a:tailEnd/>
              </a:ln>
            </p:spPr>
            <p:txBody>
              <a:bodyPr wrap="none" anchor="ctr"/>
              <a:lstStyle/>
              <a:p>
                <a:endParaRPr lang="en-US"/>
              </a:p>
            </p:txBody>
          </p:sp>
          <p:sp>
            <p:nvSpPr>
              <p:cNvPr id="1250443" name="Freeform 139"/>
              <p:cNvSpPr>
                <a:spLocks noChangeArrowheads="1"/>
              </p:cNvSpPr>
              <p:nvPr/>
            </p:nvSpPr>
            <p:spPr bwMode="auto">
              <a:xfrm>
                <a:off x="4734" y="3026"/>
                <a:ext cx="2" cy="11"/>
              </a:xfrm>
              <a:custGeom>
                <a:avLst/>
                <a:gdLst/>
                <a:ahLst/>
                <a:cxnLst>
                  <a:cxn ang="0">
                    <a:pos x="3" y="40"/>
                  </a:cxn>
                  <a:cxn ang="0">
                    <a:pos x="9" y="43"/>
                  </a:cxn>
                  <a:cxn ang="0">
                    <a:pos x="9" y="0"/>
                  </a:cxn>
                  <a:cxn ang="0">
                    <a:pos x="0" y="0"/>
                  </a:cxn>
                  <a:cxn ang="0">
                    <a:pos x="0" y="43"/>
                  </a:cxn>
                  <a:cxn ang="0">
                    <a:pos x="3" y="48"/>
                  </a:cxn>
                  <a:cxn ang="0">
                    <a:pos x="0" y="43"/>
                  </a:cxn>
                  <a:cxn ang="0">
                    <a:pos x="0" y="48"/>
                  </a:cxn>
                  <a:cxn ang="0">
                    <a:pos x="3" y="48"/>
                  </a:cxn>
                  <a:cxn ang="0">
                    <a:pos x="3" y="40"/>
                  </a:cxn>
                  <a:cxn ang="0">
                    <a:pos x="3" y="40"/>
                  </a:cxn>
                </a:cxnLst>
                <a:rect l="0" t="0" r="r" b="b"/>
                <a:pathLst>
                  <a:path w="10" h="49">
                    <a:moveTo>
                      <a:pt x="3" y="40"/>
                    </a:moveTo>
                    <a:lnTo>
                      <a:pt x="9" y="43"/>
                    </a:lnTo>
                    <a:lnTo>
                      <a:pt x="9" y="0"/>
                    </a:lnTo>
                    <a:lnTo>
                      <a:pt x="0" y="0"/>
                    </a:lnTo>
                    <a:lnTo>
                      <a:pt x="0" y="43"/>
                    </a:lnTo>
                    <a:lnTo>
                      <a:pt x="3" y="48"/>
                    </a:lnTo>
                    <a:lnTo>
                      <a:pt x="0" y="43"/>
                    </a:lnTo>
                    <a:lnTo>
                      <a:pt x="0" y="48"/>
                    </a:lnTo>
                    <a:lnTo>
                      <a:pt x="3" y="48"/>
                    </a:lnTo>
                    <a:lnTo>
                      <a:pt x="3" y="40"/>
                    </a:lnTo>
                    <a:lnTo>
                      <a:pt x="3" y="40"/>
                    </a:lnTo>
                  </a:path>
                </a:pathLst>
              </a:custGeom>
              <a:solidFill>
                <a:srgbClr val="000000"/>
              </a:solidFill>
              <a:ln w="9525">
                <a:noFill/>
                <a:round/>
                <a:headEnd/>
                <a:tailEnd/>
              </a:ln>
            </p:spPr>
            <p:txBody>
              <a:bodyPr wrap="none" anchor="ctr"/>
              <a:lstStyle/>
              <a:p>
                <a:endParaRPr lang="en-US"/>
              </a:p>
            </p:txBody>
          </p:sp>
          <p:sp>
            <p:nvSpPr>
              <p:cNvPr id="1250444" name="Freeform 140"/>
              <p:cNvSpPr>
                <a:spLocks noChangeArrowheads="1"/>
              </p:cNvSpPr>
              <p:nvPr/>
            </p:nvSpPr>
            <p:spPr bwMode="auto">
              <a:xfrm>
                <a:off x="4735" y="3035"/>
                <a:ext cx="10" cy="2"/>
              </a:xfrm>
              <a:custGeom>
                <a:avLst/>
                <a:gdLst/>
                <a:ahLst/>
                <a:cxnLst>
                  <a:cxn ang="0">
                    <a:pos x="42" y="3"/>
                  </a:cxn>
                  <a:cxn ang="0">
                    <a:pos x="37" y="0"/>
                  </a:cxn>
                  <a:cxn ang="0">
                    <a:pos x="0" y="0"/>
                  </a:cxn>
                  <a:cxn ang="0">
                    <a:pos x="0" y="9"/>
                  </a:cxn>
                  <a:cxn ang="0">
                    <a:pos x="37" y="9"/>
                  </a:cxn>
                  <a:cxn ang="0">
                    <a:pos x="33" y="3"/>
                  </a:cxn>
                  <a:cxn ang="0">
                    <a:pos x="42" y="3"/>
                  </a:cxn>
                  <a:cxn ang="0">
                    <a:pos x="42" y="0"/>
                  </a:cxn>
                  <a:cxn ang="0">
                    <a:pos x="37" y="0"/>
                  </a:cxn>
                  <a:cxn ang="0">
                    <a:pos x="42" y="3"/>
                  </a:cxn>
                  <a:cxn ang="0">
                    <a:pos x="42" y="3"/>
                  </a:cxn>
                </a:cxnLst>
                <a:rect l="0" t="0" r="r" b="b"/>
                <a:pathLst>
                  <a:path w="43" h="10">
                    <a:moveTo>
                      <a:pt x="42" y="3"/>
                    </a:moveTo>
                    <a:lnTo>
                      <a:pt x="37" y="0"/>
                    </a:lnTo>
                    <a:lnTo>
                      <a:pt x="0" y="0"/>
                    </a:lnTo>
                    <a:lnTo>
                      <a:pt x="0" y="9"/>
                    </a:lnTo>
                    <a:lnTo>
                      <a:pt x="37" y="9"/>
                    </a:lnTo>
                    <a:lnTo>
                      <a:pt x="33" y="3"/>
                    </a:lnTo>
                    <a:lnTo>
                      <a:pt x="42" y="3"/>
                    </a:lnTo>
                    <a:lnTo>
                      <a:pt x="42" y="0"/>
                    </a:lnTo>
                    <a:lnTo>
                      <a:pt x="37" y="0"/>
                    </a:lnTo>
                    <a:lnTo>
                      <a:pt x="42" y="3"/>
                    </a:lnTo>
                    <a:lnTo>
                      <a:pt x="42" y="3"/>
                    </a:lnTo>
                  </a:path>
                </a:pathLst>
              </a:custGeom>
              <a:solidFill>
                <a:srgbClr val="000000"/>
              </a:solidFill>
              <a:ln w="9525">
                <a:noFill/>
                <a:round/>
                <a:headEnd/>
                <a:tailEnd/>
              </a:ln>
            </p:spPr>
            <p:txBody>
              <a:bodyPr wrap="none" anchor="ctr"/>
              <a:lstStyle/>
              <a:p>
                <a:endParaRPr lang="en-US"/>
              </a:p>
            </p:txBody>
          </p:sp>
          <p:sp>
            <p:nvSpPr>
              <p:cNvPr id="1250445" name="Freeform 141"/>
              <p:cNvSpPr>
                <a:spLocks noChangeArrowheads="1"/>
              </p:cNvSpPr>
              <p:nvPr/>
            </p:nvSpPr>
            <p:spPr bwMode="auto">
              <a:xfrm>
                <a:off x="4642" y="3124"/>
                <a:ext cx="10" cy="9"/>
              </a:xfrm>
              <a:custGeom>
                <a:avLst/>
                <a:gdLst/>
                <a:ahLst/>
                <a:cxnLst>
                  <a:cxn ang="0">
                    <a:pos x="22" y="40"/>
                  </a:cxn>
                  <a:cxn ang="0">
                    <a:pos x="30" y="38"/>
                  </a:cxn>
                  <a:cxn ang="0">
                    <a:pos x="38" y="34"/>
                  </a:cxn>
                  <a:cxn ang="0">
                    <a:pos x="43" y="27"/>
                  </a:cxn>
                  <a:cxn ang="0">
                    <a:pos x="45" y="20"/>
                  </a:cxn>
                  <a:cxn ang="0">
                    <a:pos x="43" y="12"/>
                  </a:cxn>
                  <a:cxn ang="0">
                    <a:pos x="38" y="5"/>
                  </a:cxn>
                  <a:cxn ang="0">
                    <a:pos x="30" y="0"/>
                  </a:cxn>
                  <a:cxn ang="0">
                    <a:pos x="22" y="0"/>
                  </a:cxn>
                  <a:cxn ang="0">
                    <a:pos x="13" y="0"/>
                  </a:cxn>
                  <a:cxn ang="0">
                    <a:pos x="6" y="5"/>
                  </a:cxn>
                  <a:cxn ang="0">
                    <a:pos x="2" y="12"/>
                  </a:cxn>
                  <a:cxn ang="0">
                    <a:pos x="0" y="20"/>
                  </a:cxn>
                  <a:cxn ang="0">
                    <a:pos x="2" y="27"/>
                  </a:cxn>
                  <a:cxn ang="0">
                    <a:pos x="6" y="34"/>
                  </a:cxn>
                  <a:cxn ang="0">
                    <a:pos x="13" y="38"/>
                  </a:cxn>
                  <a:cxn ang="0">
                    <a:pos x="22" y="40"/>
                  </a:cxn>
                  <a:cxn ang="0">
                    <a:pos x="22" y="40"/>
                  </a:cxn>
                </a:cxnLst>
                <a:rect l="0" t="0" r="r" b="b"/>
                <a:pathLst>
                  <a:path w="46" h="41">
                    <a:moveTo>
                      <a:pt x="22" y="40"/>
                    </a:moveTo>
                    <a:lnTo>
                      <a:pt x="30" y="38"/>
                    </a:lnTo>
                    <a:lnTo>
                      <a:pt x="38" y="34"/>
                    </a:lnTo>
                    <a:lnTo>
                      <a:pt x="43" y="27"/>
                    </a:lnTo>
                    <a:lnTo>
                      <a:pt x="45" y="20"/>
                    </a:lnTo>
                    <a:lnTo>
                      <a:pt x="43" y="12"/>
                    </a:lnTo>
                    <a:lnTo>
                      <a:pt x="38" y="5"/>
                    </a:lnTo>
                    <a:lnTo>
                      <a:pt x="30" y="0"/>
                    </a:lnTo>
                    <a:lnTo>
                      <a:pt x="22" y="0"/>
                    </a:lnTo>
                    <a:lnTo>
                      <a:pt x="13" y="0"/>
                    </a:lnTo>
                    <a:lnTo>
                      <a:pt x="6" y="5"/>
                    </a:lnTo>
                    <a:lnTo>
                      <a:pt x="2" y="12"/>
                    </a:lnTo>
                    <a:lnTo>
                      <a:pt x="0" y="20"/>
                    </a:lnTo>
                    <a:lnTo>
                      <a:pt x="2" y="27"/>
                    </a:lnTo>
                    <a:lnTo>
                      <a:pt x="6" y="34"/>
                    </a:lnTo>
                    <a:lnTo>
                      <a:pt x="13" y="38"/>
                    </a:lnTo>
                    <a:lnTo>
                      <a:pt x="22" y="40"/>
                    </a:lnTo>
                    <a:lnTo>
                      <a:pt x="22" y="40"/>
                    </a:lnTo>
                  </a:path>
                </a:pathLst>
              </a:custGeom>
              <a:solidFill>
                <a:srgbClr val="757C84"/>
              </a:solidFill>
              <a:ln w="9525">
                <a:noFill/>
                <a:round/>
                <a:headEnd/>
                <a:tailEnd/>
              </a:ln>
            </p:spPr>
            <p:txBody>
              <a:bodyPr wrap="none" anchor="ctr"/>
              <a:lstStyle/>
              <a:p>
                <a:endParaRPr lang="en-US"/>
              </a:p>
            </p:txBody>
          </p:sp>
          <p:sp>
            <p:nvSpPr>
              <p:cNvPr id="1250446" name="Freeform 142"/>
              <p:cNvSpPr>
                <a:spLocks noChangeArrowheads="1"/>
              </p:cNvSpPr>
              <p:nvPr/>
            </p:nvSpPr>
            <p:spPr bwMode="auto">
              <a:xfrm>
                <a:off x="4642" y="3124"/>
                <a:ext cx="10" cy="9"/>
              </a:xfrm>
              <a:custGeom>
                <a:avLst/>
                <a:gdLst/>
                <a:ahLst/>
                <a:cxnLst>
                  <a:cxn ang="0">
                    <a:pos x="22" y="40"/>
                  </a:cxn>
                  <a:cxn ang="0">
                    <a:pos x="22" y="40"/>
                  </a:cxn>
                  <a:cxn ang="0">
                    <a:pos x="30" y="38"/>
                  </a:cxn>
                  <a:cxn ang="0">
                    <a:pos x="38" y="34"/>
                  </a:cxn>
                  <a:cxn ang="0">
                    <a:pos x="43" y="27"/>
                  </a:cxn>
                  <a:cxn ang="0">
                    <a:pos x="45" y="20"/>
                  </a:cxn>
                  <a:cxn ang="0">
                    <a:pos x="45" y="20"/>
                  </a:cxn>
                  <a:cxn ang="0">
                    <a:pos x="43" y="12"/>
                  </a:cxn>
                  <a:cxn ang="0">
                    <a:pos x="38" y="5"/>
                  </a:cxn>
                  <a:cxn ang="0">
                    <a:pos x="30" y="0"/>
                  </a:cxn>
                  <a:cxn ang="0">
                    <a:pos x="22" y="0"/>
                  </a:cxn>
                  <a:cxn ang="0">
                    <a:pos x="22" y="0"/>
                  </a:cxn>
                  <a:cxn ang="0">
                    <a:pos x="13" y="0"/>
                  </a:cxn>
                  <a:cxn ang="0">
                    <a:pos x="6" y="5"/>
                  </a:cxn>
                  <a:cxn ang="0">
                    <a:pos x="2" y="12"/>
                  </a:cxn>
                  <a:cxn ang="0">
                    <a:pos x="0" y="20"/>
                  </a:cxn>
                  <a:cxn ang="0">
                    <a:pos x="0" y="20"/>
                  </a:cxn>
                  <a:cxn ang="0">
                    <a:pos x="2" y="27"/>
                  </a:cxn>
                  <a:cxn ang="0">
                    <a:pos x="6" y="34"/>
                  </a:cxn>
                  <a:cxn ang="0">
                    <a:pos x="13" y="38"/>
                  </a:cxn>
                  <a:cxn ang="0">
                    <a:pos x="22" y="40"/>
                  </a:cxn>
                </a:cxnLst>
                <a:rect l="0" t="0" r="r" b="b"/>
                <a:pathLst>
                  <a:path w="46" h="41">
                    <a:moveTo>
                      <a:pt x="22" y="40"/>
                    </a:moveTo>
                    <a:lnTo>
                      <a:pt x="22" y="40"/>
                    </a:lnTo>
                    <a:lnTo>
                      <a:pt x="30" y="38"/>
                    </a:lnTo>
                    <a:lnTo>
                      <a:pt x="38" y="34"/>
                    </a:lnTo>
                    <a:lnTo>
                      <a:pt x="43" y="27"/>
                    </a:lnTo>
                    <a:lnTo>
                      <a:pt x="45" y="20"/>
                    </a:lnTo>
                    <a:lnTo>
                      <a:pt x="45" y="20"/>
                    </a:lnTo>
                    <a:lnTo>
                      <a:pt x="43" y="12"/>
                    </a:lnTo>
                    <a:lnTo>
                      <a:pt x="38" y="5"/>
                    </a:lnTo>
                    <a:lnTo>
                      <a:pt x="30" y="0"/>
                    </a:lnTo>
                    <a:lnTo>
                      <a:pt x="22" y="0"/>
                    </a:lnTo>
                    <a:lnTo>
                      <a:pt x="22" y="0"/>
                    </a:lnTo>
                    <a:lnTo>
                      <a:pt x="13" y="0"/>
                    </a:lnTo>
                    <a:lnTo>
                      <a:pt x="6" y="5"/>
                    </a:lnTo>
                    <a:lnTo>
                      <a:pt x="2" y="12"/>
                    </a:lnTo>
                    <a:lnTo>
                      <a:pt x="0" y="20"/>
                    </a:lnTo>
                    <a:lnTo>
                      <a:pt x="0" y="20"/>
                    </a:lnTo>
                    <a:lnTo>
                      <a:pt x="2" y="27"/>
                    </a:lnTo>
                    <a:lnTo>
                      <a:pt x="6" y="34"/>
                    </a:lnTo>
                    <a:lnTo>
                      <a:pt x="13" y="38"/>
                    </a:lnTo>
                    <a:lnTo>
                      <a:pt x="22" y="40"/>
                    </a:lnTo>
                  </a:path>
                </a:pathLst>
              </a:custGeom>
              <a:noFill/>
              <a:ln w="9525">
                <a:solidFill>
                  <a:srgbClr val="000000"/>
                </a:solidFill>
                <a:round/>
                <a:headEnd/>
                <a:tailEnd/>
              </a:ln>
            </p:spPr>
            <p:txBody>
              <a:bodyPr/>
              <a:lstStyle/>
              <a:p>
                <a:endParaRPr lang="en-US"/>
              </a:p>
            </p:txBody>
          </p:sp>
          <p:sp>
            <p:nvSpPr>
              <p:cNvPr id="1250447" name="Freeform 143"/>
              <p:cNvSpPr>
                <a:spLocks noChangeArrowheads="1"/>
              </p:cNvSpPr>
              <p:nvPr/>
            </p:nvSpPr>
            <p:spPr bwMode="auto">
              <a:xfrm>
                <a:off x="4568" y="3075"/>
                <a:ext cx="73" cy="70"/>
              </a:xfrm>
              <a:custGeom>
                <a:avLst/>
                <a:gdLst/>
                <a:ahLst/>
                <a:cxnLst>
                  <a:cxn ang="0">
                    <a:pos x="176" y="308"/>
                  </a:cxn>
                  <a:cxn ang="0">
                    <a:pos x="207" y="302"/>
                  </a:cxn>
                  <a:cxn ang="0">
                    <a:pos x="235" y="291"/>
                  </a:cxn>
                  <a:cxn ang="0">
                    <a:pos x="261" y="274"/>
                  </a:cxn>
                  <a:cxn ang="0">
                    <a:pos x="283" y="252"/>
                  </a:cxn>
                  <a:cxn ang="0">
                    <a:pos x="299" y="228"/>
                  </a:cxn>
                  <a:cxn ang="0">
                    <a:pos x="312" y="200"/>
                  </a:cxn>
                  <a:cxn ang="0">
                    <a:pos x="319" y="170"/>
                  </a:cxn>
                  <a:cxn ang="0">
                    <a:pos x="319" y="139"/>
                  </a:cxn>
                  <a:cxn ang="0">
                    <a:pos x="312" y="109"/>
                  </a:cxn>
                  <a:cxn ang="0">
                    <a:pos x="299" y="80"/>
                  </a:cxn>
                  <a:cxn ang="0">
                    <a:pos x="283" y="56"/>
                  </a:cxn>
                  <a:cxn ang="0">
                    <a:pos x="261" y="34"/>
                  </a:cxn>
                  <a:cxn ang="0">
                    <a:pos x="235" y="18"/>
                  </a:cxn>
                  <a:cxn ang="0">
                    <a:pos x="207" y="6"/>
                  </a:cxn>
                  <a:cxn ang="0">
                    <a:pos x="176" y="0"/>
                  </a:cxn>
                  <a:cxn ang="0">
                    <a:pos x="143" y="0"/>
                  </a:cxn>
                  <a:cxn ang="0">
                    <a:pos x="113" y="6"/>
                  </a:cxn>
                  <a:cxn ang="0">
                    <a:pos x="83" y="18"/>
                  </a:cxn>
                  <a:cxn ang="0">
                    <a:pos x="58" y="34"/>
                  </a:cxn>
                  <a:cxn ang="0">
                    <a:pos x="36" y="56"/>
                  </a:cxn>
                  <a:cxn ang="0">
                    <a:pos x="19" y="80"/>
                  </a:cxn>
                  <a:cxn ang="0">
                    <a:pos x="7" y="109"/>
                  </a:cxn>
                  <a:cxn ang="0">
                    <a:pos x="0" y="139"/>
                  </a:cxn>
                  <a:cxn ang="0">
                    <a:pos x="0" y="170"/>
                  </a:cxn>
                  <a:cxn ang="0">
                    <a:pos x="7" y="200"/>
                  </a:cxn>
                  <a:cxn ang="0">
                    <a:pos x="19" y="228"/>
                  </a:cxn>
                  <a:cxn ang="0">
                    <a:pos x="36" y="252"/>
                  </a:cxn>
                  <a:cxn ang="0">
                    <a:pos x="58" y="274"/>
                  </a:cxn>
                  <a:cxn ang="0">
                    <a:pos x="83" y="291"/>
                  </a:cxn>
                  <a:cxn ang="0">
                    <a:pos x="113" y="302"/>
                  </a:cxn>
                  <a:cxn ang="0">
                    <a:pos x="143" y="308"/>
                  </a:cxn>
                  <a:cxn ang="0">
                    <a:pos x="159" y="309"/>
                  </a:cxn>
                </a:cxnLst>
                <a:rect l="0" t="0" r="r" b="b"/>
                <a:pathLst>
                  <a:path w="320" h="310">
                    <a:moveTo>
                      <a:pt x="159" y="309"/>
                    </a:moveTo>
                    <a:lnTo>
                      <a:pt x="176" y="308"/>
                    </a:lnTo>
                    <a:lnTo>
                      <a:pt x="192" y="307"/>
                    </a:lnTo>
                    <a:lnTo>
                      <a:pt x="207" y="302"/>
                    </a:lnTo>
                    <a:lnTo>
                      <a:pt x="221" y="296"/>
                    </a:lnTo>
                    <a:lnTo>
                      <a:pt x="235" y="291"/>
                    </a:lnTo>
                    <a:lnTo>
                      <a:pt x="249" y="283"/>
                    </a:lnTo>
                    <a:lnTo>
                      <a:pt x="261" y="274"/>
                    </a:lnTo>
                    <a:lnTo>
                      <a:pt x="273" y="264"/>
                    </a:lnTo>
                    <a:lnTo>
                      <a:pt x="283" y="252"/>
                    </a:lnTo>
                    <a:lnTo>
                      <a:pt x="292" y="241"/>
                    </a:lnTo>
                    <a:lnTo>
                      <a:pt x="299" y="228"/>
                    </a:lnTo>
                    <a:lnTo>
                      <a:pt x="306" y="215"/>
                    </a:lnTo>
                    <a:lnTo>
                      <a:pt x="312" y="200"/>
                    </a:lnTo>
                    <a:lnTo>
                      <a:pt x="317" y="186"/>
                    </a:lnTo>
                    <a:lnTo>
                      <a:pt x="319" y="170"/>
                    </a:lnTo>
                    <a:lnTo>
                      <a:pt x="319" y="154"/>
                    </a:lnTo>
                    <a:lnTo>
                      <a:pt x="319" y="139"/>
                    </a:lnTo>
                    <a:lnTo>
                      <a:pt x="317" y="122"/>
                    </a:lnTo>
                    <a:lnTo>
                      <a:pt x="312" y="109"/>
                    </a:lnTo>
                    <a:lnTo>
                      <a:pt x="306" y="95"/>
                    </a:lnTo>
                    <a:lnTo>
                      <a:pt x="299" y="80"/>
                    </a:lnTo>
                    <a:lnTo>
                      <a:pt x="292" y="68"/>
                    </a:lnTo>
                    <a:lnTo>
                      <a:pt x="283" y="56"/>
                    </a:lnTo>
                    <a:lnTo>
                      <a:pt x="273" y="45"/>
                    </a:lnTo>
                    <a:lnTo>
                      <a:pt x="261" y="34"/>
                    </a:lnTo>
                    <a:lnTo>
                      <a:pt x="249" y="25"/>
                    </a:lnTo>
                    <a:lnTo>
                      <a:pt x="235" y="18"/>
                    </a:lnTo>
                    <a:lnTo>
                      <a:pt x="221" y="12"/>
                    </a:lnTo>
                    <a:lnTo>
                      <a:pt x="207" y="6"/>
                    </a:lnTo>
                    <a:lnTo>
                      <a:pt x="192" y="1"/>
                    </a:lnTo>
                    <a:lnTo>
                      <a:pt x="176" y="0"/>
                    </a:lnTo>
                    <a:lnTo>
                      <a:pt x="159" y="0"/>
                    </a:lnTo>
                    <a:lnTo>
                      <a:pt x="143" y="0"/>
                    </a:lnTo>
                    <a:lnTo>
                      <a:pt x="126" y="1"/>
                    </a:lnTo>
                    <a:lnTo>
                      <a:pt x="113" y="6"/>
                    </a:lnTo>
                    <a:lnTo>
                      <a:pt x="98" y="12"/>
                    </a:lnTo>
                    <a:lnTo>
                      <a:pt x="83" y="18"/>
                    </a:lnTo>
                    <a:lnTo>
                      <a:pt x="70" y="25"/>
                    </a:lnTo>
                    <a:lnTo>
                      <a:pt x="58" y="34"/>
                    </a:lnTo>
                    <a:lnTo>
                      <a:pt x="46" y="45"/>
                    </a:lnTo>
                    <a:lnTo>
                      <a:pt x="36" y="56"/>
                    </a:lnTo>
                    <a:lnTo>
                      <a:pt x="27" y="68"/>
                    </a:lnTo>
                    <a:lnTo>
                      <a:pt x="19" y="80"/>
                    </a:lnTo>
                    <a:lnTo>
                      <a:pt x="13" y="95"/>
                    </a:lnTo>
                    <a:lnTo>
                      <a:pt x="7" y="109"/>
                    </a:lnTo>
                    <a:lnTo>
                      <a:pt x="2" y="122"/>
                    </a:lnTo>
                    <a:lnTo>
                      <a:pt x="0" y="139"/>
                    </a:lnTo>
                    <a:lnTo>
                      <a:pt x="0" y="154"/>
                    </a:lnTo>
                    <a:lnTo>
                      <a:pt x="0" y="170"/>
                    </a:lnTo>
                    <a:lnTo>
                      <a:pt x="2" y="186"/>
                    </a:lnTo>
                    <a:lnTo>
                      <a:pt x="7" y="200"/>
                    </a:lnTo>
                    <a:lnTo>
                      <a:pt x="13" y="215"/>
                    </a:lnTo>
                    <a:lnTo>
                      <a:pt x="19" y="228"/>
                    </a:lnTo>
                    <a:lnTo>
                      <a:pt x="27" y="241"/>
                    </a:lnTo>
                    <a:lnTo>
                      <a:pt x="36" y="252"/>
                    </a:lnTo>
                    <a:lnTo>
                      <a:pt x="46" y="264"/>
                    </a:lnTo>
                    <a:lnTo>
                      <a:pt x="58" y="274"/>
                    </a:lnTo>
                    <a:lnTo>
                      <a:pt x="70" y="283"/>
                    </a:lnTo>
                    <a:lnTo>
                      <a:pt x="83" y="291"/>
                    </a:lnTo>
                    <a:lnTo>
                      <a:pt x="98" y="296"/>
                    </a:lnTo>
                    <a:lnTo>
                      <a:pt x="113" y="302"/>
                    </a:lnTo>
                    <a:lnTo>
                      <a:pt x="126" y="307"/>
                    </a:lnTo>
                    <a:lnTo>
                      <a:pt x="143" y="308"/>
                    </a:lnTo>
                    <a:lnTo>
                      <a:pt x="159" y="309"/>
                    </a:lnTo>
                    <a:lnTo>
                      <a:pt x="159" y="309"/>
                    </a:lnTo>
                  </a:path>
                </a:pathLst>
              </a:custGeom>
              <a:solidFill>
                <a:srgbClr val="757C84"/>
              </a:solidFill>
              <a:ln w="9525">
                <a:noFill/>
                <a:round/>
                <a:headEnd/>
                <a:tailEnd/>
              </a:ln>
            </p:spPr>
            <p:txBody>
              <a:bodyPr wrap="none" anchor="ctr"/>
              <a:lstStyle/>
              <a:p>
                <a:endParaRPr lang="en-US"/>
              </a:p>
            </p:txBody>
          </p:sp>
          <p:sp>
            <p:nvSpPr>
              <p:cNvPr id="1250448" name="Freeform 144"/>
              <p:cNvSpPr>
                <a:spLocks noChangeArrowheads="1"/>
              </p:cNvSpPr>
              <p:nvPr/>
            </p:nvSpPr>
            <p:spPr bwMode="auto">
              <a:xfrm>
                <a:off x="4568" y="3075"/>
                <a:ext cx="73" cy="70"/>
              </a:xfrm>
              <a:custGeom>
                <a:avLst/>
                <a:gdLst/>
                <a:ahLst/>
                <a:cxnLst>
                  <a:cxn ang="0">
                    <a:pos x="159" y="309"/>
                  </a:cxn>
                  <a:cxn ang="0">
                    <a:pos x="192" y="307"/>
                  </a:cxn>
                  <a:cxn ang="0">
                    <a:pos x="221" y="296"/>
                  </a:cxn>
                  <a:cxn ang="0">
                    <a:pos x="249" y="283"/>
                  </a:cxn>
                  <a:cxn ang="0">
                    <a:pos x="273" y="264"/>
                  </a:cxn>
                  <a:cxn ang="0">
                    <a:pos x="292" y="241"/>
                  </a:cxn>
                  <a:cxn ang="0">
                    <a:pos x="306" y="215"/>
                  </a:cxn>
                  <a:cxn ang="0">
                    <a:pos x="317" y="186"/>
                  </a:cxn>
                  <a:cxn ang="0">
                    <a:pos x="319" y="154"/>
                  </a:cxn>
                  <a:cxn ang="0">
                    <a:pos x="319" y="139"/>
                  </a:cxn>
                  <a:cxn ang="0">
                    <a:pos x="312" y="109"/>
                  </a:cxn>
                  <a:cxn ang="0">
                    <a:pos x="299" y="80"/>
                  </a:cxn>
                  <a:cxn ang="0">
                    <a:pos x="283" y="56"/>
                  </a:cxn>
                  <a:cxn ang="0">
                    <a:pos x="261" y="34"/>
                  </a:cxn>
                  <a:cxn ang="0">
                    <a:pos x="235" y="18"/>
                  </a:cxn>
                  <a:cxn ang="0">
                    <a:pos x="207" y="6"/>
                  </a:cxn>
                  <a:cxn ang="0">
                    <a:pos x="176" y="0"/>
                  </a:cxn>
                  <a:cxn ang="0">
                    <a:pos x="159" y="0"/>
                  </a:cxn>
                  <a:cxn ang="0">
                    <a:pos x="126" y="1"/>
                  </a:cxn>
                  <a:cxn ang="0">
                    <a:pos x="98" y="12"/>
                  </a:cxn>
                  <a:cxn ang="0">
                    <a:pos x="70" y="25"/>
                  </a:cxn>
                  <a:cxn ang="0">
                    <a:pos x="46" y="45"/>
                  </a:cxn>
                  <a:cxn ang="0">
                    <a:pos x="27" y="68"/>
                  </a:cxn>
                  <a:cxn ang="0">
                    <a:pos x="13" y="95"/>
                  </a:cxn>
                  <a:cxn ang="0">
                    <a:pos x="2" y="122"/>
                  </a:cxn>
                  <a:cxn ang="0">
                    <a:pos x="0" y="154"/>
                  </a:cxn>
                  <a:cxn ang="0">
                    <a:pos x="0" y="170"/>
                  </a:cxn>
                  <a:cxn ang="0">
                    <a:pos x="7" y="200"/>
                  </a:cxn>
                  <a:cxn ang="0">
                    <a:pos x="19" y="228"/>
                  </a:cxn>
                  <a:cxn ang="0">
                    <a:pos x="36" y="252"/>
                  </a:cxn>
                  <a:cxn ang="0">
                    <a:pos x="58" y="274"/>
                  </a:cxn>
                  <a:cxn ang="0">
                    <a:pos x="83" y="291"/>
                  </a:cxn>
                  <a:cxn ang="0">
                    <a:pos x="113" y="302"/>
                  </a:cxn>
                  <a:cxn ang="0">
                    <a:pos x="143" y="308"/>
                  </a:cxn>
                </a:cxnLst>
                <a:rect l="0" t="0" r="r" b="b"/>
                <a:pathLst>
                  <a:path w="320" h="310">
                    <a:moveTo>
                      <a:pt x="159" y="309"/>
                    </a:moveTo>
                    <a:lnTo>
                      <a:pt x="159" y="309"/>
                    </a:lnTo>
                    <a:lnTo>
                      <a:pt x="176" y="308"/>
                    </a:lnTo>
                    <a:lnTo>
                      <a:pt x="192" y="307"/>
                    </a:lnTo>
                    <a:lnTo>
                      <a:pt x="207" y="302"/>
                    </a:lnTo>
                    <a:lnTo>
                      <a:pt x="221" y="296"/>
                    </a:lnTo>
                    <a:lnTo>
                      <a:pt x="235" y="291"/>
                    </a:lnTo>
                    <a:lnTo>
                      <a:pt x="249" y="283"/>
                    </a:lnTo>
                    <a:lnTo>
                      <a:pt x="261" y="274"/>
                    </a:lnTo>
                    <a:lnTo>
                      <a:pt x="273" y="264"/>
                    </a:lnTo>
                    <a:lnTo>
                      <a:pt x="283" y="252"/>
                    </a:lnTo>
                    <a:lnTo>
                      <a:pt x="292" y="241"/>
                    </a:lnTo>
                    <a:lnTo>
                      <a:pt x="299" y="228"/>
                    </a:lnTo>
                    <a:lnTo>
                      <a:pt x="306" y="215"/>
                    </a:lnTo>
                    <a:lnTo>
                      <a:pt x="312" y="200"/>
                    </a:lnTo>
                    <a:lnTo>
                      <a:pt x="317" y="186"/>
                    </a:lnTo>
                    <a:lnTo>
                      <a:pt x="319" y="170"/>
                    </a:lnTo>
                    <a:lnTo>
                      <a:pt x="319" y="154"/>
                    </a:lnTo>
                    <a:lnTo>
                      <a:pt x="319" y="154"/>
                    </a:lnTo>
                    <a:lnTo>
                      <a:pt x="319" y="139"/>
                    </a:lnTo>
                    <a:lnTo>
                      <a:pt x="317" y="122"/>
                    </a:lnTo>
                    <a:lnTo>
                      <a:pt x="312" y="109"/>
                    </a:lnTo>
                    <a:lnTo>
                      <a:pt x="306" y="95"/>
                    </a:lnTo>
                    <a:lnTo>
                      <a:pt x="299" y="80"/>
                    </a:lnTo>
                    <a:lnTo>
                      <a:pt x="292" y="68"/>
                    </a:lnTo>
                    <a:lnTo>
                      <a:pt x="283" y="56"/>
                    </a:lnTo>
                    <a:lnTo>
                      <a:pt x="273" y="45"/>
                    </a:lnTo>
                    <a:lnTo>
                      <a:pt x="261" y="34"/>
                    </a:lnTo>
                    <a:lnTo>
                      <a:pt x="249" y="25"/>
                    </a:lnTo>
                    <a:lnTo>
                      <a:pt x="235" y="18"/>
                    </a:lnTo>
                    <a:lnTo>
                      <a:pt x="221" y="12"/>
                    </a:lnTo>
                    <a:lnTo>
                      <a:pt x="207" y="6"/>
                    </a:lnTo>
                    <a:lnTo>
                      <a:pt x="192" y="1"/>
                    </a:lnTo>
                    <a:lnTo>
                      <a:pt x="176" y="0"/>
                    </a:lnTo>
                    <a:lnTo>
                      <a:pt x="159" y="0"/>
                    </a:lnTo>
                    <a:lnTo>
                      <a:pt x="159" y="0"/>
                    </a:lnTo>
                    <a:lnTo>
                      <a:pt x="143" y="0"/>
                    </a:lnTo>
                    <a:lnTo>
                      <a:pt x="126" y="1"/>
                    </a:lnTo>
                    <a:lnTo>
                      <a:pt x="113" y="6"/>
                    </a:lnTo>
                    <a:lnTo>
                      <a:pt x="98" y="12"/>
                    </a:lnTo>
                    <a:lnTo>
                      <a:pt x="83" y="18"/>
                    </a:lnTo>
                    <a:lnTo>
                      <a:pt x="70" y="25"/>
                    </a:lnTo>
                    <a:lnTo>
                      <a:pt x="58" y="34"/>
                    </a:lnTo>
                    <a:lnTo>
                      <a:pt x="46" y="45"/>
                    </a:lnTo>
                    <a:lnTo>
                      <a:pt x="36" y="56"/>
                    </a:lnTo>
                    <a:lnTo>
                      <a:pt x="27" y="68"/>
                    </a:lnTo>
                    <a:lnTo>
                      <a:pt x="19" y="80"/>
                    </a:lnTo>
                    <a:lnTo>
                      <a:pt x="13" y="95"/>
                    </a:lnTo>
                    <a:lnTo>
                      <a:pt x="7" y="109"/>
                    </a:lnTo>
                    <a:lnTo>
                      <a:pt x="2" y="122"/>
                    </a:lnTo>
                    <a:lnTo>
                      <a:pt x="0" y="139"/>
                    </a:lnTo>
                    <a:lnTo>
                      <a:pt x="0" y="154"/>
                    </a:lnTo>
                    <a:lnTo>
                      <a:pt x="0" y="154"/>
                    </a:lnTo>
                    <a:lnTo>
                      <a:pt x="0" y="170"/>
                    </a:lnTo>
                    <a:lnTo>
                      <a:pt x="2" y="186"/>
                    </a:lnTo>
                    <a:lnTo>
                      <a:pt x="7" y="200"/>
                    </a:lnTo>
                    <a:lnTo>
                      <a:pt x="13" y="215"/>
                    </a:lnTo>
                    <a:lnTo>
                      <a:pt x="19" y="228"/>
                    </a:lnTo>
                    <a:lnTo>
                      <a:pt x="27" y="241"/>
                    </a:lnTo>
                    <a:lnTo>
                      <a:pt x="36" y="252"/>
                    </a:lnTo>
                    <a:lnTo>
                      <a:pt x="46" y="264"/>
                    </a:lnTo>
                    <a:lnTo>
                      <a:pt x="58" y="274"/>
                    </a:lnTo>
                    <a:lnTo>
                      <a:pt x="70" y="283"/>
                    </a:lnTo>
                    <a:lnTo>
                      <a:pt x="83" y="291"/>
                    </a:lnTo>
                    <a:lnTo>
                      <a:pt x="98" y="296"/>
                    </a:lnTo>
                    <a:lnTo>
                      <a:pt x="113" y="302"/>
                    </a:lnTo>
                    <a:lnTo>
                      <a:pt x="126" y="307"/>
                    </a:lnTo>
                    <a:lnTo>
                      <a:pt x="143" y="308"/>
                    </a:lnTo>
                    <a:lnTo>
                      <a:pt x="159" y="309"/>
                    </a:lnTo>
                  </a:path>
                </a:pathLst>
              </a:custGeom>
              <a:noFill/>
              <a:ln w="9525">
                <a:solidFill>
                  <a:srgbClr val="000000"/>
                </a:solidFill>
                <a:round/>
                <a:headEnd/>
                <a:tailEnd/>
              </a:ln>
            </p:spPr>
            <p:txBody>
              <a:bodyPr/>
              <a:lstStyle/>
              <a:p>
                <a:endParaRPr lang="en-US"/>
              </a:p>
            </p:txBody>
          </p:sp>
          <p:sp>
            <p:nvSpPr>
              <p:cNvPr id="1250449" name="Freeform 145"/>
              <p:cNvSpPr>
                <a:spLocks noChangeArrowheads="1"/>
              </p:cNvSpPr>
              <p:nvPr/>
            </p:nvSpPr>
            <p:spPr bwMode="auto">
              <a:xfrm>
                <a:off x="4591" y="3157"/>
                <a:ext cx="25" cy="84"/>
              </a:xfrm>
              <a:custGeom>
                <a:avLst/>
                <a:gdLst/>
                <a:ahLst/>
                <a:cxnLst>
                  <a:cxn ang="0">
                    <a:pos x="110" y="318"/>
                  </a:cxn>
                  <a:cxn ang="0">
                    <a:pos x="108" y="329"/>
                  </a:cxn>
                  <a:cxn ang="0">
                    <a:pos x="106" y="338"/>
                  </a:cxn>
                  <a:cxn ang="0">
                    <a:pos x="101" y="348"/>
                  </a:cxn>
                  <a:cxn ang="0">
                    <a:pos x="94" y="355"/>
                  </a:cxn>
                  <a:cxn ang="0">
                    <a:pos x="86" y="362"/>
                  </a:cxn>
                  <a:cxn ang="0">
                    <a:pos x="76" y="367"/>
                  </a:cxn>
                  <a:cxn ang="0">
                    <a:pos x="66" y="370"/>
                  </a:cxn>
                  <a:cxn ang="0">
                    <a:pos x="55" y="371"/>
                  </a:cxn>
                  <a:cxn ang="0">
                    <a:pos x="44" y="370"/>
                  </a:cxn>
                  <a:cxn ang="0">
                    <a:pos x="33" y="367"/>
                  </a:cxn>
                  <a:cxn ang="0">
                    <a:pos x="24" y="362"/>
                  </a:cxn>
                  <a:cxn ang="0">
                    <a:pos x="16" y="355"/>
                  </a:cxn>
                  <a:cxn ang="0">
                    <a:pos x="9" y="348"/>
                  </a:cxn>
                  <a:cxn ang="0">
                    <a:pos x="4" y="338"/>
                  </a:cxn>
                  <a:cxn ang="0">
                    <a:pos x="1" y="329"/>
                  </a:cxn>
                  <a:cxn ang="0">
                    <a:pos x="0" y="318"/>
                  </a:cxn>
                  <a:cxn ang="0">
                    <a:pos x="0" y="52"/>
                  </a:cxn>
                  <a:cxn ang="0">
                    <a:pos x="1" y="41"/>
                  </a:cxn>
                  <a:cxn ang="0">
                    <a:pos x="4" y="32"/>
                  </a:cxn>
                  <a:cxn ang="0">
                    <a:pos x="9" y="22"/>
                  </a:cxn>
                  <a:cxn ang="0">
                    <a:pos x="16" y="15"/>
                  </a:cxn>
                  <a:cxn ang="0">
                    <a:pos x="24" y="8"/>
                  </a:cxn>
                  <a:cxn ang="0">
                    <a:pos x="33" y="3"/>
                  </a:cxn>
                  <a:cxn ang="0">
                    <a:pos x="44" y="0"/>
                  </a:cxn>
                  <a:cxn ang="0">
                    <a:pos x="55" y="0"/>
                  </a:cxn>
                  <a:cxn ang="0">
                    <a:pos x="66" y="0"/>
                  </a:cxn>
                  <a:cxn ang="0">
                    <a:pos x="76" y="3"/>
                  </a:cxn>
                  <a:cxn ang="0">
                    <a:pos x="86" y="8"/>
                  </a:cxn>
                  <a:cxn ang="0">
                    <a:pos x="94" y="15"/>
                  </a:cxn>
                  <a:cxn ang="0">
                    <a:pos x="101" y="22"/>
                  </a:cxn>
                  <a:cxn ang="0">
                    <a:pos x="106" y="32"/>
                  </a:cxn>
                  <a:cxn ang="0">
                    <a:pos x="108" y="41"/>
                  </a:cxn>
                  <a:cxn ang="0">
                    <a:pos x="110" y="52"/>
                  </a:cxn>
                  <a:cxn ang="0">
                    <a:pos x="110" y="318"/>
                  </a:cxn>
                  <a:cxn ang="0">
                    <a:pos x="110" y="318"/>
                  </a:cxn>
                </a:cxnLst>
                <a:rect l="0" t="0" r="r" b="b"/>
                <a:pathLst>
                  <a:path w="111" h="372">
                    <a:moveTo>
                      <a:pt x="110" y="318"/>
                    </a:moveTo>
                    <a:lnTo>
                      <a:pt x="108" y="329"/>
                    </a:lnTo>
                    <a:lnTo>
                      <a:pt x="106" y="338"/>
                    </a:lnTo>
                    <a:lnTo>
                      <a:pt x="101" y="348"/>
                    </a:lnTo>
                    <a:lnTo>
                      <a:pt x="94" y="355"/>
                    </a:lnTo>
                    <a:lnTo>
                      <a:pt x="86" y="362"/>
                    </a:lnTo>
                    <a:lnTo>
                      <a:pt x="76" y="367"/>
                    </a:lnTo>
                    <a:lnTo>
                      <a:pt x="66" y="370"/>
                    </a:lnTo>
                    <a:lnTo>
                      <a:pt x="55" y="371"/>
                    </a:lnTo>
                    <a:lnTo>
                      <a:pt x="44" y="370"/>
                    </a:lnTo>
                    <a:lnTo>
                      <a:pt x="33" y="367"/>
                    </a:lnTo>
                    <a:lnTo>
                      <a:pt x="24" y="362"/>
                    </a:lnTo>
                    <a:lnTo>
                      <a:pt x="16" y="355"/>
                    </a:lnTo>
                    <a:lnTo>
                      <a:pt x="9" y="348"/>
                    </a:lnTo>
                    <a:lnTo>
                      <a:pt x="4" y="338"/>
                    </a:lnTo>
                    <a:lnTo>
                      <a:pt x="1" y="329"/>
                    </a:lnTo>
                    <a:lnTo>
                      <a:pt x="0" y="318"/>
                    </a:lnTo>
                    <a:lnTo>
                      <a:pt x="0" y="52"/>
                    </a:lnTo>
                    <a:lnTo>
                      <a:pt x="1" y="41"/>
                    </a:lnTo>
                    <a:lnTo>
                      <a:pt x="4" y="32"/>
                    </a:lnTo>
                    <a:lnTo>
                      <a:pt x="9" y="22"/>
                    </a:lnTo>
                    <a:lnTo>
                      <a:pt x="16" y="15"/>
                    </a:lnTo>
                    <a:lnTo>
                      <a:pt x="24" y="8"/>
                    </a:lnTo>
                    <a:lnTo>
                      <a:pt x="33" y="3"/>
                    </a:lnTo>
                    <a:lnTo>
                      <a:pt x="44" y="0"/>
                    </a:lnTo>
                    <a:lnTo>
                      <a:pt x="55" y="0"/>
                    </a:lnTo>
                    <a:lnTo>
                      <a:pt x="66" y="0"/>
                    </a:lnTo>
                    <a:lnTo>
                      <a:pt x="76" y="3"/>
                    </a:lnTo>
                    <a:lnTo>
                      <a:pt x="86" y="8"/>
                    </a:lnTo>
                    <a:lnTo>
                      <a:pt x="94" y="15"/>
                    </a:lnTo>
                    <a:lnTo>
                      <a:pt x="101" y="22"/>
                    </a:lnTo>
                    <a:lnTo>
                      <a:pt x="106" y="32"/>
                    </a:lnTo>
                    <a:lnTo>
                      <a:pt x="108" y="41"/>
                    </a:lnTo>
                    <a:lnTo>
                      <a:pt x="110" y="52"/>
                    </a:lnTo>
                    <a:lnTo>
                      <a:pt x="110" y="318"/>
                    </a:lnTo>
                    <a:lnTo>
                      <a:pt x="110" y="318"/>
                    </a:lnTo>
                  </a:path>
                </a:pathLst>
              </a:custGeom>
              <a:solidFill>
                <a:srgbClr val="757C84"/>
              </a:solidFill>
              <a:ln w="9525">
                <a:noFill/>
                <a:round/>
                <a:headEnd/>
                <a:tailEnd/>
              </a:ln>
            </p:spPr>
            <p:txBody>
              <a:bodyPr wrap="none" anchor="ctr"/>
              <a:lstStyle/>
              <a:p>
                <a:endParaRPr lang="en-US"/>
              </a:p>
            </p:txBody>
          </p:sp>
          <p:sp>
            <p:nvSpPr>
              <p:cNvPr id="1250450" name="Freeform 146"/>
              <p:cNvSpPr>
                <a:spLocks noChangeArrowheads="1"/>
              </p:cNvSpPr>
              <p:nvPr/>
            </p:nvSpPr>
            <p:spPr bwMode="auto">
              <a:xfrm>
                <a:off x="4591" y="3157"/>
                <a:ext cx="25" cy="84"/>
              </a:xfrm>
              <a:custGeom>
                <a:avLst/>
                <a:gdLst/>
                <a:ahLst/>
                <a:cxnLst>
                  <a:cxn ang="0">
                    <a:pos x="110" y="318"/>
                  </a:cxn>
                  <a:cxn ang="0">
                    <a:pos x="110" y="318"/>
                  </a:cxn>
                  <a:cxn ang="0">
                    <a:pos x="108" y="329"/>
                  </a:cxn>
                  <a:cxn ang="0">
                    <a:pos x="106" y="338"/>
                  </a:cxn>
                  <a:cxn ang="0">
                    <a:pos x="101" y="348"/>
                  </a:cxn>
                  <a:cxn ang="0">
                    <a:pos x="94" y="355"/>
                  </a:cxn>
                  <a:cxn ang="0">
                    <a:pos x="86" y="362"/>
                  </a:cxn>
                  <a:cxn ang="0">
                    <a:pos x="76" y="367"/>
                  </a:cxn>
                  <a:cxn ang="0">
                    <a:pos x="66" y="370"/>
                  </a:cxn>
                  <a:cxn ang="0">
                    <a:pos x="55" y="371"/>
                  </a:cxn>
                  <a:cxn ang="0">
                    <a:pos x="55" y="371"/>
                  </a:cxn>
                  <a:cxn ang="0">
                    <a:pos x="44" y="370"/>
                  </a:cxn>
                  <a:cxn ang="0">
                    <a:pos x="33" y="367"/>
                  </a:cxn>
                  <a:cxn ang="0">
                    <a:pos x="24" y="362"/>
                  </a:cxn>
                  <a:cxn ang="0">
                    <a:pos x="16" y="355"/>
                  </a:cxn>
                  <a:cxn ang="0">
                    <a:pos x="9" y="348"/>
                  </a:cxn>
                  <a:cxn ang="0">
                    <a:pos x="4" y="338"/>
                  </a:cxn>
                  <a:cxn ang="0">
                    <a:pos x="1" y="329"/>
                  </a:cxn>
                  <a:cxn ang="0">
                    <a:pos x="0" y="318"/>
                  </a:cxn>
                  <a:cxn ang="0">
                    <a:pos x="0" y="52"/>
                  </a:cxn>
                  <a:cxn ang="0">
                    <a:pos x="0" y="52"/>
                  </a:cxn>
                  <a:cxn ang="0">
                    <a:pos x="1" y="41"/>
                  </a:cxn>
                  <a:cxn ang="0">
                    <a:pos x="4" y="32"/>
                  </a:cxn>
                  <a:cxn ang="0">
                    <a:pos x="9" y="22"/>
                  </a:cxn>
                  <a:cxn ang="0">
                    <a:pos x="16" y="15"/>
                  </a:cxn>
                  <a:cxn ang="0">
                    <a:pos x="24" y="8"/>
                  </a:cxn>
                  <a:cxn ang="0">
                    <a:pos x="33" y="3"/>
                  </a:cxn>
                  <a:cxn ang="0">
                    <a:pos x="44" y="0"/>
                  </a:cxn>
                  <a:cxn ang="0">
                    <a:pos x="55" y="0"/>
                  </a:cxn>
                  <a:cxn ang="0">
                    <a:pos x="55" y="0"/>
                  </a:cxn>
                  <a:cxn ang="0">
                    <a:pos x="66" y="0"/>
                  </a:cxn>
                  <a:cxn ang="0">
                    <a:pos x="76" y="3"/>
                  </a:cxn>
                  <a:cxn ang="0">
                    <a:pos x="86" y="8"/>
                  </a:cxn>
                  <a:cxn ang="0">
                    <a:pos x="94" y="15"/>
                  </a:cxn>
                  <a:cxn ang="0">
                    <a:pos x="101" y="22"/>
                  </a:cxn>
                  <a:cxn ang="0">
                    <a:pos x="106" y="32"/>
                  </a:cxn>
                  <a:cxn ang="0">
                    <a:pos x="108" y="41"/>
                  </a:cxn>
                  <a:cxn ang="0">
                    <a:pos x="110" y="52"/>
                  </a:cxn>
                  <a:cxn ang="0">
                    <a:pos x="110" y="318"/>
                  </a:cxn>
                </a:cxnLst>
                <a:rect l="0" t="0" r="r" b="b"/>
                <a:pathLst>
                  <a:path w="111" h="372">
                    <a:moveTo>
                      <a:pt x="110" y="318"/>
                    </a:moveTo>
                    <a:lnTo>
                      <a:pt x="110" y="318"/>
                    </a:lnTo>
                    <a:lnTo>
                      <a:pt x="108" y="329"/>
                    </a:lnTo>
                    <a:lnTo>
                      <a:pt x="106" y="338"/>
                    </a:lnTo>
                    <a:lnTo>
                      <a:pt x="101" y="348"/>
                    </a:lnTo>
                    <a:lnTo>
                      <a:pt x="94" y="355"/>
                    </a:lnTo>
                    <a:lnTo>
                      <a:pt x="86" y="362"/>
                    </a:lnTo>
                    <a:lnTo>
                      <a:pt x="76" y="367"/>
                    </a:lnTo>
                    <a:lnTo>
                      <a:pt x="66" y="370"/>
                    </a:lnTo>
                    <a:lnTo>
                      <a:pt x="55" y="371"/>
                    </a:lnTo>
                    <a:lnTo>
                      <a:pt x="55" y="371"/>
                    </a:lnTo>
                    <a:lnTo>
                      <a:pt x="44" y="370"/>
                    </a:lnTo>
                    <a:lnTo>
                      <a:pt x="33" y="367"/>
                    </a:lnTo>
                    <a:lnTo>
                      <a:pt x="24" y="362"/>
                    </a:lnTo>
                    <a:lnTo>
                      <a:pt x="16" y="355"/>
                    </a:lnTo>
                    <a:lnTo>
                      <a:pt x="9" y="348"/>
                    </a:lnTo>
                    <a:lnTo>
                      <a:pt x="4" y="338"/>
                    </a:lnTo>
                    <a:lnTo>
                      <a:pt x="1" y="329"/>
                    </a:lnTo>
                    <a:lnTo>
                      <a:pt x="0" y="318"/>
                    </a:lnTo>
                    <a:lnTo>
                      <a:pt x="0" y="52"/>
                    </a:lnTo>
                    <a:lnTo>
                      <a:pt x="0" y="52"/>
                    </a:lnTo>
                    <a:lnTo>
                      <a:pt x="1" y="41"/>
                    </a:lnTo>
                    <a:lnTo>
                      <a:pt x="4" y="32"/>
                    </a:lnTo>
                    <a:lnTo>
                      <a:pt x="9" y="22"/>
                    </a:lnTo>
                    <a:lnTo>
                      <a:pt x="16" y="15"/>
                    </a:lnTo>
                    <a:lnTo>
                      <a:pt x="24" y="8"/>
                    </a:lnTo>
                    <a:lnTo>
                      <a:pt x="33" y="3"/>
                    </a:lnTo>
                    <a:lnTo>
                      <a:pt x="44" y="0"/>
                    </a:lnTo>
                    <a:lnTo>
                      <a:pt x="55" y="0"/>
                    </a:lnTo>
                    <a:lnTo>
                      <a:pt x="55" y="0"/>
                    </a:lnTo>
                    <a:lnTo>
                      <a:pt x="66" y="0"/>
                    </a:lnTo>
                    <a:lnTo>
                      <a:pt x="76" y="3"/>
                    </a:lnTo>
                    <a:lnTo>
                      <a:pt x="86" y="8"/>
                    </a:lnTo>
                    <a:lnTo>
                      <a:pt x="94" y="15"/>
                    </a:lnTo>
                    <a:lnTo>
                      <a:pt x="101" y="22"/>
                    </a:lnTo>
                    <a:lnTo>
                      <a:pt x="106" y="32"/>
                    </a:lnTo>
                    <a:lnTo>
                      <a:pt x="108" y="41"/>
                    </a:lnTo>
                    <a:lnTo>
                      <a:pt x="110" y="52"/>
                    </a:lnTo>
                    <a:lnTo>
                      <a:pt x="110" y="318"/>
                    </a:lnTo>
                  </a:path>
                </a:pathLst>
              </a:custGeom>
              <a:noFill/>
              <a:ln w="9525">
                <a:solidFill>
                  <a:srgbClr val="000000"/>
                </a:solidFill>
                <a:round/>
                <a:headEnd/>
                <a:tailEnd/>
              </a:ln>
            </p:spPr>
            <p:txBody>
              <a:bodyPr/>
              <a:lstStyle/>
              <a:p>
                <a:endParaRPr lang="en-US"/>
              </a:p>
            </p:txBody>
          </p:sp>
          <p:sp>
            <p:nvSpPr>
              <p:cNvPr id="1250451" name="Freeform 147"/>
              <p:cNvSpPr>
                <a:spLocks noChangeArrowheads="1"/>
              </p:cNvSpPr>
              <p:nvPr/>
            </p:nvSpPr>
            <p:spPr bwMode="auto">
              <a:xfrm>
                <a:off x="4575" y="3083"/>
                <a:ext cx="58" cy="56"/>
              </a:xfrm>
              <a:custGeom>
                <a:avLst/>
                <a:gdLst/>
                <a:ahLst/>
                <a:cxnLst>
                  <a:cxn ang="0">
                    <a:pos x="127" y="247"/>
                  </a:cxn>
                  <a:cxn ang="0">
                    <a:pos x="153" y="244"/>
                  </a:cxn>
                  <a:cxn ang="0">
                    <a:pos x="178" y="237"/>
                  </a:cxn>
                  <a:cxn ang="0">
                    <a:pos x="199" y="226"/>
                  </a:cxn>
                  <a:cxn ang="0">
                    <a:pos x="217" y="210"/>
                  </a:cxn>
                  <a:cxn ang="0">
                    <a:pos x="233" y="192"/>
                  </a:cxn>
                  <a:cxn ang="0">
                    <a:pos x="245" y="172"/>
                  </a:cxn>
                  <a:cxn ang="0">
                    <a:pos x="252" y="148"/>
                  </a:cxn>
                  <a:cxn ang="0">
                    <a:pos x="255" y="123"/>
                  </a:cxn>
                  <a:cxn ang="0">
                    <a:pos x="252" y="98"/>
                  </a:cxn>
                  <a:cxn ang="0">
                    <a:pos x="245" y="74"/>
                  </a:cxn>
                  <a:cxn ang="0">
                    <a:pos x="233" y="54"/>
                  </a:cxn>
                  <a:cxn ang="0">
                    <a:pos x="217" y="36"/>
                  </a:cxn>
                  <a:cxn ang="0">
                    <a:pos x="199" y="20"/>
                  </a:cxn>
                  <a:cxn ang="0">
                    <a:pos x="178" y="9"/>
                  </a:cxn>
                  <a:cxn ang="0">
                    <a:pos x="153" y="2"/>
                  </a:cxn>
                  <a:cxn ang="0">
                    <a:pos x="127" y="0"/>
                  </a:cxn>
                  <a:cxn ang="0">
                    <a:pos x="102" y="2"/>
                  </a:cxn>
                  <a:cxn ang="0">
                    <a:pos x="77" y="9"/>
                  </a:cxn>
                  <a:cxn ang="0">
                    <a:pos x="56" y="20"/>
                  </a:cxn>
                  <a:cxn ang="0">
                    <a:pos x="38" y="36"/>
                  </a:cxn>
                  <a:cxn ang="0">
                    <a:pos x="21" y="54"/>
                  </a:cxn>
                  <a:cxn ang="0">
                    <a:pos x="9" y="74"/>
                  </a:cxn>
                  <a:cxn ang="0">
                    <a:pos x="3" y="98"/>
                  </a:cxn>
                  <a:cxn ang="0">
                    <a:pos x="0" y="123"/>
                  </a:cxn>
                  <a:cxn ang="0">
                    <a:pos x="3" y="148"/>
                  </a:cxn>
                  <a:cxn ang="0">
                    <a:pos x="9" y="172"/>
                  </a:cxn>
                  <a:cxn ang="0">
                    <a:pos x="21" y="192"/>
                  </a:cxn>
                  <a:cxn ang="0">
                    <a:pos x="38" y="210"/>
                  </a:cxn>
                  <a:cxn ang="0">
                    <a:pos x="56" y="226"/>
                  </a:cxn>
                  <a:cxn ang="0">
                    <a:pos x="77" y="237"/>
                  </a:cxn>
                  <a:cxn ang="0">
                    <a:pos x="102" y="244"/>
                  </a:cxn>
                  <a:cxn ang="0">
                    <a:pos x="127" y="247"/>
                  </a:cxn>
                  <a:cxn ang="0">
                    <a:pos x="127" y="247"/>
                  </a:cxn>
                </a:cxnLst>
                <a:rect l="0" t="0" r="r" b="b"/>
                <a:pathLst>
                  <a:path w="256" h="248">
                    <a:moveTo>
                      <a:pt x="127" y="247"/>
                    </a:moveTo>
                    <a:lnTo>
                      <a:pt x="153" y="244"/>
                    </a:lnTo>
                    <a:lnTo>
                      <a:pt x="178" y="237"/>
                    </a:lnTo>
                    <a:lnTo>
                      <a:pt x="199" y="226"/>
                    </a:lnTo>
                    <a:lnTo>
                      <a:pt x="217" y="210"/>
                    </a:lnTo>
                    <a:lnTo>
                      <a:pt x="233" y="192"/>
                    </a:lnTo>
                    <a:lnTo>
                      <a:pt x="245" y="172"/>
                    </a:lnTo>
                    <a:lnTo>
                      <a:pt x="252" y="148"/>
                    </a:lnTo>
                    <a:lnTo>
                      <a:pt x="255" y="123"/>
                    </a:lnTo>
                    <a:lnTo>
                      <a:pt x="252" y="98"/>
                    </a:lnTo>
                    <a:lnTo>
                      <a:pt x="245" y="74"/>
                    </a:lnTo>
                    <a:lnTo>
                      <a:pt x="233" y="54"/>
                    </a:lnTo>
                    <a:lnTo>
                      <a:pt x="217" y="36"/>
                    </a:lnTo>
                    <a:lnTo>
                      <a:pt x="199" y="20"/>
                    </a:lnTo>
                    <a:lnTo>
                      <a:pt x="178" y="9"/>
                    </a:lnTo>
                    <a:lnTo>
                      <a:pt x="153" y="2"/>
                    </a:lnTo>
                    <a:lnTo>
                      <a:pt x="127" y="0"/>
                    </a:lnTo>
                    <a:lnTo>
                      <a:pt x="102" y="2"/>
                    </a:lnTo>
                    <a:lnTo>
                      <a:pt x="77" y="9"/>
                    </a:lnTo>
                    <a:lnTo>
                      <a:pt x="56" y="20"/>
                    </a:lnTo>
                    <a:lnTo>
                      <a:pt x="38" y="36"/>
                    </a:lnTo>
                    <a:lnTo>
                      <a:pt x="21" y="54"/>
                    </a:lnTo>
                    <a:lnTo>
                      <a:pt x="9" y="74"/>
                    </a:lnTo>
                    <a:lnTo>
                      <a:pt x="3" y="98"/>
                    </a:lnTo>
                    <a:lnTo>
                      <a:pt x="0" y="123"/>
                    </a:lnTo>
                    <a:lnTo>
                      <a:pt x="3" y="148"/>
                    </a:lnTo>
                    <a:lnTo>
                      <a:pt x="9" y="172"/>
                    </a:lnTo>
                    <a:lnTo>
                      <a:pt x="21" y="192"/>
                    </a:lnTo>
                    <a:lnTo>
                      <a:pt x="38" y="210"/>
                    </a:lnTo>
                    <a:lnTo>
                      <a:pt x="56" y="226"/>
                    </a:lnTo>
                    <a:lnTo>
                      <a:pt x="77" y="237"/>
                    </a:lnTo>
                    <a:lnTo>
                      <a:pt x="102" y="244"/>
                    </a:lnTo>
                    <a:lnTo>
                      <a:pt x="127" y="247"/>
                    </a:lnTo>
                    <a:lnTo>
                      <a:pt x="127" y="247"/>
                    </a:lnTo>
                  </a:path>
                </a:pathLst>
              </a:custGeom>
              <a:solidFill>
                <a:srgbClr val="FFFFFF"/>
              </a:solidFill>
              <a:ln w="9525">
                <a:noFill/>
                <a:round/>
                <a:headEnd/>
                <a:tailEnd/>
              </a:ln>
            </p:spPr>
            <p:txBody>
              <a:bodyPr wrap="none" anchor="ctr"/>
              <a:lstStyle/>
              <a:p>
                <a:endParaRPr lang="en-US"/>
              </a:p>
            </p:txBody>
          </p:sp>
          <p:sp>
            <p:nvSpPr>
              <p:cNvPr id="1250452" name="Freeform 148"/>
              <p:cNvSpPr>
                <a:spLocks noChangeArrowheads="1"/>
              </p:cNvSpPr>
              <p:nvPr/>
            </p:nvSpPr>
            <p:spPr bwMode="auto">
              <a:xfrm>
                <a:off x="4604" y="3111"/>
                <a:ext cx="31" cy="30"/>
              </a:xfrm>
              <a:custGeom>
                <a:avLst/>
                <a:gdLst/>
                <a:ahLst/>
                <a:cxnLst>
                  <a:cxn ang="0">
                    <a:pos x="118" y="0"/>
                  </a:cxn>
                  <a:cxn ang="0">
                    <a:pos x="118" y="0"/>
                  </a:cxn>
                  <a:cxn ang="0">
                    <a:pos x="115" y="23"/>
                  </a:cxn>
                  <a:cxn ang="0">
                    <a:pos x="110" y="44"/>
                  </a:cxn>
                  <a:cxn ang="0">
                    <a:pos x="97" y="64"/>
                  </a:cxn>
                  <a:cxn ang="0">
                    <a:pos x="83" y="80"/>
                  </a:cxn>
                  <a:cxn ang="0">
                    <a:pos x="67" y="94"/>
                  </a:cxn>
                  <a:cxn ang="0">
                    <a:pos x="46" y="106"/>
                  </a:cxn>
                  <a:cxn ang="0">
                    <a:pos x="24" y="111"/>
                  </a:cxn>
                  <a:cxn ang="0">
                    <a:pos x="0" y="114"/>
                  </a:cxn>
                  <a:cxn ang="0">
                    <a:pos x="0" y="130"/>
                  </a:cxn>
                  <a:cxn ang="0">
                    <a:pos x="26" y="127"/>
                  </a:cxn>
                  <a:cxn ang="0">
                    <a:pos x="51" y="119"/>
                  </a:cxn>
                  <a:cxn ang="0">
                    <a:pos x="74" y="107"/>
                  </a:cxn>
                  <a:cxn ang="0">
                    <a:pos x="95" y="92"/>
                  </a:cxn>
                  <a:cxn ang="0">
                    <a:pos x="111" y="72"/>
                  </a:cxn>
                  <a:cxn ang="0">
                    <a:pos x="123" y="49"/>
                  </a:cxn>
                  <a:cxn ang="0">
                    <a:pos x="131" y="25"/>
                  </a:cxn>
                  <a:cxn ang="0">
                    <a:pos x="135" y="0"/>
                  </a:cxn>
                  <a:cxn ang="0">
                    <a:pos x="135" y="0"/>
                  </a:cxn>
                  <a:cxn ang="0">
                    <a:pos x="118" y="0"/>
                  </a:cxn>
                  <a:cxn ang="0">
                    <a:pos x="118" y="0"/>
                  </a:cxn>
                </a:cxnLst>
                <a:rect l="0" t="0" r="r" b="b"/>
                <a:pathLst>
                  <a:path w="136" h="131">
                    <a:moveTo>
                      <a:pt x="118" y="0"/>
                    </a:moveTo>
                    <a:lnTo>
                      <a:pt x="118" y="0"/>
                    </a:lnTo>
                    <a:lnTo>
                      <a:pt x="115" y="23"/>
                    </a:lnTo>
                    <a:lnTo>
                      <a:pt x="110" y="44"/>
                    </a:lnTo>
                    <a:lnTo>
                      <a:pt x="97" y="64"/>
                    </a:lnTo>
                    <a:lnTo>
                      <a:pt x="83" y="80"/>
                    </a:lnTo>
                    <a:lnTo>
                      <a:pt x="67" y="94"/>
                    </a:lnTo>
                    <a:lnTo>
                      <a:pt x="46" y="106"/>
                    </a:lnTo>
                    <a:lnTo>
                      <a:pt x="24" y="111"/>
                    </a:lnTo>
                    <a:lnTo>
                      <a:pt x="0" y="114"/>
                    </a:lnTo>
                    <a:lnTo>
                      <a:pt x="0" y="130"/>
                    </a:lnTo>
                    <a:lnTo>
                      <a:pt x="26" y="127"/>
                    </a:lnTo>
                    <a:lnTo>
                      <a:pt x="51" y="119"/>
                    </a:lnTo>
                    <a:lnTo>
                      <a:pt x="74" y="107"/>
                    </a:lnTo>
                    <a:lnTo>
                      <a:pt x="95" y="92"/>
                    </a:lnTo>
                    <a:lnTo>
                      <a:pt x="111" y="72"/>
                    </a:lnTo>
                    <a:lnTo>
                      <a:pt x="123" y="49"/>
                    </a:lnTo>
                    <a:lnTo>
                      <a:pt x="131" y="25"/>
                    </a:lnTo>
                    <a:lnTo>
                      <a:pt x="135" y="0"/>
                    </a:lnTo>
                    <a:lnTo>
                      <a:pt x="135" y="0"/>
                    </a:lnTo>
                    <a:lnTo>
                      <a:pt x="118" y="0"/>
                    </a:lnTo>
                    <a:lnTo>
                      <a:pt x="118" y="0"/>
                    </a:lnTo>
                  </a:path>
                </a:pathLst>
              </a:custGeom>
              <a:solidFill>
                <a:srgbClr val="000000"/>
              </a:solidFill>
              <a:ln w="9525">
                <a:noFill/>
                <a:round/>
                <a:headEnd/>
                <a:tailEnd/>
              </a:ln>
            </p:spPr>
            <p:txBody>
              <a:bodyPr wrap="none" anchor="ctr"/>
              <a:lstStyle/>
              <a:p>
                <a:endParaRPr lang="en-US"/>
              </a:p>
            </p:txBody>
          </p:sp>
          <p:sp>
            <p:nvSpPr>
              <p:cNvPr id="1250453" name="Freeform 149"/>
              <p:cNvSpPr>
                <a:spLocks noChangeArrowheads="1"/>
              </p:cNvSpPr>
              <p:nvPr/>
            </p:nvSpPr>
            <p:spPr bwMode="auto">
              <a:xfrm>
                <a:off x="4604" y="3081"/>
                <a:ext cx="31" cy="31"/>
              </a:xfrm>
              <a:custGeom>
                <a:avLst/>
                <a:gdLst/>
                <a:ahLst/>
                <a:cxnLst>
                  <a:cxn ang="0">
                    <a:pos x="0" y="15"/>
                  </a:cxn>
                  <a:cxn ang="0">
                    <a:pos x="0" y="15"/>
                  </a:cxn>
                  <a:cxn ang="0">
                    <a:pos x="24" y="18"/>
                  </a:cxn>
                  <a:cxn ang="0">
                    <a:pos x="46" y="24"/>
                  </a:cxn>
                  <a:cxn ang="0">
                    <a:pos x="67" y="35"/>
                  </a:cxn>
                  <a:cxn ang="0">
                    <a:pos x="83" y="49"/>
                  </a:cxn>
                  <a:cxn ang="0">
                    <a:pos x="97" y="66"/>
                  </a:cxn>
                  <a:cxn ang="0">
                    <a:pos x="110" y="87"/>
                  </a:cxn>
                  <a:cxn ang="0">
                    <a:pos x="115" y="109"/>
                  </a:cxn>
                  <a:cxn ang="0">
                    <a:pos x="118" y="134"/>
                  </a:cxn>
                  <a:cxn ang="0">
                    <a:pos x="135" y="134"/>
                  </a:cxn>
                  <a:cxn ang="0">
                    <a:pos x="131" y="107"/>
                  </a:cxn>
                  <a:cxn ang="0">
                    <a:pos x="123" y="81"/>
                  </a:cxn>
                  <a:cxn ang="0">
                    <a:pos x="111" y="58"/>
                  </a:cxn>
                  <a:cxn ang="0">
                    <a:pos x="95" y="38"/>
                  </a:cxn>
                  <a:cxn ang="0">
                    <a:pos x="74" y="22"/>
                  </a:cxn>
                  <a:cxn ang="0">
                    <a:pos x="51" y="10"/>
                  </a:cxn>
                  <a:cxn ang="0">
                    <a:pos x="26" y="2"/>
                  </a:cxn>
                  <a:cxn ang="0">
                    <a:pos x="0" y="0"/>
                  </a:cxn>
                  <a:cxn ang="0">
                    <a:pos x="0" y="0"/>
                  </a:cxn>
                  <a:cxn ang="0">
                    <a:pos x="0" y="15"/>
                  </a:cxn>
                  <a:cxn ang="0">
                    <a:pos x="0" y="15"/>
                  </a:cxn>
                </a:cxnLst>
                <a:rect l="0" t="0" r="r" b="b"/>
                <a:pathLst>
                  <a:path w="136" h="135">
                    <a:moveTo>
                      <a:pt x="0" y="15"/>
                    </a:moveTo>
                    <a:lnTo>
                      <a:pt x="0" y="15"/>
                    </a:lnTo>
                    <a:lnTo>
                      <a:pt x="24" y="18"/>
                    </a:lnTo>
                    <a:lnTo>
                      <a:pt x="46" y="24"/>
                    </a:lnTo>
                    <a:lnTo>
                      <a:pt x="67" y="35"/>
                    </a:lnTo>
                    <a:lnTo>
                      <a:pt x="83" y="49"/>
                    </a:lnTo>
                    <a:lnTo>
                      <a:pt x="97" y="66"/>
                    </a:lnTo>
                    <a:lnTo>
                      <a:pt x="110" y="87"/>
                    </a:lnTo>
                    <a:lnTo>
                      <a:pt x="115" y="109"/>
                    </a:lnTo>
                    <a:lnTo>
                      <a:pt x="118" y="134"/>
                    </a:lnTo>
                    <a:lnTo>
                      <a:pt x="135" y="134"/>
                    </a:lnTo>
                    <a:lnTo>
                      <a:pt x="131" y="107"/>
                    </a:lnTo>
                    <a:lnTo>
                      <a:pt x="123" y="81"/>
                    </a:lnTo>
                    <a:lnTo>
                      <a:pt x="111" y="58"/>
                    </a:lnTo>
                    <a:lnTo>
                      <a:pt x="95" y="38"/>
                    </a:lnTo>
                    <a:lnTo>
                      <a:pt x="74" y="22"/>
                    </a:lnTo>
                    <a:lnTo>
                      <a:pt x="51" y="10"/>
                    </a:lnTo>
                    <a:lnTo>
                      <a:pt x="26" y="2"/>
                    </a:lnTo>
                    <a:lnTo>
                      <a:pt x="0" y="0"/>
                    </a:lnTo>
                    <a:lnTo>
                      <a:pt x="0" y="0"/>
                    </a:lnTo>
                    <a:lnTo>
                      <a:pt x="0" y="15"/>
                    </a:lnTo>
                    <a:lnTo>
                      <a:pt x="0" y="15"/>
                    </a:lnTo>
                  </a:path>
                </a:pathLst>
              </a:custGeom>
              <a:solidFill>
                <a:srgbClr val="000000"/>
              </a:solidFill>
              <a:ln w="9525">
                <a:noFill/>
                <a:round/>
                <a:headEnd/>
                <a:tailEnd/>
              </a:ln>
            </p:spPr>
            <p:txBody>
              <a:bodyPr wrap="none" anchor="ctr"/>
              <a:lstStyle/>
              <a:p>
                <a:endParaRPr lang="en-US"/>
              </a:p>
            </p:txBody>
          </p:sp>
          <p:sp>
            <p:nvSpPr>
              <p:cNvPr id="1250454" name="Freeform 150"/>
              <p:cNvSpPr>
                <a:spLocks noChangeArrowheads="1"/>
              </p:cNvSpPr>
              <p:nvPr/>
            </p:nvSpPr>
            <p:spPr bwMode="auto">
              <a:xfrm>
                <a:off x="4573" y="3081"/>
                <a:ext cx="32" cy="31"/>
              </a:xfrm>
              <a:custGeom>
                <a:avLst/>
                <a:gdLst/>
                <a:ahLst/>
                <a:cxnLst>
                  <a:cxn ang="0">
                    <a:pos x="16" y="134"/>
                  </a:cxn>
                  <a:cxn ang="0">
                    <a:pos x="16" y="134"/>
                  </a:cxn>
                  <a:cxn ang="0">
                    <a:pos x="19" y="109"/>
                  </a:cxn>
                  <a:cxn ang="0">
                    <a:pos x="25" y="87"/>
                  </a:cxn>
                  <a:cxn ang="0">
                    <a:pos x="37" y="66"/>
                  </a:cxn>
                  <a:cxn ang="0">
                    <a:pos x="51" y="49"/>
                  </a:cxn>
                  <a:cxn ang="0">
                    <a:pos x="69" y="35"/>
                  </a:cxn>
                  <a:cxn ang="0">
                    <a:pos x="90" y="24"/>
                  </a:cxn>
                  <a:cxn ang="0">
                    <a:pos x="113" y="18"/>
                  </a:cxn>
                  <a:cxn ang="0">
                    <a:pos x="138" y="15"/>
                  </a:cxn>
                  <a:cxn ang="0">
                    <a:pos x="138" y="0"/>
                  </a:cxn>
                  <a:cxn ang="0">
                    <a:pos x="111" y="2"/>
                  </a:cxn>
                  <a:cxn ang="0">
                    <a:pos x="84" y="10"/>
                  </a:cxn>
                  <a:cxn ang="0">
                    <a:pos x="60" y="22"/>
                  </a:cxn>
                  <a:cxn ang="0">
                    <a:pos x="39" y="38"/>
                  </a:cxn>
                  <a:cxn ang="0">
                    <a:pos x="23" y="58"/>
                  </a:cxn>
                  <a:cxn ang="0">
                    <a:pos x="11" y="81"/>
                  </a:cxn>
                  <a:cxn ang="0">
                    <a:pos x="3" y="107"/>
                  </a:cxn>
                  <a:cxn ang="0">
                    <a:pos x="0" y="134"/>
                  </a:cxn>
                  <a:cxn ang="0">
                    <a:pos x="0" y="134"/>
                  </a:cxn>
                  <a:cxn ang="0">
                    <a:pos x="16" y="134"/>
                  </a:cxn>
                  <a:cxn ang="0">
                    <a:pos x="16" y="134"/>
                  </a:cxn>
                </a:cxnLst>
                <a:rect l="0" t="0" r="r" b="b"/>
                <a:pathLst>
                  <a:path w="139" h="135">
                    <a:moveTo>
                      <a:pt x="16" y="134"/>
                    </a:moveTo>
                    <a:lnTo>
                      <a:pt x="16" y="134"/>
                    </a:lnTo>
                    <a:lnTo>
                      <a:pt x="19" y="109"/>
                    </a:lnTo>
                    <a:lnTo>
                      <a:pt x="25" y="87"/>
                    </a:lnTo>
                    <a:lnTo>
                      <a:pt x="37" y="66"/>
                    </a:lnTo>
                    <a:lnTo>
                      <a:pt x="51" y="49"/>
                    </a:lnTo>
                    <a:lnTo>
                      <a:pt x="69" y="35"/>
                    </a:lnTo>
                    <a:lnTo>
                      <a:pt x="90" y="24"/>
                    </a:lnTo>
                    <a:lnTo>
                      <a:pt x="113" y="18"/>
                    </a:lnTo>
                    <a:lnTo>
                      <a:pt x="138" y="15"/>
                    </a:lnTo>
                    <a:lnTo>
                      <a:pt x="138" y="0"/>
                    </a:lnTo>
                    <a:lnTo>
                      <a:pt x="111" y="2"/>
                    </a:lnTo>
                    <a:lnTo>
                      <a:pt x="84" y="10"/>
                    </a:lnTo>
                    <a:lnTo>
                      <a:pt x="60" y="22"/>
                    </a:lnTo>
                    <a:lnTo>
                      <a:pt x="39" y="38"/>
                    </a:lnTo>
                    <a:lnTo>
                      <a:pt x="23" y="58"/>
                    </a:lnTo>
                    <a:lnTo>
                      <a:pt x="11" y="81"/>
                    </a:lnTo>
                    <a:lnTo>
                      <a:pt x="3" y="107"/>
                    </a:lnTo>
                    <a:lnTo>
                      <a:pt x="0" y="134"/>
                    </a:lnTo>
                    <a:lnTo>
                      <a:pt x="0" y="134"/>
                    </a:lnTo>
                    <a:lnTo>
                      <a:pt x="16" y="134"/>
                    </a:lnTo>
                    <a:lnTo>
                      <a:pt x="16" y="134"/>
                    </a:lnTo>
                  </a:path>
                </a:pathLst>
              </a:custGeom>
              <a:solidFill>
                <a:srgbClr val="000000"/>
              </a:solidFill>
              <a:ln w="9525">
                <a:noFill/>
                <a:round/>
                <a:headEnd/>
                <a:tailEnd/>
              </a:ln>
            </p:spPr>
            <p:txBody>
              <a:bodyPr wrap="none" anchor="ctr"/>
              <a:lstStyle/>
              <a:p>
                <a:endParaRPr lang="en-US"/>
              </a:p>
            </p:txBody>
          </p:sp>
          <p:sp>
            <p:nvSpPr>
              <p:cNvPr id="1250455" name="Freeform 151"/>
              <p:cNvSpPr>
                <a:spLocks noChangeArrowheads="1"/>
              </p:cNvSpPr>
              <p:nvPr/>
            </p:nvSpPr>
            <p:spPr bwMode="auto">
              <a:xfrm>
                <a:off x="4573" y="3111"/>
                <a:ext cx="32" cy="30"/>
              </a:xfrm>
              <a:custGeom>
                <a:avLst/>
                <a:gdLst/>
                <a:ahLst/>
                <a:cxnLst>
                  <a:cxn ang="0">
                    <a:pos x="138" y="114"/>
                  </a:cxn>
                  <a:cxn ang="0">
                    <a:pos x="138" y="114"/>
                  </a:cxn>
                  <a:cxn ang="0">
                    <a:pos x="113" y="111"/>
                  </a:cxn>
                  <a:cxn ang="0">
                    <a:pos x="90" y="106"/>
                  </a:cxn>
                  <a:cxn ang="0">
                    <a:pos x="69" y="94"/>
                  </a:cxn>
                  <a:cxn ang="0">
                    <a:pos x="51" y="80"/>
                  </a:cxn>
                  <a:cxn ang="0">
                    <a:pos x="37" y="64"/>
                  </a:cxn>
                  <a:cxn ang="0">
                    <a:pos x="25" y="44"/>
                  </a:cxn>
                  <a:cxn ang="0">
                    <a:pos x="19" y="23"/>
                  </a:cxn>
                  <a:cxn ang="0">
                    <a:pos x="16" y="0"/>
                  </a:cxn>
                  <a:cxn ang="0">
                    <a:pos x="0" y="0"/>
                  </a:cxn>
                  <a:cxn ang="0">
                    <a:pos x="3" y="25"/>
                  </a:cxn>
                  <a:cxn ang="0">
                    <a:pos x="11" y="49"/>
                  </a:cxn>
                  <a:cxn ang="0">
                    <a:pos x="23" y="72"/>
                  </a:cxn>
                  <a:cxn ang="0">
                    <a:pos x="39" y="92"/>
                  </a:cxn>
                  <a:cxn ang="0">
                    <a:pos x="60" y="107"/>
                  </a:cxn>
                  <a:cxn ang="0">
                    <a:pos x="84" y="119"/>
                  </a:cxn>
                  <a:cxn ang="0">
                    <a:pos x="111" y="127"/>
                  </a:cxn>
                  <a:cxn ang="0">
                    <a:pos x="138" y="130"/>
                  </a:cxn>
                  <a:cxn ang="0">
                    <a:pos x="138" y="130"/>
                  </a:cxn>
                  <a:cxn ang="0">
                    <a:pos x="138" y="114"/>
                  </a:cxn>
                  <a:cxn ang="0">
                    <a:pos x="138" y="114"/>
                  </a:cxn>
                </a:cxnLst>
                <a:rect l="0" t="0" r="r" b="b"/>
                <a:pathLst>
                  <a:path w="139" h="131">
                    <a:moveTo>
                      <a:pt x="138" y="114"/>
                    </a:moveTo>
                    <a:lnTo>
                      <a:pt x="138" y="114"/>
                    </a:lnTo>
                    <a:lnTo>
                      <a:pt x="113" y="111"/>
                    </a:lnTo>
                    <a:lnTo>
                      <a:pt x="90" y="106"/>
                    </a:lnTo>
                    <a:lnTo>
                      <a:pt x="69" y="94"/>
                    </a:lnTo>
                    <a:lnTo>
                      <a:pt x="51" y="80"/>
                    </a:lnTo>
                    <a:lnTo>
                      <a:pt x="37" y="64"/>
                    </a:lnTo>
                    <a:lnTo>
                      <a:pt x="25" y="44"/>
                    </a:lnTo>
                    <a:lnTo>
                      <a:pt x="19" y="23"/>
                    </a:lnTo>
                    <a:lnTo>
                      <a:pt x="16" y="0"/>
                    </a:lnTo>
                    <a:lnTo>
                      <a:pt x="0" y="0"/>
                    </a:lnTo>
                    <a:lnTo>
                      <a:pt x="3" y="25"/>
                    </a:lnTo>
                    <a:lnTo>
                      <a:pt x="11" y="49"/>
                    </a:lnTo>
                    <a:lnTo>
                      <a:pt x="23" y="72"/>
                    </a:lnTo>
                    <a:lnTo>
                      <a:pt x="39" y="92"/>
                    </a:lnTo>
                    <a:lnTo>
                      <a:pt x="60" y="107"/>
                    </a:lnTo>
                    <a:lnTo>
                      <a:pt x="84" y="119"/>
                    </a:lnTo>
                    <a:lnTo>
                      <a:pt x="111" y="127"/>
                    </a:lnTo>
                    <a:lnTo>
                      <a:pt x="138" y="130"/>
                    </a:lnTo>
                    <a:lnTo>
                      <a:pt x="138" y="130"/>
                    </a:lnTo>
                    <a:lnTo>
                      <a:pt x="138" y="114"/>
                    </a:lnTo>
                    <a:lnTo>
                      <a:pt x="138" y="114"/>
                    </a:lnTo>
                  </a:path>
                </a:pathLst>
              </a:custGeom>
              <a:solidFill>
                <a:srgbClr val="000000"/>
              </a:solidFill>
              <a:ln w="9525">
                <a:noFill/>
                <a:round/>
                <a:headEnd/>
                <a:tailEnd/>
              </a:ln>
            </p:spPr>
            <p:txBody>
              <a:bodyPr wrap="none" anchor="ctr"/>
              <a:lstStyle/>
              <a:p>
                <a:endParaRPr lang="en-US"/>
              </a:p>
            </p:txBody>
          </p:sp>
          <p:sp>
            <p:nvSpPr>
              <p:cNvPr id="1250456" name="Freeform 152"/>
              <p:cNvSpPr>
                <a:spLocks noChangeArrowheads="1"/>
              </p:cNvSpPr>
              <p:nvPr/>
            </p:nvSpPr>
            <p:spPr bwMode="auto">
              <a:xfrm>
                <a:off x="4473" y="2983"/>
                <a:ext cx="257" cy="53"/>
              </a:xfrm>
              <a:custGeom>
                <a:avLst/>
                <a:gdLst/>
                <a:ahLst/>
                <a:cxnLst>
                  <a:cxn ang="0">
                    <a:pos x="1126" y="231"/>
                  </a:cxn>
                  <a:cxn ang="0">
                    <a:pos x="1127" y="231"/>
                  </a:cxn>
                  <a:cxn ang="0">
                    <a:pos x="1130" y="230"/>
                  </a:cxn>
                  <a:cxn ang="0">
                    <a:pos x="1131" y="229"/>
                  </a:cxn>
                  <a:cxn ang="0">
                    <a:pos x="1131" y="227"/>
                  </a:cxn>
                  <a:cxn ang="0">
                    <a:pos x="1131" y="2"/>
                  </a:cxn>
                  <a:cxn ang="0">
                    <a:pos x="1131" y="1"/>
                  </a:cxn>
                  <a:cxn ang="0">
                    <a:pos x="1130" y="0"/>
                  </a:cxn>
                  <a:cxn ang="0">
                    <a:pos x="1127" y="0"/>
                  </a:cxn>
                  <a:cxn ang="0">
                    <a:pos x="1126" y="0"/>
                  </a:cxn>
                  <a:cxn ang="0">
                    <a:pos x="3" y="0"/>
                  </a:cxn>
                  <a:cxn ang="0">
                    <a:pos x="2" y="0"/>
                  </a:cxn>
                  <a:cxn ang="0">
                    <a:pos x="0" y="0"/>
                  </a:cxn>
                  <a:cxn ang="0">
                    <a:pos x="0" y="1"/>
                  </a:cxn>
                  <a:cxn ang="0">
                    <a:pos x="0" y="2"/>
                  </a:cxn>
                  <a:cxn ang="0">
                    <a:pos x="0" y="227"/>
                  </a:cxn>
                  <a:cxn ang="0">
                    <a:pos x="0" y="229"/>
                  </a:cxn>
                  <a:cxn ang="0">
                    <a:pos x="0" y="230"/>
                  </a:cxn>
                  <a:cxn ang="0">
                    <a:pos x="2" y="231"/>
                  </a:cxn>
                  <a:cxn ang="0">
                    <a:pos x="3" y="231"/>
                  </a:cxn>
                  <a:cxn ang="0">
                    <a:pos x="1126" y="231"/>
                  </a:cxn>
                  <a:cxn ang="0">
                    <a:pos x="1126" y="231"/>
                  </a:cxn>
                </a:cxnLst>
                <a:rect l="0" t="0" r="r" b="b"/>
                <a:pathLst>
                  <a:path w="1132" h="232">
                    <a:moveTo>
                      <a:pt x="1126" y="231"/>
                    </a:moveTo>
                    <a:lnTo>
                      <a:pt x="1127" y="231"/>
                    </a:lnTo>
                    <a:lnTo>
                      <a:pt x="1130" y="230"/>
                    </a:lnTo>
                    <a:lnTo>
                      <a:pt x="1131" y="229"/>
                    </a:lnTo>
                    <a:lnTo>
                      <a:pt x="1131" y="227"/>
                    </a:lnTo>
                    <a:lnTo>
                      <a:pt x="1131" y="2"/>
                    </a:lnTo>
                    <a:lnTo>
                      <a:pt x="1131" y="1"/>
                    </a:lnTo>
                    <a:lnTo>
                      <a:pt x="1130" y="0"/>
                    </a:lnTo>
                    <a:lnTo>
                      <a:pt x="1127" y="0"/>
                    </a:lnTo>
                    <a:lnTo>
                      <a:pt x="1126" y="0"/>
                    </a:lnTo>
                    <a:lnTo>
                      <a:pt x="3" y="0"/>
                    </a:lnTo>
                    <a:lnTo>
                      <a:pt x="2" y="0"/>
                    </a:lnTo>
                    <a:lnTo>
                      <a:pt x="0" y="0"/>
                    </a:lnTo>
                    <a:lnTo>
                      <a:pt x="0" y="1"/>
                    </a:lnTo>
                    <a:lnTo>
                      <a:pt x="0" y="2"/>
                    </a:lnTo>
                    <a:lnTo>
                      <a:pt x="0" y="227"/>
                    </a:lnTo>
                    <a:lnTo>
                      <a:pt x="0" y="229"/>
                    </a:lnTo>
                    <a:lnTo>
                      <a:pt x="0" y="230"/>
                    </a:lnTo>
                    <a:lnTo>
                      <a:pt x="2" y="231"/>
                    </a:lnTo>
                    <a:lnTo>
                      <a:pt x="3" y="231"/>
                    </a:lnTo>
                    <a:lnTo>
                      <a:pt x="1126" y="231"/>
                    </a:lnTo>
                    <a:lnTo>
                      <a:pt x="1126" y="231"/>
                    </a:lnTo>
                  </a:path>
                </a:pathLst>
              </a:custGeom>
              <a:solidFill>
                <a:srgbClr val="E8EAEA"/>
              </a:solidFill>
              <a:ln w="9525">
                <a:noFill/>
                <a:round/>
                <a:headEnd/>
                <a:tailEnd/>
              </a:ln>
            </p:spPr>
            <p:txBody>
              <a:bodyPr wrap="none" anchor="ctr"/>
              <a:lstStyle/>
              <a:p>
                <a:endParaRPr lang="en-US"/>
              </a:p>
            </p:txBody>
          </p:sp>
          <p:sp>
            <p:nvSpPr>
              <p:cNvPr id="1250457" name="Freeform 153"/>
              <p:cNvSpPr>
                <a:spLocks noChangeArrowheads="1"/>
              </p:cNvSpPr>
              <p:nvPr/>
            </p:nvSpPr>
            <p:spPr bwMode="auto">
              <a:xfrm>
                <a:off x="4473" y="2983"/>
                <a:ext cx="257" cy="53"/>
              </a:xfrm>
              <a:custGeom>
                <a:avLst/>
                <a:gdLst/>
                <a:ahLst/>
                <a:cxnLst>
                  <a:cxn ang="0">
                    <a:pos x="1126" y="231"/>
                  </a:cxn>
                  <a:cxn ang="0">
                    <a:pos x="1126" y="231"/>
                  </a:cxn>
                  <a:cxn ang="0">
                    <a:pos x="1127" y="231"/>
                  </a:cxn>
                  <a:cxn ang="0">
                    <a:pos x="1130" y="230"/>
                  </a:cxn>
                  <a:cxn ang="0">
                    <a:pos x="1131" y="229"/>
                  </a:cxn>
                  <a:cxn ang="0">
                    <a:pos x="1131" y="227"/>
                  </a:cxn>
                  <a:cxn ang="0">
                    <a:pos x="1131" y="2"/>
                  </a:cxn>
                  <a:cxn ang="0">
                    <a:pos x="1131" y="2"/>
                  </a:cxn>
                  <a:cxn ang="0">
                    <a:pos x="1131" y="1"/>
                  </a:cxn>
                  <a:cxn ang="0">
                    <a:pos x="1130" y="0"/>
                  </a:cxn>
                  <a:cxn ang="0">
                    <a:pos x="1127" y="0"/>
                  </a:cxn>
                  <a:cxn ang="0">
                    <a:pos x="1126" y="0"/>
                  </a:cxn>
                  <a:cxn ang="0">
                    <a:pos x="3" y="0"/>
                  </a:cxn>
                  <a:cxn ang="0">
                    <a:pos x="3" y="0"/>
                  </a:cxn>
                  <a:cxn ang="0">
                    <a:pos x="2" y="0"/>
                  </a:cxn>
                  <a:cxn ang="0">
                    <a:pos x="0" y="0"/>
                  </a:cxn>
                  <a:cxn ang="0">
                    <a:pos x="0" y="1"/>
                  </a:cxn>
                  <a:cxn ang="0">
                    <a:pos x="0" y="2"/>
                  </a:cxn>
                  <a:cxn ang="0">
                    <a:pos x="0" y="227"/>
                  </a:cxn>
                  <a:cxn ang="0">
                    <a:pos x="0" y="227"/>
                  </a:cxn>
                  <a:cxn ang="0">
                    <a:pos x="0" y="229"/>
                  </a:cxn>
                  <a:cxn ang="0">
                    <a:pos x="0" y="230"/>
                  </a:cxn>
                  <a:cxn ang="0">
                    <a:pos x="2" y="231"/>
                  </a:cxn>
                  <a:cxn ang="0">
                    <a:pos x="3" y="231"/>
                  </a:cxn>
                  <a:cxn ang="0">
                    <a:pos x="1126" y="231"/>
                  </a:cxn>
                </a:cxnLst>
                <a:rect l="0" t="0" r="r" b="b"/>
                <a:pathLst>
                  <a:path w="1132" h="232">
                    <a:moveTo>
                      <a:pt x="1126" y="231"/>
                    </a:moveTo>
                    <a:lnTo>
                      <a:pt x="1126" y="231"/>
                    </a:lnTo>
                    <a:lnTo>
                      <a:pt x="1127" y="231"/>
                    </a:lnTo>
                    <a:lnTo>
                      <a:pt x="1130" y="230"/>
                    </a:lnTo>
                    <a:lnTo>
                      <a:pt x="1131" y="229"/>
                    </a:lnTo>
                    <a:lnTo>
                      <a:pt x="1131" y="227"/>
                    </a:lnTo>
                    <a:lnTo>
                      <a:pt x="1131" y="2"/>
                    </a:lnTo>
                    <a:lnTo>
                      <a:pt x="1131" y="2"/>
                    </a:lnTo>
                    <a:lnTo>
                      <a:pt x="1131" y="1"/>
                    </a:lnTo>
                    <a:lnTo>
                      <a:pt x="1130" y="0"/>
                    </a:lnTo>
                    <a:lnTo>
                      <a:pt x="1127" y="0"/>
                    </a:lnTo>
                    <a:lnTo>
                      <a:pt x="1126" y="0"/>
                    </a:lnTo>
                    <a:lnTo>
                      <a:pt x="3" y="0"/>
                    </a:lnTo>
                    <a:lnTo>
                      <a:pt x="3" y="0"/>
                    </a:lnTo>
                    <a:lnTo>
                      <a:pt x="2" y="0"/>
                    </a:lnTo>
                    <a:lnTo>
                      <a:pt x="0" y="0"/>
                    </a:lnTo>
                    <a:lnTo>
                      <a:pt x="0" y="1"/>
                    </a:lnTo>
                    <a:lnTo>
                      <a:pt x="0" y="2"/>
                    </a:lnTo>
                    <a:lnTo>
                      <a:pt x="0" y="227"/>
                    </a:lnTo>
                    <a:lnTo>
                      <a:pt x="0" y="227"/>
                    </a:lnTo>
                    <a:lnTo>
                      <a:pt x="0" y="229"/>
                    </a:lnTo>
                    <a:lnTo>
                      <a:pt x="0" y="230"/>
                    </a:lnTo>
                    <a:lnTo>
                      <a:pt x="2" y="231"/>
                    </a:lnTo>
                    <a:lnTo>
                      <a:pt x="3" y="231"/>
                    </a:lnTo>
                    <a:lnTo>
                      <a:pt x="1126" y="231"/>
                    </a:lnTo>
                  </a:path>
                </a:pathLst>
              </a:custGeom>
              <a:noFill/>
              <a:ln w="9525">
                <a:solidFill>
                  <a:srgbClr val="000000"/>
                </a:solidFill>
                <a:round/>
                <a:headEnd/>
                <a:tailEnd/>
              </a:ln>
            </p:spPr>
            <p:txBody>
              <a:bodyPr/>
              <a:lstStyle/>
              <a:p>
                <a:endParaRPr lang="en-US"/>
              </a:p>
            </p:txBody>
          </p:sp>
          <p:sp>
            <p:nvSpPr>
              <p:cNvPr id="1250458" name="Freeform 154"/>
              <p:cNvSpPr>
                <a:spLocks noChangeArrowheads="1"/>
              </p:cNvSpPr>
              <p:nvPr/>
            </p:nvSpPr>
            <p:spPr bwMode="auto">
              <a:xfrm>
                <a:off x="2662" y="2719"/>
                <a:ext cx="264" cy="329"/>
              </a:xfrm>
              <a:custGeom>
                <a:avLst/>
                <a:gdLst/>
                <a:ahLst/>
                <a:cxnLst>
                  <a:cxn ang="0">
                    <a:pos x="0" y="1452"/>
                  </a:cxn>
                  <a:cxn ang="0">
                    <a:pos x="1163" y="1452"/>
                  </a:cxn>
                  <a:cxn ang="0">
                    <a:pos x="1163" y="289"/>
                  </a:cxn>
                  <a:cxn ang="0">
                    <a:pos x="832" y="0"/>
                  </a:cxn>
                  <a:cxn ang="0">
                    <a:pos x="0" y="0"/>
                  </a:cxn>
                  <a:cxn ang="0">
                    <a:pos x="0" y="1452"/>
                  </a:cxn>
                  <a:cxn ang="0">
                    <a:pos x="0" y="1452"/>
                  </a:cxn>
                </a:cxnLst>
                <a:rect l="0" t="0" r="r" b="b"/>
                <a:pathLst>
                  <a:path w="1164" h="1453">
                    <a:moveTo>
                      <a:pt x="0" y="1452"/>
                    </a:moveTo>
                    <a:lnTo>
                      <a:pt x="1163" y="1452"/>
                    </a:lnTo>
                    <a:lnTo>
                      <a:pt x="1163" y="289"/>
                    </a:lnTo>
                    <a:lnTo>
                      <a:pt x="832" y="0"/>
                    </a:lnTo>
                    <a:lnTo>
                      <a:pt x="0" y="0"/>
                    </a:lnTo>
                    <a:lnTo>
                      <a:pt x="0" y="1452"/>
                    </a:lnTo>
                    <a:lnTo>
                      <a:pt x="0" y="1452"/>
                    </a:lnTo>
                  </a:path>
                </a:pathLst>
              </a:custGeom>
              <a:blipFill dpi="0" rotWithShape="0">
                <a:blip r:embed="rId3"/>
                <a:srcRect/>
                <a:tile tx="0" ty="0" sx="100000" sy="100000" flip="none" algn="tl"/>
              </a:blipFill>
              <a:ln w="9525">
                <a:noFill/>
                <a:round/>
                <a:headEnd/>
                <a:tailEnd/>
              </a:ln>
            </p:spPr>
            <p:txBody>
              <a:bodyPr wrap="none" anchor="ctr"/>
              <a:lstStyle/>
              <a:p>
                <a:endParaRPr lang="en-US"/>
              </a:p>
            </p:txBody>
          </p:sp>
          <p:sp>
            <p:nvSpPr>
              <p:cNvPr id="1250459" name="Freeform 155"/>
              <p:cNvSpPr>
                <a:spLocks noChangeArrowheads="1"/>
              </p:cNvSpPr>
              <p:nvPr/>
            </p:nvSpPr>
            <p:spPr bwMode="auto">
              <a:xfrm>
                <a:off x="2634" y="2650"/>
                <a:ext cx="254" cy="361"/>
              </a:xfrm>
              <a:custGeom>
                <a:avLst/>
                <a:gdLst/>
                <a:ahLst/>
                <a:cxnLst>
                  <a:cxn ang="0">
                    <a:pos x="0" y="0"/>
                  </a:cxn>
                  <a:cxn ang="0">
                    <a:pos x="0" y="1593"/>
                  </a:cxn>
                  <a:cxn ang="0">
                    <a:pos x="1121" y="1593"/>
                  </a:cxn>
                  <a:cxn ang="0">
                    <a:pos x="1121" y="319"/>
                  </a:cxn>
                  <a:cxn ang="0">
                    <a:pos x="801" y="0"/>
                  </a:cxn>
                  <a:cxn ang="0">
                    <a:pos x="0" y="0"/>
                  </a:cxn>
                  <a:cxn ang="0">
                    <a:pos x="0" y="0"/>
                  </a:cxn>
                </a:cxnLst>
                <a:rect l="0" t="0" r="r" b="b"/>
                <a:pathLst>
                  <a:path w="1122" h="1594">
                    <a:moveTo>
                      <a:pt x="0" y="0"/>
                    </a:moveTo>
                    <a:lnTo>
                      <a:pt x="0" y="1593"/>
                    </a:lnTo>
                    <a:lnTo>
                      <a:pt x="1121" y="1593"/>
                    </a:lnTo>
                    <a:lnTo>
                      <a:pt x="1121" y="319"/>
                    </a:lnTo>
                    <a:lnTo>
                      <a:pt x="801" y="0"/>
                    </a:lnTo>
                    <a:lnTo>
                      <a:pt x="0" y="0"/>
                    </a:lnTo>
                    <a:lnTo>
                      <a:pt x="0" y="0"/>
                    </a:lnTo>
                  </a:path>
                </a:pathLst>
              </a:custGeom>
              <a:blipFill dpi="0" rotWithShape="0">
                <a:blip r:embed="rId4"/>
                <a:srcRect/>
                <a:tile tx="0" ty="0" sx="100000" sy="100000" flip="none" algn="tl"/>
              </a:blipFill>
              <a:ln w="11160">
                <a:solidFill>
                  <a:srgbClr val="000000"/>
                </a:solidFill>
                <a:round/>
                <a:headEnd/>
                <a:tailEnd/>
              </a:ln>
            </p:spPr>
            <p:txBody>
              <a:bodyPr wrap="none" anchor="ctr"/>
              <a:lstStyle/>
              <a:p>
                <a:endParaRPr lang="en-US"/>
              </a:p>
            </p:txBody>
          </p:sp>
          <p:sp>
            <p:nvSpPr>
              <p:cNvPr id="1250460" name="Freeform 156"/>
              <p:cNvSpPr>
                <a:spLocks noChangeArrowheads="1"/>
              </p:cNvSpPr>
              <p:nvPr/>
            </p:nvSpPr>
            <p:spPr bwMode="auto">
              <a:xfrm>
                <a:off x="2670" y="2650"/>
                <a:ext cx="219" cy="290"/>
              </a:xfrm>
              <a:custGeom>
                <a:avLst/>
                <a:gdLst/>
                <a:ahLst/>
                <a:cxnLst>
                  <a:cxn ang="0">
                    <a:pos x="644" y="0"/>
                  </a:cxn>
                  <a:cxn ang="0">
                    <a:pos x="644" y="319"/>
                  </a:cxn>
                  <a:cxn ang="0">
                    <a:pos x="964" y="319"/>
                  </a:cxn>
                  <a:cxn ang="0">
                    <a:pos x="0" y="319"/>
                  </a:cxn>
                  <a:cxn ang="0">
                    <a:pos x="482" y="319"/>
                  </a:cxn>
                  <a:cxn ang="0">
                    <a:pos x="0" y="478"/>
                  </a:cxn>
                  <a:cxn ang="0">
                    <a:pos x="801" y="478"/>
                  </a:cxn>
                  <a:cxn ang="0">
                    <a:pos x="0" y="638"/>
                  </a:cxn>
                  <a:cxn ang="0">
                    <a:pos x="801" y="638"/>
                  </a:cxn>
                  <a:cxn ang="0">
                    <a:pos x="0" y="797"/>
                  </a:cxn>
                  <a:cxn ang="0">
                    <a:pos x="801" y="797"/>
                  </a:cxn>
                  <a:cxn ang="0">
                    <a:pos x="0" y="957"/>
                  </a:cxn>
                  <a:cxn ang="0">
                    <a:pos x="801" y="957"/>
                  </a:cxn>
                  <a:cxn ang="0">
                    <a:pos x="0" y="1116"/>
                  </a:cxn>
                  <a:cxn ang="0">
                    <a:pos x="801" y="1116"/>
                  </a:cxn>
                  <a:cxn ang="0">
                    <a:pos x="0" y="1276"/>
                  </a:cxn>
                  <a:cxn ang="0">
                    <a:pos x="801" y="1276"/>
                  </a:cxn>
                </a:cxnLst>
                <a:rect l="0" t="0" r="r" b="b"/>
                <a:pathLst>
                  <a:path w="965" h="1277">
                    <a:moveTo>
                      <a:pt x="644" y="0"/>
                    </a:moveTo>
                    <a:lnTo>
                      <a:pt x="644" y="319"/>
                    </a:lnTo>
                    <a:lnTo>
                      <a:pt x="964" y="319"/>
                    </a:lnTo>
                    <a:close/>
                    <a:moveTo>
                      <a:pt x="0" y="319"/>
                    </a:moveTo>
                    <a:lnTo>
                      <a:pt x="482" y="319"/>
                    </a:lnTo>
                    <a:close/>
                    <a:moveTo>
                      <a:pt x="0" y="478"/>
                    </a:moveTo>
                    <a:lnTo>
                      <a:pt x="801" y="478"/>
                    </a:lnTo>
                    <a:close/>
                    <a:moveTo>
                      <a:pt x="0" y="638"/>
                    </a:moveTo>
                    <a:lnTo>
                      <a:pt x="801" y="638"/>
                    </a:lnTo>
                    <a:close/>
                    <a:moveTo>
                      <a:pt x="0" y="797"/>
                    </a:moveTo>
                    <a:lnTo>
                      <a:pt x="801" y="797"/>
                    </a:lnTo>
                    <a:close/>
                    <a:moveTo>
                      <a:pt x="0" y="957"/>
                    </a:moveTo>
                    <a:lnTo>
                      <a:pt x="801" y="957"/>
                    </a:lnTo>
                    <a:close/>
                    <a:moveTo>
                      <a:pt x="0" y="1116"/>
                    </a:moveTo>
                    <a:lnTo>
                      <a:pt x="801" y="1116"/>
                    </a:lnTo>
                    <a:close/>
                    <a:moveTo>
                      <a:pt x="0" y="1276"/>
                    </a:moveTo>
                    <a:lnTo>
                      <a:pt x="801" y="1276"/>
                    </a:lnTo>
                    <a:close/>
                  </a:path>
                </a:pathLst>
              </a:custGeom>
              <a:noFill/>
              <a:ln w="11160">
                <a:solidFill>
                  <a:srgbClr val="000000"/>
                </a:solidFill>
                <a:round/>
                <a:headEnd/>
                <a:tailEnd/>
              </a:ln>
            </p:spPr>
            <p:txBody>
              <a:bodyPr/>
              <a:lstStyle/>
              <a:p>
                <a:endParaRPr lang="en-US"/>
              </a:p>
            </p:txBody>
          </p:sp>
          <p:sp>
            <p:nvSpPr>
              <p:cNvPr id="1250461" name="Freeform 157"/>
              <p:cNvSpPr>
                <a:spLocks noChangeArrowheads="1"/>
              </p:cNvSpPr>
              <p:nvPr/>
            </p:nvSpPr>
            <p:spPr bwMode="auto">
              <a:xfrm>
                <a:off x="2675" y="2742"/>
                <a:ext cx="173" cy="174"/>
              </a:xfrm>
              <a:custGeom>
                <a:avLst/>
                <a:gdLst/>
                <a:ahLst/>
                <a:cxnLst>
                  <a:cxn ang="0">
                    <a:pos x="0" y="383"/>
                  </a:cxn>
                  <a:cxn ang="0">
                    <a:pos x="4" y="324"/>
                  </a:cxn>
                  <a:cxn ang="0">
                    <a:pos x="18" y="265"/>
                  </a:cxn>
                  <a:cxn ang="0">
                    <a:pos x="40" y="210"/>
                  </a:cxn>
                  <a:cxn ang="0">
                    <a:pos x="72" y="157"/>
                  </a:cxn>
                  <a:cxn ang="0">
                    <a:pos x="111" y="114"/>
                  </a:cxn>
                  <a:cxn ang="0">
                    <a:pos x="157" y="75"/>
                  </a:cxn>
                  <a:cxn ang="0">
                    <a:pos x="206" y="41"/>
                  </a:cxn>
                  <a:cxn ang="0">
                    <a:pos x="263" y="20"/>
                  </a:cxn>
                  <a:cxn ang="0">
                    <a:pos x="321" y="4"/>
                  </a:cxn>
                  <a:cxn ang="0">
                    <a:pos x="380" y="0"/>
                  </a:cxn>
                  <a:cxn ang="0">
                    <a:pos x="441" y="4"/>
                  </a:cxn>
                  <a:cxn ang="0">
                    <a:pos x="498" y="20"/>
                  </a:cxn>
                  <a:cxn ang="0">
                    <a:pos x="554" y="41"/>
                  </a:cxn>
                  <a:cxn ang="0">
                    <a:pos x="605" y="75"/>
                  </a:cxn>
                  <a:cxn ang="0">
                    <a:pos x="650" y="114"/>
                  </a:cxn>
                  <a:cxn ang="0">
                    <a:pos x="688" y="157"/>
                  </a:cxn>
                  <a:cxn ang="0">
                    <a:pos x="720" y="210"/>
                  </a:cxn>
                  <a:cxn ang="0">
                    <a:pos x="742" y="265"/>
                  </a:cxn>
                  <a:cxn ang="0">
                    <a:pos x="757" y="324"/>
                  </a:cxn>
                  <a:cxn ang="0">
                    <a:pos x="762" y="383"/>
                  </a:cxn>
                  <a:cxn ang="0">
                    <a:pos x="757" y="443"/>
                  </a:cxn>
                  <a:cxn ang="0">
                    <a:pos x="742" y="502"/>
                  </a:cxn>
                  <a:cxn ang="0">
                    <a:pos x="720" y="557"/>
                  </a:cxn>
                  <a:cxn ang="0">
                    <a:pos x="688" y="611"/>
                  </a:cxn>
                  <a:cxn ang="0">
                    <a:pos x="650" y="653"/>
                  </a:cxn>
                  <a:cxn ang="0">
                    <a:pos x="605" y="692"/>
                  </a:cxn>
                  <a:cxn ang="0">
                    <a:pos x="554" y="726"/>
                  </a:cxn>
                  <a:cxn ang="0">
                    <a:pos x="498" y="747"/>
                  </a:cxn>
                  <a:cxn ang="0">
                    <a:pos x="441" y="761"/>
                  </a:cxn>
                  <a:cxn ang="0">
                    <a:pos x="380" y="768"/>
                  </a:cxn>
                  <a:cxn ang="0">
                    <a:pos x="321" y="761"/>
                  </a:cxn>
                  <a:cxn ang="0">
                    <a:pos x="263" y="747"/>
                  </a:cxn>
                  <a:cxn ang="0">
                    <a:pos x="206" y="726"/>
                  </a:cxn>
                  <a:cxn ang="0">
                    <a:pos x="157" y="692"/>
                  </a:cxn>
                  <a:cxn ang="0">
                    <a:pos x="111" y="653"/>
                  </a:cxn>
                  <a:cxn ang="0">
                    <a:pos x="72" y="611"/>
                  </a:cxn>
                  <a:cxn ang="0">
                    <a:pos x="40" y="557"/>
                  </a:cxn>
                  <a:cxn ang="0">
                    <a:pos x="18" y="502"/>
                  </a:cxn>
                  <a:cxn ang="0">
                    <a:pos x="4" y="443"/>
                  </a:cxn>
                  <a:cxn ang="0">
                    <a:pos x="0" y="383"/>
                  </a:cxn>
                  <a:cxn ang="0">
                    <a:pos x="0" y="383"/>
                  </a:cxn>
                </a:cxnLst>
                <a:rect l="0" t="0" r="r" b="b"/>
                <a:pathLst>
                  <a:path w="763" h="769">
                    <a:moveTo>
                      <a:pt x="0" y="383"/>
                    </a:moveTo>
                    <a:lnTo>
                      <a:pt x="4" y="324"/>
                    </a:lnTo>
                    <a:lnTo>
                      <a:pt x="18" y="265"/>
                    </a:lnTo>
                    <a:lnTo>
                      <a:pt x="40" y="210"/>
                    </a:lnTo>
                    <a:lnTo>
                      <a:pt x="72" y="157"/>
                    </a:lnTo>
                    <a:lnTo>
                      <a:pt x="111" y="114"/>
                    </a:lnTo>
                    <a:lnTo>
                      <a:pt x="157" y="75"/>
                    </a:lnTo>
                    <a:lnTo>
                      <a:pt x="206" y="41"/>
                    </a:lnTo>
                    <a:lnTo>
                      <a:pt x="263" y="20"/>
                    </a:lnTo>
                    <a:lnTo>
                      <a:pt x="321" y="4"/>
                    </a:lnTo>
                    <a:lnTo>
                      <a:pt x="380" y="0"/>
                    </a:lnTo>
                    <a:lnTo>
                      <a:pt x="441" y="4"/>
                    </a:lnTo>
                    <a:lnTo>
                      <a:pt x="498" y="20"/>
                    </a:lnTo>
                    <a:lnTo>
                      <a:pt x="554" y="41"/>
                    </a:lnTo>
                    <a:lnTo>
                      <a:pt x="605" y="75"/>
                    </a:lnTo>
                    <a:lnTo>
                      <a:pt x="650" y="114"/>
                    </a:lnTo>
                    <a:lnTo>
                      <a:pt x="688" y="157"/>
                    </a:lnTo>
                    <a:lnTo>
                      <a:pt x="720" y="210"/>
                    </a:lnTo>
                    <a:lnTo>
                      <a:pt x="742" y="265"/>
                    </a:lnTo>
                    <a:lnTo>
                      <a:pt x="757" y="324"/>
                    </a:lnTo>
                    <a:lnTo>
                      <a:pt x="762" y="383"/>
                    </a:lnTo>
                    <a:lnTo>
                      <a:pt x="757" y="443"/>
                    </a:lnTo>
                    <a:lnTo>
                      <a:pt x="742" y="502"/>
                    </a:lnTo>
                    <a:lnTo>
                      <a:pt x="720" y="557"/>
                    </a:lnTo>
                    <a:lnTo>
                      <a:pt x="688" y="611"/>
                    </a:lnTo>
                    <a:lnTo>
                      <a:pt x="650" y="653"/>
                    </a:lnTo>
                    <a:lnTo>
                      <a:pt x="605" y="692"/>
                    </a:lnTo>
                    <a:lnTo>
                      <a:pt x="554" y="726"/>
                    </a:lnTo>
                    <a:lnTo>
                      <a:pt x="498" y="747"/>
                    </a:lnTo>
                    <a:lnTo>
                      <a:pt x="441" y="761"/>
                    </a:lnTo>
                    <a:lnTo>
                      <a:pt x="380" y="768"/>
                    </a:lnTo>
                    <a:lnTo>
                      <a:pt x="321" y="761"/>
                    </a:lnTo>
                    <a:lnTo>
                      <a:pt x="263" y="747"/>
                    </a:lnTo>
                    <a:lnTo>
                      <a:pt x="206" y="726"/>
                    </a:lnTo>
                    <a:lnTo>
                      <a:pt x="157" y="692"/>
                    </a:lnTo>
                    <a:lnTo>
                      <a:pt x="111" y="653"/>
                    </a:lnTo>
                    <a:lnTo>
                      <a:pt x="72" y="611"/>
                    </a:lnTo>
                    <a:lnTo>
                      <a:pt x="40" y="557"/>
                    </a:lnTo>
                    <a:lnTo>
                      <a:pt x="18" y="502"/>
                    </a:lnTo>
                    <a:lnTo>
                      <a:pt x="4" y="443"/>
                    </a:lnTo>
                    <a:lnTo>
                      <a:pt x="0" y="383"/>
                    </a:lnTo>
                    <a:lnTo>
                      <a:pt x="0" y="383"/>
                    </a:lnTo>
                  </a:path>
                </a:pathLst>
              </a:custGeom>
              <a:blipFill dpi="0" rotWithShape="0">
                <a:blip r:embed="rId5"/>
                <a:srcRect/>
                <a:tile tx="0" ty="0" sx="100000" sy="100000" flip="none" algn="tl"/>
              </a:blipFill>
              <a:ln w="11160">
                <a:solidFill>
                  <a:srgbClr val="0000FF"/>
                </a:solidFill>
                <a:round/>
                <a:headEnd/>
                <a:tailEnd/>
              </a:ln>
            </p:spPr>
            <p:txBody>
              <a:bodyPr wrap="none" anchor="ctr"/>
              <a:lstStyle/>
              <a:p>
                <a:endParaRPr lang="en-US"/>
              </a:p>
            </p:txBody>
          </p:sp>
          <p:sp>
            <p:nvSpPr>
              <p:cNvPr id="1250462" name="Freeform 158"/>
              <p:cNvSpPr>
                <a:spLocks noChangeArrowheads="1"/>
              </p:cNvSpPr>
              <p:nvPr/>
            </p:nvSpPr>
            <p:spPr bwMode="auto">
              <a:xfrm>
                <a:off x="2693" y="2748"/>
                <a:ext cx="123" cy="161"/>
              </a:xfrm>
              <a:custGeom>
                <a:avLst/>
                <a:gdLst/>
                <a:ahLst/>
                <a:cxnLst>
                  <a:cxn ang="0">
                    <a:pos x="218" y="131"/>
                  </a:cxn>
                  <a:cxn ang="0">
                    <a:pos x="146" y="137"/>
                  </a:cxn>
                  <a:cxn ang="0">
                    <a:pos x="156" y="160"/>
                  </a:cxn>
                  <a:cxn ang="0">
                    <a:pos x="134" y="176"/>
                  </a:cxn>
                  <a:cxn ang="0">
                    <a:pos x="90" y="193"/>
                  </a:cxn>
                  <a:cxn ang="0">
                    <a:pos x="45" y="176"/>
                  </a:cxn>
                  <a:cxn ang="0">
                    <a:pos x="10" y="207"/>
                  </a:cxn>
                  <a:cxn ang="0">
                    <a:pos x="0" y="254"/>
                  </a:cxn>
                  <a:cxn ang="0">
                    <a:pos x="23" y="296"/>
                  </a:cxn>
                  <a:cxn ang="0">
                    <a:pos x="66" y="313"/>
                  </a:cxn>
                  <a:cxn ang="0">
                    <a:pos x="120" y="301"/>
                  </a:cxn>
                  <a:cxn ang="0">
                    <a:pos x="178" y="311"/>
                  </a:cxn>
                  <a:cxn ang="0">
                    <a:pos x="218" y="355"/>
                  </a:cxn>
                  <a:cxn ang="0">
                    <a:pos x="206" y="421"/>
                  </a:cxn>
                  <a:cxn ang="0">
                    <a:pos x="162" y="474"/>
                  </a:cxn>
                  <a:cxn ang="0">
                    <a:pos x="263" y="622"/>
                  </a:cxn>
                  <a:cxn ang="0">
                    <a:pos x="293" y="690"/>
                  </a:cxn>
                  <a:cxn ang="0">
                    <a:pos x="364" y="711"/>
                  </a:cxn>
                  <a:cxn ang="0">
                    <a:pos x="436" y="698"/>
                  </a:cxn>
                  <a:cxn ang="0">
                    <a:pos x="494" y="649"/>
                  </a:cxn>
                  <a:cxn ang="0">
                    <a:pos x="523" y="576"/>
                  </a:cxn>
                  <a:cxn ang="0">
                    <a:pos x="470" y="555"/>
                  </a:cxn>
                  <a:cxn ang="0">
                    <a:pos x="438" y="504"/>
                  </a:cxn>
                  <a:cxn ang="0">
                    <a:pos x="442" y="445"/>
                  </a:cxn>
                  <a:cxn ang="0">
                    <a:pos x="480" y="400"/>
                  </a:cxn>
                  <a:cxn ang="0">
                    <a:pos x="520" y="371"/>
                  </a:cxn>
                  <a:cxn ang="0">
                    <a:pos x="541" y="321"/>
                  </a:cxn>
                  <a:cxn ang="0">
                    <a:pos x="527" y="272"/>
                  </a:cxn>
                  <a:cxn ang="0">
                    <a:pos x="486" y="237"/>
                  </a:cxn>
                  <a:cxn ang="0">
                    <a:pos x="436" y="237"/>
                  </a:cxn>
                  <a:cxn ang="0">
                    <a:pos x="392" y="266"/>
                  </a:cxn>
                  <a:cxn ang="0">
                    <a:pos x="379" y="121"/>
                  </a:cxn>
                  <a:cxn ang="0">
                    <a:pos x="424" y="76"/>
                  </a:cxn>
                  <a:cxn ang="0">
                    <a:pos x="263" y="0"/>
                  </a:cxn>
                  <a:cxn ang="0">
                    <a:pos x="218" y="88"/>
                  </a:cxn>
                </a:cxnLst>
                <a:rect l="0" t="0" r="r" b="b"/>
                <a:pathLst>
                  <a:path w="542" h="712">
                    <a:moveTo>
                      <a:pt x="218" y="88"/>
                    </a:moveTo>
                    <a:lnTo>
                      <a:pt x="218" y="131"/>
                    </a:lnTo>
                    <a:lnTo>
                      <a:pt x="134" y="131"/>
                    </a:lnTo>
                    <a:lnTo>
                      <a:pt x="146" y="137"/>
                    </a:lnTo>
                    <a:lnTo>
                      <a:pt x="156" y="146"/>
                    </a:lnTo>
                    <a:lnTo>
                      <a:pt x="156" y="160"/>
                    </a:lnTo>
                    <a:lnTo>
                      <a:pt x="146" y="174"/>
                    </a:lnTo>
                    <a:lnTo>
                      <a:pt x="134" y="176"/>
                    </a:lnTo>
                    <a:lnTo>
                      <a:pt x="114" y="188"/>
                    </a:lnTo>
                    <a:lnTo>
                      <a:pt x="90" y="193"/>
                    </a:lnTo>
                    <a:lnTo>
                      <a:pt x="67" y="188"/>
                    </a:lnTo>
                    <a:lnTo>
                      <a:pt x="45" y="176"/>
                    </a:lnTo>
                    <a:lnTo>
                      <a:pt x="27" y="188"/>
                    </a:lnTo>
                    <a:lnTo>
                      <a:pt x="10" y="207"/>
                    </a:lnTo>
                    <a:lnTo>
                      <a:pt x="3" y="231"/>
                    </a:lnTo>
                    <a:lnTo>
                      <a:pt x="0" y="254"/>
                    </a:lnTo>
                    <a:lnTo>
                      <a:pt x="10" y="276"/>
                    </a:lnTo>
                    <a:lnTo>
                      <a:pt x="23" y="296"/>
                    </a:lnTo>
                    <a:lnTo>
                      <a:pt x="44" y="309"/>
                    </a:lnTo>
                    <a:lnTo>
                      <a:pt x="66" y="313"/>
                    </a:lnTo>
                    <a:lnTo>
                      <a:pt x="90" y="311"/>
                    </a:lnTo>
                    <a:lnTo>
                      <a:pt x="120" y="301"/>
                    </a:lnTo>
                    <a:lnTo>
                      <a:pt x="148" y="301"/>
                    </a:lnTo>
                    <a:lnTo>
                      <a:pt x="178" y="311"/>
                    </a:lnTo>
                    <a:lnTo>
                      <a:pt x="203" y="329"/>
                    </a:lnTo>
                    <a:lnTo>
                      <a:pt x="218" y="355"/>
                    </a:lnTo>
                    <a:lnTo>
                      <a:pt x="216" y="390"/>
                    </a:lnTo>
                    <a:lnTo>
                      <a:pt x="206" y="421"/>
                    </a:lnTo>
                    <a:lnTo>
                      <a:pt x="188" y="449"/>
                    </a:lnTo>
                    <a:lnTo>
                      <a:pt x="162" y="474"/>
                    </a:lnTo>
                    <a:lnTo>
                      <a:pt x="134" y="488"/>
                    </a:lnTo>
                    <a:lnTo>
                      <a:pt x="263" y="622"/>
                    </a:lnTo>
                    <a:lnTo>
                      <a:pt x="263" y="664"/>
                    </a:lnTo>
                    <a:lnTo>
                      <a:pt x="293" y="690"/>
                    </a:lnTo>
                    <a:lnTo>
                      <a:pt x="325" y="704"/>
                    </a:lnTo>
                    <a:lnTo>
                      <a:pt x="364" y="711"/>
                    </a:lnTo>
                    <a:lnTo>
                      <a:pt x="402" y="709"/>
                    </a:lnTo>
                    <a:lnTo>
                      <a:pt x="436" y="698"/>
                    </a:lnTo>
                    <a:lnTo>
                      <a:pt x="468" y="674"/>
                    </a:lnTo>
                    <a:lnTo>
                      <a:pt x="494" y="649"/>
                    </a:lnTo>
                    <a:lnTo>
                      <a:pt x="515" y="614"/>
                    </a:lnTo>
                    <a:lnTo>
                      <a:pt x="523" y="576"/>
                    </a:lnTo>
                    <a:lnTo>
                      <a:pt x="494" y="570"/>
                    </a:lnTo>
                    <a:lnTo>
                      <a:pt x="470" y="555"/>
                    </a:lnTo>
                    <a:lnTo>
                      <a:pt x="450" y="533"/>
                    </a:lnTo>
                    <a:lnTo>
                      <a:pt x="438" y="504"/>
                    </a:lnTo>
                    <a:lnTo>
                      <a:pt x="436" y="474"/>
                    </a:lnTo>
                    <a:lnTo>
                      <a:pt x="442" y="445"/>
                    </a:lnTo>
                    <a:lnTo>
                      <a:pt x="458" y="419"/>
                    </a:lnTo>
                    <a:lnTo>
                      <a:pt x="480" y="400"/>
                    </a:lnTo>
                    <a:lnTo>
                      <a:pt x="500" y="387"/>
                    </a:lnTo>
                    <a:lnTo>
                      <a:pt x="520" y="371"/>
                    </a:lnTo>
                    <a:lnTo>
                      <a:pt x="535" y="348"/>
                    </a:lnTo>
                    <a:lnTo>
                      <a:pt x="541" y="321"/>
                    </a:lnTo>
                    <a:lnTo>
                      <a:pt x="535" y="293"/>
                    </a:lnTo>
                    <a:lnTo>
                      <a:pt x="527" y="272"/>
                    </a:lnTo>
                    <a:lnTo>
                      <a:pt x="508" y="253"/>
                    </a:lnTo>
                    <a:lnTo>
                      <a:pt x="486" y="237"/>
                    </a:lnTo>
                    <a:lnTo>
                      <a:pt x="460" y="233"/>
                    </a:lnTo>
                    <a:lnTo>
                      <a:pt x="436" y="237"/>
                    </a:lnTo>
                    <a:lnTo>
                      <a:pt x="412" y="246"/>
                    </a:lnTo>
                    <a:lnTo>
                      <a:pt x="392" y="266"/>
                    </a:lnTo>
                    <a:lnTo>
                      <a:pt x="352" y="131"/>
                    </a:lnTo>
                    <a:lnTo>
                      <a:pt x="379" y="121"/>
                    </a:lnTo>
                    <a:lnTo>
                      <a:pt x="404" y="99"/>
                    </a:lnTo>
                    <a:lnTo>
                      <a:pt x="424" y="76"/>
                    </a:lnTo>
                    <a:lnTo>
                      <a:pt x="436" y="43"/>
                    </a:lnTo>
                    <a:lnTo>
                      <a:pt x="263" y="0"/>
                    </a:lnTo>
                    <a:lnTo>
                      <a:pt x="218" y="88"/>
                    </a:lnTo>
                    <a:lnTo>
                      <a:pt x="218" y="88"/>
                    </a:lnTo>
                  </a:path>
                </a:pathLst>
              </a:custGeom>
              <a:solidFill>
                <a:srgbClr val="000080"/>
              </a:solidFill>
              <a:ln w="3240">
                <a:solidFill>
                  <a:srgbClr val="000080"/>
                </a:solidFill>
                <a:round/>
                <a:headEnd/>
                <a:tailEnd/>
              </a:ln>
            </p:spPr>
            <p:txBody>
              <a:bodyPr wrap="none" anchor="ctr"/>
              <a:lstStyle/>
              <a:p>
                <a:endParaRPr lang="en-US"/>
              </a:p>
            </p:txBody>
          </p:sp>
          <p:sp>
            <p:nvSpPr>
              <p:cNvPr id="1250463" name="AutoShape 159"/>
              <p:cNvSpPr>
                <a:spLocks noChangeArrowheads="1"/>
              </p:cNvSpPr>
              <p:nvPr/>
            </p:nvSpPr>
            <p:spPr bwMode="auto">
              <a:xfrm>
                <a:off x="2448" y="2996"/>
                <a:ext cx="662" cy="332"/>
              </a:xfrm>
              <a:prstGeom prst="roundRect">
                <a:avLst>
                  <a:gd name="adj" fmla="val 301"/>
                </a:avLst>
              </a:prstGeom>
              <a:noFill/>
              <a:ln w="3240">
                <a:solidFill>
                  <a:srgbClr val="FFFFFF"/>
                </a:solidFill>
                <a:round/>
                <a:headEnd/>
                <a:tailEnd/>
              </a:ln>
            </p:spPr>
            <p:txBody>
              <a:bodyPr wrap="none" anchor="ctr"/>
              <a:lstStyle/>
              <a:p>
                <a:endParaRPr lang="en-US"/>
              </a:p>
            </p:txBody>
          </p:sp>
          <p:sp>
            <p:nvSpPr>
              <p:cNvPr id="1250464" name="AutoShape 160"/>
              <p:cNvSpPr>
                <a:spLocks noChangeArrowheads="1"/>
              </p:cNvSpPr>
              <p:nvPr/>
            </p:nvSpPr>
            <p:spPr bwMode="auto">
              <a:xfrm>
                <a:off x="2500" y="3051"/>
                <a:ext cx="631"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Site Structure</a:t>
                </a:r>
              </a:p>
            </p:txBody>
          </p:sp>
          <p:sp>
            <p:nvSpPr>
              <p:cNvPr id="1250465" name="AutoShape 161"/>
              <p:cNvSpPr>
                <a:spLocks noChangeArrowheads="1"/>
              </p:cNvSpPr>
              <p:nvPr/>
            </p:nvSpPr>
            <p:spPr bwMode="auto">
              <a:xfrm>
                <a:off x="2527" y="3161"/>
                <a:ext cx="564"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and Content</a:t>
                </a:r>
              </a:p>
            </p:txBody>
          </p:sp>
          <p:sp>
            <p:nvSpPr>
              <p:cNvPr id="1250466" name="Freeform 162"/>
              <p:cNvSpPr>
                <a:spLocks noChangeArrowheads="1"/>
              </p:cNvSpPr>
              <p:nvPr/>
            </p:nvSpPr>
            <p:spPr bwMode="auto">
              <a:xfrm>
                <a:off x="1739" y="2621"/>
                <a:ext cx="337" cy="343"/>
              </a:xfrm>
              <a:custGeom>
                <a:avLst/>
                <a:gdLst/>
                <a:ahLst/>
                <a:cxnLst>
                  <a:cxn ang="0">
                    <a:pos x="916" y="1115"/>
                  </a:cxn>
                  <a:cxn ang="0">
                    <a:pos x="924" y="1130"/>
                  </a:cxn>
                  <a:cxn ang="0">
                    <a:pos x="906" y="1148"/>
                  </a:cxn>
                  <a:cxn ang="0">
                    <a:pos x="904" y="1365"/>
                  </a:cxn>
                  <a:cxn ang="0">
                    <a:pos x="884" y="1395"/>
                  </a:cxn>
                  <a:cxn ang="0">
                    <a:pos x="839" y="1420"/>
                  </a:cxn>
                  <a:cxn ang="0">
                    <a:pos x="730" y="1441"/>
                  </a:cxn>
                  <a:cxn ang="0">
                    <a:pos x="591" y="1447"/>
                  </a:cxn>
                  <a:cxn ang="0">
                    <a:pos x="514" y="1443"/>
                  </a:cxn>
                  <a:cxn ang="0">
                    <a:pos x="426" y="1492"/>
                  </a:cxn>
                  <a:cxn ang="0">
                    <a:pos x="260" y="1510"/>
                  </a:cxn>
                  <a:cxn ang="0">
                    <a:pos x="0" y="140"/>
                  </a:cxn>
                  <a:cxn ang="0">
                    <a:pos x="62" y="156"/>
                  </a:cxn>
                  <a:cxn ang="0">
                    <a:pos x="121" y="156"/>
                  </a:cxn>
                  <a:cxn ang="0">
                    <a:pos x="175" y="152"/>
                  </a:cxn>
                  <a:cxn ang="0">
                    <a:pos x="201" y="117"/>
                  </a:cxn>
                  <a:cxn ang="0">
                    <a:pos x="310" y="25"/>
                  </a:cxn>
                  <a:cxn ang="0">
                    <a:pos x="405" y="31"/>
                  </a:cxn>
                  <a:cxn ang="0">
                    <a:pos x="492" y="25"/>
                  </a:cxn>
                  <a:cxn ang="0">
                    <a:pos x="912" y="97"/>
                  </a:cxn>
                  <a:cxn ang="0">
                    <a:pos x="940" y="138"/>
                  </a:cxn>
                  <a:cxn ang="0">
                    <a:pos x="944" y="112"/>
                  </a:cxn>
                  <a:cxn ang="0">
                    <a:pos x="1007" y="130"/>
                  </a:cxn>
                  <a:cxn ang="0">
                    <a:pos x="1101" y="158"/>
                  </a:cxn>
                  <a:cxn ang="0">
                    <a:pos x="1132" y="164"/>
                  </a:cxn>
                  <a:cxn ang="0">
                    <a:pos x="1160" y="164"/>
                  </a:cxn>
                  <a:cxn ang="0">
                    <a:pos x="1195" y="271"/>
                  </a:cxn>
                  <a:cxn ang="0">
                    <a:pos x="1229" y="345"/>
                  </a:cxn>
                  <a:cxn ang="0">
                    <a:pos x="1237" y="359"/>
                  </a:cxn>
                  <a:cxn ang="0">
                    <a:pos x="1225" y="377"/>
                  </a:cxn>
                  <a:cxn ang="0">
                    <a:pos x="1295" y="613"/>
                  </a:cxn>
                  <a:cxn ang="0">
                    <a:pos x="1372" y="867"/>
                  </a:cxn>
                  <a:cxn ang="0">
                    <a:pos x="1424" y="1020"/>
                  </a:cxn>
                  <a:cxn ang="0">
                    <a:pos x="1439" y="1027"/>
                  </a:cxn>
                  <a:cxn ang="0">
                    <a:pos x="1437" y="1046"/>
                  </a:cxn>
                  <a:cxn ang="0">
                    <a:pos x="1467" y="1181"/>
                  </a:cxn>
                  <a:cxn ang="0">
                    <a:pos x="1485" y="1236"/>
                  </a:cxn>
                  <a:cxn ang="0">
                    <a:pos x="1469" y="1281"/>
                  </a:cxn>
                  <a:cxn ang="0">
                    <a:pos x="1412" y="1304"/>
                  </a:cxn>
                  <a:cxn ang="0">
                    <a:pos x="1327" y="1328"/>
                  </a:cxn>
                  <a:cxn ang="0">
                    <a:pos x="1257" y="1332"/>
                  </a:cxn>
                  <a:cxn ang="0">
                    <a:pos x="1219" y="1301"/>
                  </a:cxn>
                  <a:cxn ang="0">
                    <a:pos x="906" y="765"/>
                  </a:cxn>
                </a:cxnLst>
                <a:rect l="0" t="0" r="r" b="b"/>
                <a:pathLst>
                  <a:path w="1486" h="1511">
                    <a:moveTo>
                      <a:pt x="906" y="1111"/>
                    </a:moveTo>
                    <a:lnTo>
                      <a:pt x="912" y="1113"/>
                    </a:lnTo>
                    <a:lnTo>
                      <a:pt x="916" y="1115"/>
                    </a:lnTo>
                    <a:lnTo>
                      <a:pt x="920" y="1121"/>
                    </a:lnTo>
                    <a:lnTo>
                      <a:pt x="924" y="1124"/>
                    </a:lnTo>
                    <a:lnTo>
                      <a:pt x="924" y="1130"/>
                    </a:lnTo>
                    <a:lnTo>
                      <a:pt x="920" y="1140"/>
                    </a:lnTo>
                    <a:lnTo>
                      <a:pt x="914" y="1145"/>
                    </a:lnTo>
                    <a:lnTo>
                      <a:pt x="906" y="1148"/>
                    </a:lnTo>
                    <a:lnTo>
                      <a:pt x="906" y="1359"/>
                    </a:lnTo>
                    <a:lnTo>
                      <a:pt x="906" y="1361"/>
                    </a:lnTo>
                    <a:lnTo>
                      <a:pt x="904" y="1365"/>
                    </a:lnTo>
                    <a:lnTo>
                      <a:pt x="900" y="1374"/>
                    </a:lnTo>
                    <a:lnTo>
                      <a:pt x="892" y="1382"/>
                    </a:lnTo>
                    <a:lnTo>
                      <a:pt x="884" y="1395"/>
                    </a:lnTo>
                    <a:lnTo>
                      <a:pt x="874" y="1402"/>
                    </a:lnTo>
                    <a:lnTo>
                      <a:pt x="857" y="1412"/>
                    </a:lnTo>
                    <a:lnTo>
                      <a:pt x="839" y="1420"/>
                    </a:lnTo>
                    <a:lnTo>
                      <a:pt x="812" y="1428"/>
                    </a:lnTo>
                    <a:lnTo>
                      <a:pt x="773" y="1436"/>
                    </a:lnTo>
                    <a:lnTo>
                      <a:pt x="730" y="1441"/>
                    </a:lnTo>
                    <a:lnTo>
                      <a:pt x="682" y="1447"/>
                    </a:lnTo>
                    <a:lnTo>
                      <a:pt x="636" y="1449"/>
                    </a:lnTo>
                    <a:lnTo>
                      <a:pt x="591" y="1447"/>
                    </a:lnTo>
                    <a:lnTo>
                      <a:pt x="553" y="1439"/>
                    </a:lnTo>
                    <a:lnTo>
                      <a:pt x="522" y="1429"/>
                    </a:lnTo>
                    <a:lnTo>
                      <a:pt x="514" y="1443"/>
                    </a:lnTo>
                    <a:lnTo>
                      <a:pt x="494" y="1460"/>
                    </a:lnTo>
                    <a:lnTo>
                      <a:pt x="464" y="1476"/>
                    </a:lnTo>
                    <a:lnTo>
                      <a:pt x="426" y="1492"/>
                    </a:lnTo>
                    <a:lnTo>
                      <a:pt x="377" y="1504"/>
                    </a:lnTo>
                    <a:lnTo>
                      <a:pt x="320" y="1510"/>
                    </a:lnTo>
                    <a:lnTo>
                      <a:pt x="260" y="1510"/>
                    </a:lnTo>
                    <a:lnTo>
                      <a:pt x="191" y="1504"/>
                    </a:lnTo>
                    <a:lnTo>
                      <a:pt x="0" y="1257"/>
                    </a:lnTo>
                    <a:lnTo>
                      <a:pt x="0" y="140"/>
                    </a:lnTo>
                    <a:lnTo>
                      <a:pt x="24" y="140"/>
                    </a:lnTo>
                    <a:lnTo>
                      <a:pt x="51" y="156"/>
                    </a:lnTo>
                    <a:lnTo>
                      <a:pt x="62" y="156"/>
                    </a:lnTo>
                    <a:lnTo>
                      <a:pt x="81" y="158"/>
                    </a:lnTo>
                    <a:lnTo>
                      <a:pt x="99" y="158"/>
                    </a:lnTo>
                    <a:lnTo>
                      <a:pt x="121" y="156"/>
                    </a:lnTo>
                    <a:lnTo>
                      <a:pt x="143" y="156"/>
                    </a:lnTo>
                    <a:lnTo>
                      <a:pt x="159" y="154"/>
                    </a:lnTo>
                    <a:lnTo>
                      <a:pt x="175" y="152"/>
                    </a:lnTo>
                    <a:lnTo>
                      <a:pt x="183" y="150"/>
                    </a:lnTo>
                    <a:lnTo>
                      <a:pt x="183" y="117"/>
                    </a:lnTo>
                    <a:lnTo>
                      <a:pt x="201" y="117"/>
                    </a:lnTo>
                    <a:lnTo>
                      <a:pt x="287" y="136"/>
                    </a:lnTo>
                    <a:lnTo>
                      <a:pt x="287" y="23"/>
                    </a:lnTo>
                    <a:lnTo>
                      <a:pt x="310" y="25"/>
                    </a:lnTo>
                    <a:lnTo>
                      <a:pt x="340" y="26"/>
                    </a:lnTo>
                    <a:lnTo>
                      <a:pt x="373" y="31"/>
                    </a:lnTo>
                    <a:lnTo>
                      <a:pt x="405" y="31"/>
                    </a:lnTo>
                    <a:lnTo>
                      <a:pt x="437" y="31"/>
                    </a:lnTo>
                    <a:lnTo>
                      <a:pt x="468" y="26"/>
                    </a:lnTo>
                    <a:lnTo>
                      <a:pt x="492" y="25"/>
                    </a:lnTo>
                    <a:lnTo>
                      <a:pt x="509" y="23"/>
                    </a:lnTo>
                    <a:lnTo>
                      <a:pt x="509" y="0"/>
                    </a:lnTo>
                    <a:lnTo>
                      <a:pt x="912" y="97"/>
                    </a:lnTo>
                    <a:lnTo>
                      <a:pt x="912" y="154"/>
                    </a:lnTo>
                    <a:lnTo>
                      <a:pt x="942" y="144"/>
                    </a:lnTo>
                    <a:lnTo>
                      <a:pt x="940" y="138"/>
                    </a:lnTo>
                    <a:lnTo>
                      <a:pt x="940" y="127"/>
                    </a:lnTo>
                    <a:lnTo>
                      <a:pt x="940" y="114"/>
                    </a:lnTo>
                    <a:lnTo>
                      <a:pt x="944" y="112"/>
                    </a:lnTo>
                    <a:lnTo>
                      <a:pt x="956" y="117"/>
                    </a:lnTo>
                    <a:lnTo>
                      <a:pt x="976" y="122"/>
                    </a:lnTo>
                    <a:lnTo>
                      <a:pt x="1007" y="130"/>
                    </a:lnTo>
                    <a:lnTo>
                      <a:pt x="1041" y="140"/>
                    </a:lnTo>
                    <a:lnTo>
                      <a:pt x="1073" y="150"/>
                    </a:lnTo>
                    <a:lnTo>
                      <a:pt x="1101" y="158"/>
                    </a:lnTo>
                    <a:lnTo>
                      <a:pt x="1120" y="164"/>
                    </a:lnTo>
                    <a:lnTo>
                      <a:pt x="1126" y="166"/>
                    </a:lnTo>
                    <a:lnTo>
                      <a:pt x="1132" y="164"/>
                    </a:lnTo>
                    <a:lnTo>
                      <a:pt x="1142" y="159"/>
                    </a:lnTo>
                    <a:lnTo>
                      <a:pt x="1152" y="159"/>
                    </a:lnTo>
                    <a:lnTo>
                      <a:pt x="1160" y="164"/>
                    </a:lnTo>
                    <a:lnTo>
                      <a:pt x="1165" y="177"/>
                    </a:lnTo>
                    <a:lnTo>
                      <a:pt x="1176" y="214"/>
                    </a:lnTo>
                    <a:lnTo>
                      <a:pt x="1195" y="271"/>
                    </a:lnTo>
                    <a:lnTo>
                      <a:pt x="1217" y="345"/>
                    </a:lnTo>
                    <a:lnTo>
                      <a:pt x="1223" y="345"/>
                    </a:lnTo>
                    <a:lnTo>
                      <a:pt x="1229" y="345"/>
                    </a:lnTo>
                    <a:lnTo>
                      <a:pt x="1233" y="349"/>
                    </a:lnTo>
                    <a:lnTo>
                      <a:pt x="1235" y="351"/>
                    </a:lnTo>
                    <a:lnTo>
                      <a:pt x="1237" y="359"/>
                    </a:lnTo>
                    <a:lnTo>
                      <a:pt x="1237" y="364"/>
                    </a:lnTo>
                    <a:lnTo>
                      <a:pt x="1233" y="371"/>
                    </a:lnTo>
                    <a:lnTo>
                      <a:pt x="1225" y="377"/>
                    </a:lnTo>
                    <a:lnTo>
                      <a:pt x="1247" y="450"/>
                    </a:lnTo>
                    <a:lnTo>
                      <a:pt x="1269" y="529"/>
                    </a:lnTo>
                    <a:lnTo>
                      <a:pt x="1295" y="613"/>
                    </a:lnTo>
                    <a:lnTo>
                      <a:pt x="1322" y="697"/>
                    </a:lnTo>
                    <a:lnTo>
                      <a:pt x="1348" y="783"/>
                    </a:lnTo>
                    <a:lnTo>
                      <a:pt x="1372" y="867"/>
                    </a:lnTo>
                    <a:lnTo>
                      <a:pt x="1396" y="945"/>
                    </a:lnTo>
                    <a:lnTo>
                      <a:pt x="1416" y="1020"/>
                    </a:lnTo>
                    <a:lnTo>
                      <a:pt x="1424" y="1020"/>
                    </a:lnTo>
                    <a:lnTo>
                      <a:pt x="1431" y="1020"/>
                    </a:lnTo>
                    <a:lnTo>
                      <a:pt x="1437" y="1025"/>
                    </a:lnTo>
                    <a:lnTo>
                      <a:pt x="1439" y="1027"/>
                    </a:lnTo>
                    <a:lnTo>
                      <a:pt x="1441" y="1033"/>
                    </a:lnTo>
                    <a:lnTo>
                      <a:pt x="1441" y="1039"/>
                    </a:lnTo>
                    <a:lnTo>
                      <a:pt x="1437" y="1046"/>
                    </a:lnTo>
                    <a:lnTo>
                      <a:pt x="1429" y="1051"/>
                    </a:lnTo>
                    <a:lnTo>
                      <a:pt x="1451" y="1124"/>
                    </a:lnTo>
                    <a:lnTo>
                      <a:pt x="1467" y="1181"/>
                    </a:lnTo>
                    <a:lnTo>
                      <a:pt x="1477" y="1218"/>
                    </a:lnTo>
                    <a:lnTo>
                      <a:pt x="1483" y="1230"/>
                    </a:lnTo>
                    <a:lnTo>
                      <a:pt x="1485" y="1236"/>
                    </a:lnTo>
                    <a:lnTo>
                      <a:pt x="1485" y="1248"/>
                    </a:lnTo>
                    <a:lnTo>
                      <a:pt x="1483" y="1265"/>
                    </a:lnTo>
                    <a:lnTo>
                      <a:pt x="1469" y="1281"/>
                    </a:lnTo>
                    <a:lnTo>
                      <a:pt x="1457" y="1287"/>
                    </a:lnTo>
                    <a:lnTo>
                      <a:pt x="1437" y="1296"/>
                    </a:lnTo>
                    <a:lnTo>
                      <a:pt x="1412" y="1304"/>
                    </a:lnTo>
                    <a:lnTo>
                      <a:pt x="1384" y="1314"/>
                    </a:lnTo>
                    <a:lnTo>
                      <a:pt x="1356" y="1322"/>
                    </a:lnTo>
                    <a:lnTo>
                      <a:pt x="1327" y="1328"/>
                    </a:lnTo>
                    <a:lnTo>
                      <a:pt x="1299" y="1334"/>
                    </a:lnTo>
                    <a:lnTo>
                      <a:pt x="1277" y="1334"/>
                    </a:lnTo>
                    <a:lnTo>
                      <a:pt x="1257" y="1332"/>
                    </a:lnTo>
                    <a:lnTo>
                      <a:pt x="1243" y="1324"/>
                    </a:lnTo>
                    <a:lnTo>
                      <a:pt x="1230" y="1314"/>
                    </a:lnTo>
                    <a:lnTo>
                      <a:pt x="1219" y="1301"/>
                    </a:lnTo>
                    <a:lnTo>
                      <a:pt x="1048" y="1140"/>
                    </a:lnTo>
                    <a:lnTo>
                      <a:pt x="928" y="760"/>
                    </a:lnTo>
                    <a:lnTo>
                      <a:pt x="906" y="765"/>
                    </a:lnTo>
                    <a:lnTo>
                      <a:pt x="906" y="1111"/>
                    </a:lnTo>
                    <a:lnTo>
                      <a:pt x="906" y="1111"/>
                    </a:lnTo>
                  </a:path>
                </a:pathLst>
              </a:custGeom>
              <a:solidFill>
                <a:srgbClr val="000000"/>
              </a:solidFill>
              <a:ln w="9525">
                <a:noFill/>
                <a:round/>
                <a:headEnd/>
                <a:tailEnd/>
              </a:ln>
            </p:spPr>
            <p:txBody>
              <a:bodyPr wrap="none" anchor="ctr"/>
              <a:lstStyle/>
              <a:p>
                <a:endParaRPr lang="en-US"/>
              </a:p>
            </p:txBody>
          </p:sp>
          <p:sp>
            <p:nvSpPr>
              <p:cNvPr id="1250467" name="Freeform 163"/>
              <p:cNvSpPr>
                <a:spLocks noChangeArrowheads="1"/>
              </p:cNvSpPr>
              <p:nvPr/>
            </p:nvSpPr>
            <p:spPr bwMode="auto">
              <a:xfrm>
                <a:off x="1949" y="2662"/>
                <a:ext cx="61" cy="53"/>
              </a:xfrm>
              <a:custGeom>
                <a:avLst/>
                <a:gdLst/>
                <a:ahLst/>
                <a:cxnLst>
                  <a:cxn ang="0">
                    <a:pos x="270" y="163"/>
                  </a:cxn>
                  <a:cxn ang="0">
                    <a:pos x="219" y="0"/>
                  </a:cxn>
                  <a:cxn ang="0">
                    <a:pos x="204" y="10"/>
                  </a:cxn>
                  <a:cxn ang="0">
                    <a:pos x="179" y="22"/>
                  </a:cxn>
                  <a:cxn ang="0">
                    <a:pos x="152" y="31"/>
                  </a:cxn>
                  <a:cxn ang="0">
                    <a:pos x="124" y="43"/>
                  </a:cxn>
                  <a:cxn ang="0">
                    <a:pos x="94" y="51"/>
                  </a:cxn>
                  <a:cxn ang="0">
                    <a:pos x="62" y="61"/>
                  </a:cxn>
                  <a:cxn ang="0">
                    <a:pos x="32" y="64"/>
                  </a:cxn>
                  <a:cxn ang="0">
                    <a:pos x="0" y="67"/>
                  </a:cxn>
                  <a:cxn ang="0">
                    <a:pos x="45" y="232"/>
                  </a:cxn>
                  <a:cxn ang="0">
                    <a:pos x="76" y="232"/>
                  </a:cxn>
                  <a:cxn ang="0">
                    <a:pos x="112" y="229"/>
                  </a:cxn>
                  <a:cxn ang="0">
                    <a:pos x="145" y="221"/>
                  </a:cxn>
                  <a:cxn ang="0">
                    <a:pos x="179" y="214"/>
                  </a:cxn>
                  <a:cxn ang="0">
                    <a:pos x="209" y="200"/>
                  </a:cxn>
                  <a:cxn ang="0">
                    <a:pos x="236" y="190"/>
                  </a:cxn>
                  <a:cxn ang="0">
                    <a:pos x="256" y="177"/>
                  </a:cxn>
                  <a:cxn ang="0">
                    <a:pos x="270" y="163"/>
                  </a:cxn>
                  <a:cxn ang="0">
                    <a:pos x="270" y="163"/>
                  </a:cxn>
                </a:cxnLst>
                <a:rect l="0" t="0" r="r" b="b"/>
                <a:pathLst>
                  <a:path w="271" h="233">
                    <a:moveTo>
                      <a:pt x="270" y="163"/>
                    </a:moveTo>
                    <a:lnTo>
                      <a:pt x="219" y="0"/>
                    </a:lnTo>
                    <a:lnTo>
                      <a:pt x="204" y="10"/>
                    </a:lnTo>
                    <a:lnTo>
                      <a:pt x="179" y="22"/>
                    </a:lnTo>
                    <a:lnTo>
                      <a:pt x="152" y="31"/>
                    </a:lnTo>
                    <a:lnTo>
                      <a:pt x="124" y="43"/>
                    </a:lnTo>
                    <a:lnTo>
                      <a:pt x="94" y="51"/>
                    </a:lnTo>
                    <a:lnTo>
                      <a:pt x="62" y="61"/>
                    </a:lnTo>
                    <a:lnTo>
                      <a:pt x="32" y="64"/>
                    </a:lnTo>
                    <a:lnTo>
                      <a:pt x="0" y="67"/>
                    </a:lnTo>
                    <a:lnTo>
                      <a:pt x="45" y="232"/>
                    </a:lnTo>
                    <a:lnTo>
                      <a:pt x="76" y="232"/>
                    </a:lnTo>
                    <a:lnTo>
                      <a:pt x="112" y="229"/>
                    </a:lnTo>
                    <a:lnTo>
                      <a:pt x="145" y="221"/>
                    </a:lnTo>
                    <a:lnTo>
                      <a:pt x="179" y="214"/>
                    </a:lnTo>
                    <a:lnTo>
                      <a:pt x="209" y="200"/>
                    </a:lnTo>
                    <a:lnTo>
                      <a:pt x="236" y="190"/>
                    </a:lnTo>
                    <a:lnTo>
                      <a:pt x="256" y="177"/>
                    </a:lnTo>
                    <a:lnTo>
                      <a:pt x="270" y="163"/>
                    </a:lnTo>
                    <a:lnTo>
                      <a:pt x="270" y="163"/>
                    </a:lnTo>
                  </a:path>
                </a:pathLst>
              </a:custGeom>
              <a:solidFill>
                <a:srgbClr val="B20000"/>
              </a:solidFill>
              <a:ln w="9525">
                <a:noFill/>
                <a:round/>
                <a:headEnd/>
                <a:tailEnd/>
              </a:ln>
            </p:spPr>
            <p:txBody>
              <a:bodyPr wrap="none" anchor="ctr"/>
              <a:lstStyle/>
              <a:p>
                <a:endParaRPr lang="en-US"/>
              </a:p>
            </p:txBody>
          </p:sp>
          <p:sp>
            <p:nvSpPr>
              <p:cNvPr id="1250468" name="Freeform 164"/>
              <p:cNvSpPr>
                <a:spLocks noChangeArrowheads="1"/>
              </p:cNvSpPr>
              <p:nvPr/>
            </p:nvSpPr>
            <p:spPr bwMode="auto">
              <a:xfrm>
                <a:off x="2009" y="2863"/>
                <a:ext cx="61" cy="54"/>
              </a:xfrm>
              <a:custGeom>
                <a:avLst/>
                <a:gdLst/>
                <a:ahLst/>
                <a:cxnLst>
                  <a:cxn ang="0">
                    <a:pos x="220" y="0"/>
                  </a:cxn>
                  <a:cxn ang="0">
                    <a:pos x="201" y="15"/>
                  </a:cxn>
                  <a:cxn ang="0">
                    <a:pos x="175" y="27"/>
                  </a:cxn>
                  <a:cxn ang="0">
                    <a:pos x="147" y="39"/>
                  </a:cxn>
                  <a:cxn ang="0">
                    <a:pos x="116" y="48"/>
                  </a:cxn>
                  <a:cxn ang="0">
                    <a:pos x="83" y="58"/>
                  </a:cxn>
                  <a:cxn ang="0">
                    <a:pos x="50" y="64"/>
                  </a:cxn>
                  <a:cxn ang="0">
                    <a:pos x="24" y="66"/>
                  </a:cxn>
                  <a:cxn ang="0">
                    <a:pos x="0" y="68"/>
                  </a:cxn>
                  <a:cxn ang="0">
                    <a:pos x="42" y="219"/>
                  </a:cxn>
                  <a:cxn ang="0">
                    <a:pos x="59" y="232"/>
                  </a:cxn>
                  <a:cxn ang="0">
                    <a:pos x="87" y="238"/>
                  </a:cxn>
                  <a:cxn ang="0">
                    <a:pos x="126" y="235"/>
                  </a:cxn>
                  <a:cxn ang="0">
                    <a:pos x="167" y="227"/>
                  </a:cxn>
                  <a:cxn ang="0">
                    <a:pos x="210" y="216"/>
                  </a:cxn>
                  <a:cxn ang="0">
                    <a:pos x="243" y="198"/>
                  </a:cxn>
                  <a:cxn ang="0">
                    <a:pos x="263" y="179"/>
                  </a:cxn>
                  <a:cxn ang="0">
                    <a:pos x="267" y="156"/>
                  </a:cxn>
                  <a:cxn ang="0">
                    <a:pos x="220" y="0"/>
                  </a:cxn>
                  <a:cxn ang="0">
                    <a:pos x="220" y="0"/>
                  </a:cxn>
                </a:cxnLst>
                <a:rect l="0" t="0" r="r" b="b"/>
                <a:pathLst>
                  <a:path w="268" h="239">
                    <a:moveTo>
                      <a:pt x="220" y="0"/>
                    </a:moveTo>
                    <a:lnTo>
                      <a:pt x="201" y="15"/>
                    </a:lnTo>
                    <a:lnTo>
                      <a:pt x="175" y="27"/>
                    </a:lnTo>
                    <a:lnTo>
                      <a:pt x="147" y="39"/>
                    </a:lnTo>
                    <a:lnTo>
                      <a:pt x="116" y="48"/>
                    </a:lnTo>
                    <a:lnTo>
                      <a:pt x="83" y="58"/>
                    </a:lnTo>
                    <a:lnTo>
                      <a:pt x="50" y="64"/>
                    </a:lnTo>
                    <a:lnTo>
                      <a:pt x="24" y="66"/>
                    </a:lnTo>
                    <a:lnTo>
                      <a:pt x="0" y="68"/>
                    </a:lnTo>
                    <a:lnTo>
                      <a:pt x="42" y="219"/>
                    </a:lnTo>
                    <a:lnTo>
                      <a:pt x="59" y="232"/>
                    </a:lnTo>
                    <a:lnTo>
                      <a:pt x="87" y="238"/>
                    </a:lnTo>
                    <a:lnTo>
                      <a:pt x="126" y="235"/>
                    </a:lnTo>
                    <a:lnTo>
                      <a:pt x="167" y="227"/>
                    </a:lnTo>
                    <a:lnTo>
                      <a:pt x="210" y="216"/>
                    </a:lnTo>
                    <a:lnTo>
                      <a:pt x="243" y="198"/>
                    </a:lnTo>
                    <a:lnTo>
                      <a:pt x="263" y="179"/>
                    </a:lnTo>
                    <a:lnTo>
                      <a:pt x="267" y="156"/>
                    </a:lnTo>
                    <a:lnTo>
                      <a:pt x="220" y="0"/>
                    </a:lnTo>
                    <a:lnTo>
                      <a:pt x="220" y="0"/>
                    </a:lnTo>
                  </a:path>
                </a:pathLst>
              </a:custGeom>
              <a:solidFill>
                <a:srgbClr val="B20000"/>
              </a:solidFill>
              <a:ln w="9525">
                <a:noFill/>
                <a:round/>
                <a:headEnd/>
                <a:tailEnd/>
              </a:ln>
            </p:spPr>
            <p:txBody>
              <a:bodyPr wrap="none" anchor="ctr"/>
              <a:lstStyle/>
              <a:p>
                <a:endParaRPr lang="en-US"/>
              </a:p>
            </p:txBody>
          </p:sp>
          <p:sp>
            <p:nvSpPr>
              <p:cNvPr id="1250469" name="Freeform 165"/>
              <p:cNvSpPr>
                <a:spLocks noChangeArrowheads="1"/>
              </p:cNvSpPr>
              <p:nvPr/>
            </p:nvSpPr>
            <p:spPr bwMode="auto">
              <a:xfrm>
                <a:off x="1964" y="2712"/>
                <a:ext cx="92" cy="155"/>
              </a:xfrm>
              <a:custGeom>
                <a:avLst/>
                <a:gdLst/>
                <a:ahLst/>
                <a:cxnLst>
                  <a:cxn ang="0">
                    <a:pos x="404" y="616"/>
                  </a:cxn>
                  <a:cxn ang="0">
                    <a:pos x="389" y="630"/>
                  </a:cxn>
                  <a:cxn ang="0">
                    <a:pos x="367" y="640"/>
                  </a:cxn>
                  <a:cxn ang="0">
                    <a:pos x="343" y="654"/>
                  </a:cxn>
                  <a:cxn ang="0">
                    <a:pos x="312" y="666"/>
                  </a:cxn>
                  <a:cxn ang="0">
                    <a:pos x="276" y="673"/>
                  </a:cxn>
                  <a:cxn ang="0">
                    <a:pos x="244" y="679"/>
                  </a:cxn>
                  <a:cxn ang="0">
                    <a:pos x="212" y="681"/>
                  </a:cxn>
                  <a:cxn ang="0">
                    <a:pos x="181" y="681"/>
                  </a:cxn>
                  <a:cxn ang="0">
                    <a:pos x="0" y="71"/>
                  </a:cxn>
                  <a:cxn ang="0">
                    <a:pos x="23" y="69"/>
                  </a:cxn>
                  <a:cxn ang="0">
                    <a:pos x="54" y="65"/>
                  </a:cxn>
                  <a:cxn ang="0">
                    <a:pos x="84" y="59"/>
                  </a:cxn>
                  <a:cxn ang="0">
                    <a:pos x="117" y="51"/>
                  </a:cxn>
                  <a:cxn ang="0">
                    <a:pos x="147" y="39"/>
                  </a:cxn>
                  <a:cxn ang="0">
                    <a:pos x="175" y="30"/>
                  </a:cxn>
                  <a:cxn ang="0">
                    <a:pos x="202" y="16"/>
                  </a:cxn>
                  <a:cxn ang="0">
                    <a:pos x="219" y="0"/>
                  </a:cxn>
                  <a:cxn ang="0">
                    <a:pos x="404" y="616"/>
                  </a:cxn>
                  <a:cxn ang="0">
                    <a:pos x="404" y="616"/>
                  </a:cxn>
                </a:cxnLst>
                <a:rect l="0" t="0" r="r" b="b"/>
                <a:pathLst>
                  <a:path w="405" h="682">
                    <a:moveTo>
                      <a:pt x="404" y="616"/>
                    </a:moveTo>
                    <a:lnTo>
                      <a:pt x="389" y="630"/>
                    </a:lnTo>
                    <a:lnTo>
                      <a:pt x="367" y="640"/>
                    </a:lnTo>
                    <a:lnTo>
                      <a:pt x="343" y="654"/>
                    </a:lnTo>
                    <a:lnTo>
                      <a:pt x="312" y="666"/>
                    </a:lnTo>
                    <a:lnTo>
                      <a:pt x="276" y="673"/>
                    </a:lnTo>
                    <a:lnTo>
                      <a:pt x="244" y="679"/>
                    </a:lnTo>
                    <a:lnTo>
                      <a:pt x="212" y="681"/>
                    </a:lnTo>
                    <a:lnTo>
                      <a:pt x="181" y="681"/>
                    </a:lnTo>
                    <a:lnTo>
                      <a:pt x="0" y="71"/>
                    </a:lnTo>
                    <a:lnTo>
                      <a:pt x="23" y="69"/>
                    </a:lnTo>
                    <a:lnTo>
                      <a:pt x="54" y="65"/>
                    </a:lnTo>
                    <a:lnTo>
                      <a:pt x="84" y="59"/>
                    </a:lnTo>
                    <a:lnTo>
                      <a:pt x="117" y="51"/>
                    </a:lnTo>
                    <a:lnTo>
                      <a:pt x="147" y="39"/>
                    </a:lnTo>
                    <a:lnTo>
                      <a:pt x="175" y="30"/>
                    </a:lnTo>
                    <a:lnTo>
                      <a:pt x="202" y="16"/>
                    </a:lnTo>
                    <a:lnTo>
                      <a:pt x="219" y="0"/>
                    </a:lnTo>
                    <a:lnTo>
                      <a:pt x="404" y="616"/>
                    </a:lnTo>
                    <a:lnTo>
                      <a:pt x="404" y="616"/>
                    </a:lnTo>
                  </a:path>
                </a:pathLst>
              </a:custGeom>
              <a:solidFill>
                <a:srgbClr val="B20000"/>
              </a:solidFill>
              <a:ln w="9525">
                <a:noFill/>
                <a:round/>
                <a:headEnd/>
                <a:tailEnd/>
              </a:ln>
            </p:spPr>
            <p:txBody>
              <a:bodyPr wrap="none" anchor="ctr"/>
              <a:lstStyle/>
              <a:p>
                <a:endParaRPr lang="en-US"/>
              </a:p>
            </p:txBody>
          </p:sp>
          <p:sp>
            <p:nvSpPr>
              <p:cNvPr id="1250470" name="Freeform 166"/>
              <p:cNvSpPr>
                <a:spLocks noChangeArrowheads="1"/>
              </p:cNvSpPr>
              <p:nvPr/>
            </p:nvSpPr>
            <p:spPr bwMode="auto">
              <a:xfrm>
                <a:off x="1787" y="2667"/>
                <a:ext cx="66" cy="65"/>
              </a:xfrm>
              <a:custGeom>
                <a:avLst/>
                <a:gdLst/>
                <a:ahLst/>
                <a:cxnLst>
                  <a:cxn ang="0">
                    <a:pos x="290" y="263"/>
                  </a:cxn>
                  <a:cxn ang="0">
                    <a:pos x="290" y="0"/>
                  </a:cxn>
                  <a:cxn ang="0">
                    <a:pos x="266" y="9"/>
                  </a:cxn>
                  <a:cxn ang="0">
                    <a:pos x="236" y="22"/>
                  </a:cxn>
                  <a:cxn ang="0">
                    <a:pos x="197" y="27"/>
                  </a:cxn>
                  <a:cxn ang="0">
                    <a:pos x="152" y="33"/>
                  </a:cxn>
                  <a:cxn ang="0">
                    <a:pos x="108" y="35"/>
                  </a:cxn>
                  <a:cxn ang="0">
                    <a:pos x="65" y="37"/>
                  </a:cxn>
                  <a:cxn ang="0">
                    <a:pos x="30" y="37"/>
                  </a:cxn>
                  <a:cxn ang="0">
                    <a:pos x="0" y="35"/>
                  </a:cxn>
                  <a:cxn ang="0">
                    <a:pos x="0" y="279"/>
                  </a:cxn>
                  <a:cxn ang="0">
                    <a:pos x="25" y="284"/>
                  </a:cxn>
                  <a:cxn ang="0">
                    <a:pos x="60" y="287"/>
                  </a:cxn>
                  <a:cxn ang="0">
                    <a:pos x="102" y="284"/>
                  </a:cxn>
                  <a:cxn ang="0">
                    <a:pos x="145" y="284"/>
                  </a:cxn>
                  <a:cxn ang="0">
                    <a:pos x="185" y="279"/>
                  </a:cxn>
                  <a:cxn ang="0">
                    <a:pos x="227" y="274"/>
                  </a:cxn>
                  <a:cxn ang="0">
                    <a:pos x="262" y="269"/>
                  </a:cxn>
                  <a:cxn ang="0">
                    <a:pos x="290" y="263"/>
                  </a:cxn>
                  <a:cxn ang="0">
                    <a:pos x="290" y="263"/>
                  </a:cxn>
                </a:cxnLst>
                <a:rect l="0" t="0" r="r" b="b"/>
                <a:pathLst>
                  <a:path w="291" h="288">
                    <a:moveTo>
                      <a:pt x="290" y="263"/>
                    </a:moveTo>
                    <a:lnTo>
                      <a:pt x="290" y="0"/>
                    </a:lnTo>
                    <a:lnTo>
                      <a:pt x="266" y="9"/>
                    </a:lnTo>
                    <a:lnTo>
                      <a:pt x="236" y="22"/>
                    </a:lnTo>
                    <a:lnTo>
                      <a:pt x="197" y="27"/>
                    </a:lnTo>
                    <a:lnTo>
                      <a:pt x="152" y="33"/>
                    </a:lnTo>
                    <a:lnTo>
                      <a:pt x="108" y="35"/>
                    </a:lnTo>
                    <a:lnTo>
                      <a:pt x="65" y="37"/>
                    </a:lnTo>
                    <a:lnTo>
                      <a:pt x="30" y="37"/>
                    </a:lnTo>
                    <a:lnTo>
                      <a:pt x="0" y="35"/>
                    </a:lnTo>
                    <a:lnTo>
                      <a:pt x="0" y="279"/>
                    </a:lnTo>
                    <a:lnTo>
                      <a:pt x="25" y="284"/>
                    </a:lnTo>
                    <a:lnTo>
                      <a:pt x="60" y="287"/>
                    </a:lnTo>
                    <a:lnTo>
                      <a:pt x="102" y="284"/>
                    </a:lnTo>
                    <a:lnTo>
                      <a:pt x="145" y="284"/>
                    </a:lnTo>
                    <a:lnTo>
                      <a:pt x="185" y="279"/>
                    </a:lnTo>
                    <a:lnTo>
                      <a:pt x="227" y="274"/>
                    </a:lnTo>
                    <a:lnTo>
                      <a:pt x="262" y="269"/>
                    </a:lnTo>
                    <a:lnTo>
                      <a:pt x="290" y="263"/>
                    </a:lnTo>
                    <a:lnTo>
                      <a:pt x="290" y="263"/>
                    </a:lnTo>
                  </a:path>
                </a:pathLst>
              </a:custGeom>
              <a:solidFill>
                <a:srgbClr val="007200"/>
              </a:solidFill>
              <a:ln w="9525">
                <a:noFill/>
                <a:round/>
                <a:headEnd/>
                <a:tailEnd/>
              </a:ln>
            </p:spPr>
            <p:txBody>
              <a:bodyPr wrap="none" anchor="ctr"/>
              <a:lstStyle/>
              <a:p>
                <a:endParaRPr lang="en-US"/>
              </a:p>
            </p:txBody>
          </p:sp>
          <p:sp>
            <p:nvSpPr>
              <p:cNvPr id="1250471" name="Freeform 167"/>
              <p:cNvSpPr>
                <a:spLocks noChangeArrowheads="1"/>
              </p:cNvSpPr>
              <p:nvPr/>
            </p:nvSpPr>
            <p:spPr bwMode="auto">
              <a:xfrm>
                <a:off x="1787" y="2734"/>
                <a:ext cx="66" cy="54"/>
              </a:xfrm>
              <a:custGeom>
                <a:avLst/>
                <a:gdLst/>
                <a:ahLst/>
                <a:cxnLst>
                  <a:cxn ang="0">
                    <a:pos x="0" y="236"/>
                  </a:cxn>
                  <a:cxn ang="0">
                    <a:pos x="30" y="236"/>
                  </a:cxn>
                  <a:cxn ang="0">
                    <a:pos x="65" y="233"/>
                  </a:cxn>
                  <a:cxn ang="0">
                    <a:pos x="108" y="231"/>
                  </a:cxn>
                  <a:cxn ang="0">
                    <a:pos x="149" y="228"/>
                  </a:cxn>
                  <a:cxn ang="0">
                    <a:pos x="191" y="223"/>
                  </a:cxn>
                  <a:cxn ang="0">
                    <a:pos x="229" y="214"/>
                  </a:cxn>
                  <a:cxn ang="0">
                    <a:pos x="264" y="207"/>
                  </a:cxn>
                  <a:cxn ang="0">
                    <a:pos x="290" y="196"/>
                  </a:cxn>
                  <a:cxn ang="0">
                    <a:pos x="290" y="0"/>
                  </a:cxn>
                  <a:cxn ang="0">
                    <a:pos x="262" y="10"/>
                  </a:cxn>
                  <a:cxn ang="0">
                    <a:pos x="227" y="13"/>
                  </a:cxn>
                  <a:cxn ang="0">
                    <a:pos x="185" y="20"/>
                  </a:cxn>
                  <a:cxn ang="0">
                    <a:pos x="145" y="21"/>
                  </a:cxn>
                  <a:cxn ang="0">
                    <a:pos x="102" y="23"/>
                  </a:cxn>
                  <a:cxn ang="0">
                    <a:pos x="60" y="23"/>
                  </a:cxn>
                  <a:cxn ang="0">
                    <a:pos x="25" y="21"/>
                  </a:cxn>
                  <a:cxn ang="0">
                    <a:pos x="0" y="17"/>
                  </a:cxn>
                  <a:cxn ang="0">
                    <a:pos x="0" y="236"/>
                  </a:cxn>
                  <a:cxn ang="0">
                    <a:pos x="0" y="236"/>
                  </a:cxn>
                </a:cxnLst>
                <a:rect l="0" t="0" r="r" b="b"/>
                <a:pathLst>
                  <a:path w="291" h="237">
                    <a:moveTo>
                      <a:pt x="0" y="236"/>
                    </a:moveTo>
                    <a:lnTo>
                      <a:pt x="30" y="236"/>
                    </a:lnTo>
                    <a:lnTo>
                      <a:pt x="65" y="233"/>
                    </a:lnTo>
                    <a:lnTo>
                      <a:pt x="108" y="231"/>
                    </a:lnTo>
                    <a:lnTo>
                      <a:pt x="149" y="228"/>
                    </a:lnTo>
                    <a:lnTo>
                      <a:pt x="191" y="223"/>
                    </a:lnTo>
                    <a:lnTo>
                      <a:pt x="229" y="214"/>
                    </a:lnTo>
                    <a:lnTo>
                      <a:pt x="264" y="207"/>
                    </a:lnTo>
                    <a:lnTo>
                      <a:pt x="290" y="196"/>
                    </a:lnTo>
                    <a:lnTo>
                      <a:pt x="290" y="0"/>
                    </a:lnTo>
                    <a:lnTo>
                      <a:pt x="262" y="10"/>
                    </a:lnTo>
                    <a:lnTo>
                      <a:pt x="227" y="13"/>
                    </a:lnTo>
                    <a:lnTo>
                      <a:pt x="185" y="20"/>
                    </a:lnTo>
                    <a:lnTo>
                      <a:pt x="145" y="21"/>
                    </a:lnTo>
                    <a:lnTo>
                      <a:pt x="102" y="23"/>
                    </a:lnTo>
                    <a:lnTo>
                      <a:pt x="60" y="23"/>
                    </a:lnTo>
                    <a:lnTo>
                      <a:pt x="25" y="21"/>
                    </a:lnTo>
                    <a:lnTo>
                      <a:pt x="0" y="17"/>
                    </a:lnTo>
                    <a:lnTo>
                      <a:pt x="0" y="236"/>
                    </a:lnTo>
                    <a:lnTo>
                      <a:pt x="0" y="236"/>
                    </a:lnTo>
                  </a:path>
                </a:pathLst>
              </a:custGeom>
              <a:solidFill>
                <a:srgbClr val="007200"/>
              </a:solidFill>
              <a:ln w="9525">
                <a:noFill/>
                <a:round/>
                <a:headEnd/>
                <a:tailEnd/>
              </a:ln>
            </p:spPr>
            <p:txBody>
              <a:bodyPr wrap="none" anchor="ctr"/>
              <a:lstStyle/>
              <a:p>
                <a:endParaRPr lang="en-US"/>
              </a:p>
            </p:txBody>
          </p:sp>
          <p:sp>
            <p:nvSpPr>
              <p:cNvPr id="1250472" name="Freeform 168"/>
              <p:cNvSpPr>
                <a:spLocks noChangeArrowheads="1"/>
              </p:cNvSpPr>
              <p:nvPr/>
            </p:nvSpPr>
            <p:spPr bwMode="auto">
              <a:xfrm>
                <a:off x="1787" y="2786"/>
                <a:ext cx="66" cy="54"/>
              </a:xfrm>
              <a:custGeom>
                <a:avLst/>
                <a:gdLst/>
                <a:ahLst/>
                <a:cxnLst>
                  <a:cxn ang="0">
                    <a:pos x="0" y="235"/>
                  </a:cxn>
                  <a:cxn ang="0">
                    <a:pos x="30" y="235"/>
                  </a:cxn>
                  <a:cxn ang="0">
                    <a:pos x="65" y="235"/>
                  </a:cxn>
                  <a:cxn ang="0">
                    <a:pos x="108" y="233"/>
                  </a:cxn>
                  <a:cxn ang="0">
                    <a:pos x="149" y="229"/>
                  </a:cxn>
                  <a:cxn ang="0">
                    <a:pos x="191" y="223"/>
                  </a:cxn>
                  <a:cxn ang="0">
                    <a:pos x="229" y="215"/>
                  </a:cxn>
                  <a:cxn ang="0">
                    <a:pos x="264" y="207"/>
                  </a:cxn>
                  <a:cxn ang="0">
                    <a:pos x="290" y="197"/>
                  </a:cxn>
                  <a:cxn ang="0">
                    <a:pos x="290" y="0"/>
                  </a:cxn>
                  <a:cxn ang="0">
                    <a:pos x="264" y="9"/>
                  </a:cxn>
                  <a:cxn ang="0">
                    <a:pos x="229" y="17"/>
                  </a:cxn>
                  <a:cxn ang="0">
                    <a:pos x="191" y="23"/>
                  </a:cxn>
                  <a:cxn ang="0">
                    <a:pos x="149" y="31"/>
                  </a:cxn>
                  <a:cxn ang="0">
                    <a:pos x="108" y="35"/>
                  </a:cxn>
                  <a:cxn ang="0">
                    <a:pos x="65" y="37"/>
                  </a:cxn>
                  <a:cxn ang="0">
                    <a:pos x="30" y="37"/>
                  </a:cxn>
                  <a:cxn ang="0">
                    <a:pos x="0" y="37"/>
                  </a:cxn>
                  <a:cxn ang="0">
                    <a:pos x="0" y="235"/>
                  </a:cxn>
                  <a:cxn ang="0">
                    <a:pos x="0" y="235"/>
                  </a:cxn>
                </a:cxnLst>
                <a:rect l="0" t="0" r="r" b="b"/>
                <a:pathLst>
                  <a:path w="291" h="236">
                    <a:moveTo>
                      <a:pt x="0" y="235"/>
                    </a:moveTo>
                    <a:lnTo>
                      <a:pt x="30" y="235"/>
                    </a:lnTo>
                    <a:lnTo>
                      <a:pt x="65" y="235"/>
                    </a:lnTo>
                    <a:lnTo>
                      <a:pt x="108" y="233"/>
                    </a:lnTo>
                    <a:lnTo>
                      <a:pt x="149" y="229"/>
                    </a:lnTo>
                    <a:lnTo>
                      <a:pt x="191" y="223"/>
                    </a:lnTo>
                    <a:lnTo>
                      <a:pt x="229" y="215"/>
                    </a:lnTo>
                    <a:lnTo>
                      <a:pt x="264" y="207"/>
                    </a:lnTo>
                    <a:lnTo>
                      <a:pt x="290" y="197"/>
                    </a:lnTo>
                    <a:lnTo>
                      <a:pt x="290" y="0"/>
                    </a:lnTo>
                    <a:lnTo>
                      <a:pt x="264" y="9"/>
                    </a:lnTo>
                    <a:lnTo>
                      <a:pt x="229" y="17"/>
                    </a:lnTo>
                    <a:lnTo>
                      <a:pt x="191" y="23"/>
                    </a:lnTo>
                    <a:lnTo>
                      <a:pt x="149" y="31"/>
                    </a:lnTo>
                    <a:lnTo>
                      <a:pt x="108" y="35"/>
                    </a:lnTo>
                    <a:lnTo>
                      <a:pt x="65" y="37"/>
                    </a:lnTo>
                    <a:lnTo>
                      <a:pt x="30" y="37"/>
                    </a:lnTo>
                    <a:lnTo>
                      <a:pt x="0" y="37"/>
                    </a:lnTo>
                    <a:lnTo>
                      <a:pt x="0" y="235"/>
                    </a:lnTo>
                    <a:lnTo>
                      <a:pt x="0" y="235"/>
                    </a:lnTo>
                  </a:path>
                </a:pathLst>
              </a:custGeom>
              <a:solidFill>
                <a:srgbClr val="007200"/>
              </a:solidFill>
              <a:ln w="9525">
                <a:noFill/>
                <a:round/>
                <a:headEnd/>
                <a:tailEnd/>
              </a:ln>
            </p:spPr>
            <p:txBody>
              <a:bodyPr wrap="none" anchor="ctr"/>
              <a:lstStyle/>
              <a:p>
                <a:endParaRPr lang="en-US"/>
              </a:p>
            </p:txBody>
          </p:sp>
          <p:sp>
            <p:nvSpPr>
              <p:cNvPr id="1250473" name="Freeform 169"/>
              <p:cNvSpPr>
                <a:spLocks noChangeArrowheads="1"/>
              </p:cNvSpPr>
              <p:nvPr/>
            </p:nvSpPr>
            <p:spPr bwMode="auto">
              <a:xfrm>
                <a:off x="1787" y="2839"/>
                <a:ext cx="66" cy="53"/>
              </a:xfrm>
              <a:custGeom>
                <a:avLst/>
                <a:gdLst/>
                <a:ahLst/>
                <a:cxnLst>
                  <a:cxn ang="0">
                    <a:pos x="0" y="228"/>
                  </a:cxn>
                  <a:cxn ang="0">
                    <a:pos x="35" y="232"/>
                  </a:cxn>
                  <a:cxn ang="0">
                    <a:pos x="76" y="232"/>
                  </a:cxn>
                  <a:cxn ang="0">
                    <a:pos x="117" y="230"/>
                  </a:cxn>
                  <a:cxn ang="0">
                    <a:pos x="159" y="224"/>
                  </a:cxn>
                  <a:cxn ang="0">
                    <a:pos x="197" y="216"/>
                  </a:cxn>
                  <a:cxn ang="0">
                    <a:pos x="234" y="207"/>
                  </a:cxn>
                  <a:cxn ang="0">
                    <a:pos x="264" y="194"/>
                  </a:cxn>
                  <a:cxn ang="0">
                    <a:pos x="290" y="185"/>
                  </a:cxn>
                  <a:cxn ang="0">
                    <a:pos x="290" y="0"/>
                  </a:cxn>
                  <a:cxn ang="0">
                    <a:pos x="264" y="10"/>
                  </a:cxn>
                  <a:cxn ang="0">
                    <a:pos x="229" y="17"/>
                  </a:cxn>
                  <a:cxn ang="0">
                    <a:pos x="191" y="23"/>
                  </a:cxn>
                  <a:cxn ang="0">
                    <a:pos x="149" y="29"/>
                  </a:cxn>
                  <a:cxn ang="0">
                    <a:pos x="108" y="33"/>
                  </a:cxn>
                  <a:cxn ang="0">
                    <a:pos x="65" y="35"/>
                  </a:cxn>
                  <a:cxn ang="0">
                    <a:pos x="30" y="35"/>
                  </a:cxn>
                  <a:cxn ang="0">
                    <a:pos x="0" y="35"/>
                  </a:cxn>
                  <a:cxn ang="0">
                    <a:pos x="0" y="228"/>
                  </a:cxn>
                  <a:cxn ang="0">
                    <a:pos x="0" y="228"/>
                  </a:cxn>
                </a:cxnLst>
                <a:rect l="0" t="0" r="r" b="b"/>
                <a:pathLst>
                  <a:path w="291" h="233">
                    <a:moveTo>
                      <a:pt x="0" y="228"/>
                    </a:moveTo>
                    <a:lnTo>
                      <a:pt x="35" y="232"/>
                    </a:lnTo>
                    <a:lnTo>
                      <a:pt x="76" y="232"/>
                    </a:lnTo>
                    <a:lnTo>
                      <a:pt x="117" y="230"/>
                    </a:lnTo>
                    <a:lnTo>
                      <a:pt x="159" y="224"/>
                    </a:lnTo>
                    <a:lnTo>
                      <a:pt x="197" y="216"/>
                    </a:lnTo>
                    <a:lnTo>
                      <a:pt x="234" y="207"/>
                    </a:lnTo>
                    <a:lnTo>
                      <a:pt x="264" y="194"/>
                    </a:lnTo>
                    <a:lnTo>
                      <a:pt x="290" y="185"/>
                    </a:lnTo>
                    <a:lnTo>
                      <a:pt x="290" y="0"/>
                    </a:lnTo>
                    <a:lnTo>
                      <a:pt x="264" y="10"/>
                    </a:lnTo>
                    <a:lnTo>
                      <a:pt x="229" y="17"/>
                    </a:lnTo>
                    <a:lnTo>
                      <a:pt x="191" y="23"/>
                    </a:lnTo>
                    <a:lnTo>
                      <a:pt x="149" y="29"/>
                    </a:lnTo>
                    <a:lnTo>
                      <a:pt x="108" y="33"/>
                    </a:lnTo>
                    <a:lnTo>
                      <a:pt x="65" y="35"/>
                    </a:lnTo>
                    <a:lnTo>
                      <a:pt x="30" y="35"/>
                    </a:lnTo>
                    <a:lnTo>
                      <a:pt x="0" y="35"/>
                    </a:lnTo>
                    <a:lnTo>
                      <a:pt x="0" y="228"/>
                    </a:lnTo>
                    <a:lnTo>
                      <a:pt x="0" y="228"/>
                    </a:lnTo>
                  </a:path>
                </a:pathLst>
              </a:custGeom>
              <a:solidFill>
                <a:srgbClr val="007200"/>
              </a:solidFill>
              <a:ln w="9525">
                <a:noFill/>
                <a:round/>
                <a:headEnd/>
                <a:tailEnd/>
              </a:ln>
            </p:spPr>
            <p:txBody>
              <a:bodyPr wrap="none" anchor="ctr"/>
              <a:lstStyle/>
              <a:p>
                <a:endParaRPr lang="en-US"/>
              </a:p>
            </p:txBody>
          </p:sp>
          <p:sp>
            <p:nvSpPr>
              <p:cNvPr id="1250474" name="Freeform 170"/>
              <p:cNvSpPr>
                <a:spLocks noChangeArrowheads="1"/>
              </p:cNvSpPr>
              <p:nvPr/>
            </p:nvSpPr>
            <p:spPr bwMode="auto">
              <a:xfrm>
                <a:off x="1787" y="2887"/>
                <a:ext cx="66" cy="70"/>
              </a:xfrm>
              <a:custGeom>
                <a:avLst/>
                <a:gdLst/>
                <a:ahLst/>
                <a:cxnLst>
                  <a:cxn ang="0">
                    <a:pos x="0" y="42"/>
                  </a:cxn>
                  <a:cxn ang="0">
                    <a:pos x="35" y="46"/>
                  </a:cxn>
                  <a:cxn ang="0">
                    <a:pos x="76" y="46"/>
                  </a:cxn>
                  <a:cxn ang="0">
                    <a:pos x="117" y="44"/>
                  </a:cxn>
                  <a:cxn ang="0">
                    <a:pos x="159" y="40"/>
                  </a:cxn>
                  <a:cxn ang="0">
                    <a:pos x="197" y="31"/>
                  </a:cxn>
                  <a:cxn ang="0">
                    <a:pos x="234" y="23"/>
                  </a:cxn>
                  <a:cxn ang="0">
                    <a:pos x="264" y="11"/>
                  </a:cxn>
                  <a:cxn ang="0">
                    <a:pos x="290" y="0"/>
                  </a:cxn>
                  <a:cxn ang="0">
                    <a:pos x="290" y="243"/>
                  </a:cxn>
                  <a:cxn ang="0">
                    <a:pos x="269" y="260"/>
                  </a:cxn>
                  <a:cxn ang="0">
                    <a:pos x="239" y="275"/>
                  </a:cxn>
                  <a:cxn ang="0">
                    <a:pos x="204" y="290"/>
                  </a:cxn>
                  <a:cxn ang="0">
                    <a:pos x="161" y="297"/>
                  </a:cxn>
                  <a:cxn ang="0">
                    <a:pos x="114" y="303"/>
                  </a:cxn>
                  <a:cxn ang="0">
                    <a:pos x="72" y="309"/>
                  </a:cxn>
                  <a:cxn ang="0">
                    <a:pos x="32" y="309"/>
                  </a:cxn>
                  <a:cxn ang="0">
                    <a:pos x="0" y="303"/>
                  </a:cxn>
                  <a:cxn ang="0">
                    <a:pos x="0" y="42"/>
                  </a:cxn>
                  <a:cxn ang="0">
                    <a:pos x="0" y="42"/>
                  </a:cxn>
                </a:cxnLst>
                <a:rect l="0" t="0" r="r" b="b"/>
                <a:pathLst>
                  <a:path w="291" h="310">
                    <a:moveTo>
                      <a:pt x="0" y="42"/>
                    </a:moveTo>
                    <a:lnTo>
                      <a:pt x="35" y="46"/>
                    </a:lnTo>
                    <a:lnTo>
                      <a:pt x="76" y="46"/>
                    </a:lnTo>
                    <a:lnTo>
                      <a:pt x="117" y="44"/>
                    </a:lnTo>
                    <a:lnTo>
                      <a:pt x="159" y="40"/>
                    </a:lnTo>
                    <a:lnTo>
                      <a:pt x="197" y="31"/>
                    </a:lnTo>
                    <a:lnTo>
                      <a:pt x="234" y="23"/>
                    </a:lnTo>
                    <a:lnTo>
                      <a:pt x="264" y="11"/>
                    </a:lnTo>
                    <a:lnTo>
                      <a:pt x="290" y="0"/>
                    </a:lnTo>
                    <a:lnTo>
                      <a:pt x="290" y="243"/>
                    </a:lnTo>
                    <a:lnTo>
                      <a:pt x="269" y="260"/>
                    </a:lnTo>
                    <a:lnTo>
                      <a:pt x="239" y="275"/>
                    </a:lnTo>
                    <a:lnTo>
                      <a:pt x="204" y="290"/>
                    </a:lnTo>
                    <a:lnTo>
                      <a:pt x="161" y="297"/>
                    </a:lnTo>
                    <a:lnTo>
                      <a:pt x="114" y="303"/>
                    </a:lnTo>
                    <a:lnTo>
                      <a:pt x="72" y="309"/>
                    </a:lnTo>
                    <a:lnTo>
                      <a:pt x="32" y="309"/>
                    </a:lnTo>
                    <a:lnTo>
                      <a:pt x="0" y="303"/>
                    </a:lnTo>
                    <a:lnTo>
                      <a:pt x="0" y="42"/>
                    </a:lnTo>
                    <a:lnTo>
                      <a:pt x="0" y="42"/>
                    </a:lnTo>
                  </a:path>
                </a:pathLst>
              </a:custGeom>
              <a:solidFill>
                <a:srgbClr val="007200"/>
              </a:solidFill>
              <a:ln w="9525">
                <a:noFill/>
                <a:round/>
                <a:headEnd/>
                <a:tailEnd/>
              </a:ln>
            </p:spPr>
            <p:txBody>
              <a:bodyPr wrap="none" anchor="ctr"/>
              <a:lstStyle/>
              <a:p>
                <a:endParaRPr lang="en-US"/>
              </a:p>
            </p:txBody>
          </p:sp>
          <p:sp>
            <p:nvSpPr>
              <p:cNvPr id="1250475" name="Freeform 171"/>
              <p:cNvSpPr>
                <a:spLocks noChangeArrowheads="1"/>
              </p:cNvSpPr>
              <p:nvPr/>
            </p:nvSpPr>
            <p:spPr bwMode="auto">
              <a:xfrm>
                <a:off x="1755" y="2657"/>
                <a:ext cx="76" cy="16"/>
              </a:xfrm>
              <a:custGeom>
                <a:avLst/>
                <a:gdLst/>
                <a:ahLst/>
                <a:cxnLst>
                  <a:cxn ang="0">
                    <a:pos x="0" y="8"/>
                  </a:cxn>
                  <a:cxn ang="0">
                    <a:pos x="107" y="63"/>
                  </a:cxn>
                  <a:cxn ang="0">
                    <a:pos x="136" y="65"/>
                  </a:cxn>
                  <a:cxn ang="0">
                    <a:pos x="166" y="68"/>
                  </a:cxn>
                  <a:cxn ang="0">
                    <a:pos x="198" y="68"/>
                  </a:cxn>
                  <a:cxn ang="0">
                    <a:pos x="231" y="68"/>
                  </a:cxn>
                  <a:cxn ang="0">
                    <a:pos x="265" y="65"/>
                  </a:cxn>
                  <a:cxn ang="0">
                    <a:pos x="293" y="63"/>
                  </a:cxn>
                  <a:cxn ang="0">
                    <a:pos x="318" y="62"/>
                  </a:cxn>
                  <a:cxn ang="0">
                    <a:pos x="336" y="55"/>
                  </a:cxn>
                  <a:cxn ang="0">
                    <a:pos x="139" y="0"/>
                  </a:cxn>
                  <a:cxn ang="0">
                    <a:pos x="131" y="4"/>
                  </a:cxn>
                  <a:cxn ang="0">
                    <a:pos x="119" y="6"/>
                  </a:cxn>
                  <a:cxn ang="0">
                    <a:pos x="101" y="8"/>
                  </a:cxn>
                  <a:cxn ang="0">
                    <a:pos x="81" y="8"/>
                  </a:cxn>
                  <a:cxn ang="0">
                    <a:pos x="63" y="9"/>
                  </a:cxn>
                  <a:cxn ang="0">
                    <a:pos x="41" y="9"/>
                  </a:cxn>
                  <a:cxn ang="0">
                    <a:pos x="18" y="9"/>
                  </a:cxn>
                  <a:cxn ang="0">
                    <a:pos x="0" y="8"/>
                  </a:cxn>
                  <a:cxn ang="0">
                    <a:pos x="0" y="8"/>
                  </a:cxn>
                </a:cxnLst>
                <a:rect l="0" t="0" r="r" b="b"/>
                <a:pathLst>
                  <a:path w="337" h="69">
                    <a:moveTo>
                      <a:pt x="0" y="8"/>
                    </a:moveTo>
                    <a:lnTo>
                      <a:pt x="107" y="63"/>
                    </a:lnTo>
                    <a:lnTo>
                      <a:pt x="136" y="65"/>
                    </a:lnTo>
                    <a:lnTo>
                      <a:pt x="166" y="68"/>
                    </a:lnTo>
                    <a:lnTo>
                      <a:pt x="198" y="68"/>
                    </a:lnTo>
                    <a:lnTo>
                      <a:pt x="231" y="68"/>
                    </a:lnTo>
                    <a:lnTo>
                      <a:pt x="265" y="65"/>
                    </a:lnTo>
                    <a:lnTo>
                      <a:pt x="293" y="63"/>
                    </a:lnTo>
                    <a:lnTo>
                      <a:pt x="318" y="62"/>
                    </a:lnTo>
                    <a:lnTo>
                      <a:pt x="336" y="55"/>
                    </a:lnTo>
                    <a:lnTo>
                      <a:pt x="139" y="0"/>
                    </a:lnTo>
                    <a:lnTo>
                      <a:pt x="131" y="4"/>
                    </a:lnTo>
                    <a:lnTo>
                      <a:pt x="119" y="6"/>
                    </a:lnTo>
                    <a:lnTo>
                      <a:pt x="101" y="8"/>
                    </a:lnTo>
                    <a:lnTo>
                      <a:pt x="81" y="8"/>
                    </a:lnTo>
                    <a:lnTo>
                      <a:pt x="63" y="9"/>
                    </a:lnTo>
                    <a:lnTo>
                      <a:pt x="41" y="9"/>
                    </a:lnTo>
                    <a:lnTo>
                      <a:pt x="18" y="9"/>
                    </a:lnTo>
                    <a:lnTo>
                      <a:pt x="0" y="8"/>
                    </a:lnTo>
                    <a:lnTo>
                      <a:pt x="0" y="8"/>
                    </a:lnTo>
                  </a:path>
                </a:pathLst>
              </a:custGeom>
              <a:solidFill>
                <a:srgbClr val="FFE5B7"/>
              </a:solidFill>
              <a:ln w="9525">
                <a:noFill/>
                <a:round/>
                <a:headEnd/>
                <a:tailEnd/>
              </a:ln>
            </p:spPr>
            <p:txBody>
              <a:bodyPr wrap="none" anchor="ctr"/>
              <a:lstStyle/>
              <a:p>
                <a:endParaRPr lang="en-US"/>
              </a:p>
            </p:txBody>
          </p:sp>
          <p:sp>
            <p:nvSpPr>
              <p:cNvPr id="1250476" name="Freeform 172"/>
              <p:cNvSpPr>
                <a:spLocks noChangeArrowheads="1"/>
              </p:cNvSpPr>
              <p:nvPr/>
            </p:nvSpPr>
            <p:spPr bwMode="auto">
              <a:xfrm>
                <a:off x="1948" y="2653"/>
                <a:ext cx="41" cy="18"/>
              </a:xfrm>
              <a:custGeom>
                <a:avLst/>
                <a:gdLst/>
                <a:ahLst/>
                <a:cxnLst>
                  <a:cxn ang="0">
                    <a:pos x="0" y="79"/>
                  </a:cxn>
                  <a:cxn ang="0">
                    <a:pos x="0" y="15"/>
                  </a:cxn>
                  <a:cxn ang="0">
                    <a:pos x="42" y="0"/>
                  </a:cxn>
                  <a:cxn ang="0">
                    <a:pos x="178" y="32"/>
                  </a:cxn>
                  <a:cxn ang="0">
                    <a:pos x="162" y="42"/>
                  </a:cxn>
                  <a:cxn ang="0">
                    <a:pos x="139" y="50"/>
                  </a:cxn>
                  <a:cxn ang="0">
                    <a:pos x="115" y="60"/>
                  </a:cxn>
                  <a:cxn ang="0">
                    <a:pos x="87" y="67"/>
                  </a:cxn>
                  <a:cxn ang="0">
                    <a:pos x="60" y="73"/>
                  </a:cxn>
                  <a:cxn ang="0">
                    <a:pos x="34" y="79"/>
                  </a:cxn>
                  <a:cxn ang="0">
                    <a:pos x="12" y="79"/>
                  </a:cxn>
                  <a:cxn ang="0">
                    <a:pos x="0" y="79"/>
                  </a:cxn>
                  <a:cxn ang="0">
                    <a:pos x="0" y="79"/>
                  </a:cxn>
                </a:cxnLst>
                <a:rect l="0" t="0" r="r" b="b"/>
                <a:pathLst>
                  <a:path w="179" h="80">
                    <a:moveTo>
                      <a:pt x="0" y="79"/>
                    </a:moveTo>
                    <a:lnTo>
                      <a:pt x="0" y="15"/>
                    </a:lnTo>
                    <a:lnTo>
                      <a:pt x="42" y="0"/>
                    </a:lnTo>
                    <a:lnTo>
                      <a:pt x="178" y="32"/>
                    </a:lnTo>
                    <a:lnTo>
                      <a:pt x="162" y="42"/>
                    </a:lnTo>
                    <a:lnTo>
                      <a:pt x="139" y="50"/>
                    </a:lnTo>
                    <a:lnTo>
                      <a:pt x="115" y="60"/>
                    </a:lnTo>
                    <a:lnTo>
                      <a:pt x="87" y="67"/>
                    </a:lnTo>
                    <a:lnTo>
                      <a:pt x="60" y="73"/>
                    </a:lnTo>
                    <a:lnTo>
                      <a:pt x="34" y="79"/>
                    </a:lnTo>
                    <a:lnTo>
                      <a:pt x="12" y="79"/>
                    </a:lnTo>
                    <a:lnTo>
                      <a:pt x="0" y="79"/>
                    </a:lnTo>
                    <a:lnTo>
                      <a:pt x="0" y="79"/>
                    </a:lnTo>
                  </a:path>
                </a:pathLst>
              </a:custGeom>
              <a:solidFill>
                <a:srgbClr val="FFE5B7"/>
              </a:solidFill>
              <a:ln w="9525">
                <a:noFill/>
                <a:round/>
                <a:headEnd/>
                <a:tailEnd/>
              </a:ln>
            </p:spPr>
            <p:txBody>
              <a:bodyPr wrap="none" anchor="ctr"/>
              <a:lstStyle/>
              <a:p>
                <a:endParaRPr lang="en-US"/>
              </a:p>
            </p:txBody>
          </p:sp>
          <p:sp>
            <p:nvSpPr>
              <p:cNvPr id="1250477" name="Freeform 173"/>
              <p:cNvSpPr>
                <a:spLocks noChangeArrowheads="1"/>
              </p:cNvSpPr>
              <p:nvPr/>
            </p:nvSpPr>
            <p:spPr bwMode="auto">
              <a:xfrm>
                <a:off x="1959" y="2703"/>
                <a:ext cx="54" cy="22"/>
              </a:xfrm>
              <a:custGeom>
                <a:avLst/>
                <a:gdLst/>
                <a:ahLst/>
                <a:cxnLst>
                  <a:cxn ang="0">
                    <a:pos x="21" y="95"/>
                  </a:cxn>
                  <a:cxn ang="0">
                    <a:pos x="49" y="93"/>
                  </a:cxn>
                  <a:cxn ang="0">
                    <a:pos x="79" y="89"/>
                  </a:cxn>
                  <a:cxn ang="0">
                    <a:pos x="113" y="81"/>
                  </a:cxn>
                  <a:cxn ang="0">
                    <a:pos x="146" y="71"/>
                  </a:cxn>
                  <a:cxn ang="0">
                    <a:pos x="176" y="60"/>
                  </a:cxn>
                  <a:cxn ang="0">
                    <a:pos x="203" y="50"/>
                  </a:cxn>
                  <a:cxn ang="0">
                    <a:pos x="225" y="37"/>
                  </a:cxn>
                  <a:cxn ang="0">
                    <a:pos x="239" y="22"/>
                  </a:cxn>
                  <a:cxn ang="0">
                    <a:pos x="231" y="0"/>
                  </a:cxn>
                  <a:cxn ang="0">
                    <a:pos x="213" y="16"/>
                  </a:cxn>
                  <a:cxn ang="0">
                    <a:pos x="193" y="27"/>
                  </a:cxn>
                  <a:cxn ang="0">
                    <a:pos x="168" y="39"/>
                  </a:cxn>
                  <a:cxn ang="0">
                    <a:pos x="138" y="50"/>
                  </a:cxn>
                  <a:cxn ang="0">
                    <a:pos x="108" y="56"/>
                  </a:cxn>
                  <a:cxn ang="0">
                    <a:pos x="75" y="62"/>
                  </a:cxn>
                  <a:cxn ang="0">
                    <a:pos x="44" y="68"/>
                  </a:cxn>
                  <a:cxn ang="0">
                    <a:pos x="12" y="68"/>
                  </a:cxn>
                  <a:cxn ang="0">
                    <a:pos x="6" y="70"/>
                  </a:cxn>
                  <a:cxn ang="0">
                    <a:pos x="2" y="71"/>
                  </a:cxn>
                  <a:cxn ang="0">
                    <a:pos x="0" y="76"/>
                  </a:cxn>
                  <a:cxn ang="0">
                    <a:pos x="0" y="79"/>
                  </a:cxn>
                  <a:cxn ang="0">
                    <a:pos x="2" y="87"/>
                  </a:cxn>
                  <a:cxn ang="0">
                    <a:pos x="4" y="91"/>
                  </a:cxn>
                  <a:cxn ang="0">
                    <a:pos x="12" y="93"/>
                  </a:cxn>
                  <a:cxn ang="0">
                    <a:pos x="21" y="95"/>
                  </a:cxn>
                  <a:cxn ang="0">
                    <a:pos x="21" y="95"/>
                  </a:cxn>
                </a:cxnLst>
                <a:rect l="0" t="0" r="r" b="b"/>
                <a:pathLst>
                  <a:path w="240" h="96">
                    <a:moveTo>
                      <a:pt x="21" y="95"/>
                    </a:moveTo>
                    <a:lnTo>
                      <a:pt x="49" y="93"/>
                    </a:lnTo>
                    <a:lnTo>
                      <a:pt x="79" y="89"/>
                    </a:lnTo>
                    <a:lnTo>
                      <a:pt x="113" y="81"/>
                    </a:lnTo>
                    <a:lnTo>
                      <a:pt x="146" y="71"/>
                    </a:lnTo>
                    <a:lnTo>
                      <a:pt x="176" y="60"/>
                    </a:lnTo>
                    <a:lnTo>
                      <a:pt x="203" y="50"/>
                    </a:lnTo>
                    <a:lnTo>
                      <a:pt x="225" y="37"/>
                    </a:lnTo>
                    <a:lnTo>
                      <a:pt x="239" y="22"/>
                    </a:lnTo>
                    <a:lnTo>
                      <a:pt x="231" y="0"/>
                    </a:lnTo>
                    <a:lnTo>
                      <a:pt x="213" y="16"/>
                    </a:lnTo>
                    <a:lnTo>
                      <a:pt x="193" y="27"/>
                    </a:lnTo>
                    <a:lnTo>
                      <a:pt x="168" y="39"/>
                    </a:lnTo>
                    <a:lnTo>
                      <a:pt x="138" y="50"/>
                    </a:lnTo>
                    <a:lnTo>
                      <a:pt x="108" y="56"/>
                    </a:lnTo>
                    <a:lnTo>
                      <a:pt x="75" y="62"/>
                    </a:lnTo>
                    <a:lnTo>
                      <a:pt x="44" y="68"/>
                    </a:lnTo>
                    <a:lnTo>
                      <a:pt x="12" y="68"/>
                    </a:lnTo>
                    <a:lnTo>
                      <a:pt x="6" y="70"/>
                    </a:lnTo>
                    <a:lnTo>
                      <a:pt x="2" y="71"/>
                    </a:lnTo>
                    <a:lnTo>
                      <a:pt x="0" y="76"/>
                    </a:lnTo>
                    <a:lnTo>
                      <a:pt x="0" y="79"/>
                    </a:lnTo>
                    <a:lnTo>
                      <a:pt x="2" y="87"/>
                    </a:lnTo>
                    <a:lnTo>
                      <a:pt x="4" y="91"/>
                    </a:lnTo>
                    <a:lnTo>
                      <a:pt x="12" y="93"/>
                    </a:lnTo>
                    <a:lnTo>
                      <a:pt x="21" y="95"/>
                    </a:lnTo>
                    <a:lnTo>
                      <a:pt x="21" y="95"/>
                    </a:lnTo>
                  </a:path>
                </a:pathLst>
              </a:custGeom>
              <a:solidFill>
                <a:srgbClr val="FFE5B7"/>
              </a:solidFill>
              <a:ln w="9525">
                <a:noFill/>
                <a:round/>
                <a:headEnd/>
                <a:tailEnd/>
              </a:ln>
            </p:spPr>
            <p:txBody>
              <a:bodyPr wrap="none" anchor="ctr"/>
              <a:lstStyle/>
              <a:p>
                <a:endParaRPr lang="en-US"/>
              </a:p>
            </p:txBody>
          </p:sp>
          <p:sp>
            <p:nvSpPr>
              <p:cNvPr id="1250478" name="Freeform 174"/>
              <p:cNvSpPr>
                <a:spLocks noChangeArrowheads="1"/>
              </p:cNvSpPr>
              <p:nvPr/>
            </p:nvSpPr>
            <p:spPr bwMode="auto">
              <a:xfrm>
                <a:off x="2003" y="2854"/>
                <a:ext cx="55" cy="23"/>
              </a:xfrm>
              <a:custGeom>
                <a:avLst/>
                <a:gdLst/>
                <a:ahLst/>
                <a:cxnLst>
                  <a:cxn ang="0">
                    <a:pos x="21" y="99"/>
                  </a:cxn>
                  <a:cxn ang="0">
                    <a:pos x="49" y="96"/>
                  </a:cxn>
                  <a:cxn ang="0">
                    <a:pos x="82" y="88"/>
                  </a:cxn>
                  <a:cxn ang="0">
                    <a:pos x="115" y="82"/>
                  </a:cxn>
                  <a:cxn ang="0">
                    <a:pos x="148" y="74"/>
                  </a:cxn>
                  <a:cxn ang="0">
                    <a:pos x="179" y="62"/>
                  </a:cxn>
                  <a:cxn ang="0">
                    <a:pos x="205" y="50"/>
                  </a:cxn>
                  <a:cxn ang="0">
                    <a:pos x="228" y="38"/>
                  </a:cxn>
                  <a:cxn ang="0">
                    <a:pos x="243" y="24"/>
                  </a:cxn>
                  <a:cxn ang="0">
                    <a:pos x="236" y="0"/>
                  </a:cxn>
                  <a:cxn ang="0">
                    <a:pos x="218" y="16"/>
                  </a:cxn>
                  <a:cxn ang="0">
                    <a:pos x="195" y="28"/>
                  </a:cxn>
                  <a:cxn ang="0">
                    <a:pos x="171" y="40"/>
                  </a:cxn>
                  <a:cxn ang="0">
                    <a:pos x="141" y="50"/>
                  </a:cxn>
                  <a:cxn ang="0">
                    <a:pos x="109" y="58"/>
                  </a:cxn>
                  <a:cxn ang="0">
                    <a:pos x="74" y="64"/>
                  </a:cxn>
                  <a:cxn ang="0">
                    <a:pos x="43" y="68"/>
                  </a:cxn>
                  <a:cxn ang="0">
                    <a:pos x="10" y="68"/>
                  </a:cxn>
                  <a:cxn ang="0">
                    <a:pos x="6" y="71"/>
                  </a:cxn>
                  <a:cxn ang="0">
                    <a:pos x="2" y="76"/>
                  </a:cxn>
                  <a:cxn ang="0">
                    <a:pos x="0" y="80"/>
                  </a:cxn>
                  <a:cxn ang="0">
                    <a:pos x="0" y="85"/>
                  </a:cxn>
                  <a:cxn ang="0">
                    <a:pos x="2" y="88"/>
                  </a:cxn>
                  <a:cxn ang="0">
                    <a:pos x="6" y="94"/>
                  </a:cxn>
                  <a:cxn ang="0">
                    <a:pos x="12" y="96"/>
                  </a:cxn>
                  <a:cxn ang="0">
                    <a:pos x="21" y="99"/>
                  </a:cxn>
                  <a:cxn ang="0">
                    <a:pos x="21" y="99"/>
                  </a:cxn>
                </a:cxnLst>
                <a:rect l="0" t="0" r="r" b="b"/>
                <a:pathLst>
                  <a:path w="244" h="100">
                    <a:moveTo>
                      <a:pt x="21" y="99"/>
                    </a:moveTo>
                    <a:lnTo>
                      <a:pt x="49" y="96"/>
                    </a:lnTo>
                    <a:lnTo>
                      <a:pt x="82" y="88"/>
                    </a:lnTo>
                    <a:lnTo>
                      <a:pt x="115" y="82"/>
                    </a:lnTo>
                    <a:lnTo>
                      <a:pt x="148" y="74"/>
                    </a:lnTo>
                    <a:lnTo>
                      <a:pt x="179" y="62"/>
                    </a:lnTo>
                    <a:lnTo>
                      <a:pt x="205" y="50"/>
                    </a:lnTo>
                    <a:lnTo>
                      <a:pt x="228" y="38"/>
                    </a:lnTo>
                    <a:lnTo>
                      <a:pt x="243" y="24"/>
                    </a:lnTo>
                    <a:lnTo>
                      <a:pt x="236" y="0"/>
                    </a:lnTo>
                    <a:lnTo>
                      <a:pt x="218" y="16"/>
                    </a:lnTo>
                    <a:lnTo>
                      <a:pt x="195" y="28"/>
                    </a:lnTo>
                    <a:lnTo>
                      <a:pt x="171" y="40"/>
                    </a:lnTo>
                    <a:lnTo>
                      <a:pt x="141" y="50"/>
                    </a:lnTo>
                    <a:lnTo>
                      <a:pt x="109" y="58"/>
                    </a:lnTo>
                    <a:lnTo>
                      <a:pt x="74" y="64"/>
                    </a:lnTo>
                    <a:lnTo>
                      <a:pt x="43" y="68"/>
                    </a:lnTo>
                    <a:lnTo>
                      <a:pt x="10" y="68"/>
                    </a:lnTo>
                    <a:lnTo>
                      <a:pt x="6" y="71"/>
                    </a:lnTo>
                    <a:lnTo>
                      <a:pt x="2" y="76"/>
                    </a:lnTo>
                    <a:lnTo>
                      <a:pt x="0" y="80"/>
                    </a:lnTo>
                    <a:lnTo>
                      <a:pt x="0" y="85"/>
                    </a:lnTo>
                    <a:lnTo>
                      <a:pt x="2" y="88"/>
                    </a:lnTo>
                    <a:lnTo>
                      <a:pt x="6" y="94"/>
                    </a:lnTo>
                    <a:lnTo>
                      <a:pt x="12" y="96"/>
                    </a:lnTo>
                    <a:lnTo>
                      <a:pt x="21" y="99"/>
                    </a:lnTo>
                    <a:lnTo>
                      <a:pt x="21" y="99"/>
                    </a:lnTo>
                  </a:path>
                </a:pathLst>
              </a:custGeom>
              <a:solidFill>
                <a:srgbClr val="FFE5B7"/>
              </a:solidFill>
              <a:ln w="9525">
                <a:noFill/>
                <a:round/>
                <a:headEnd/>
                <a:tailEnd/>
              </a:ln>
            </p:spPr>
            <p:txBody>
              <a:bodyPr wrap="none" anchor="ctr"/>
              <a:lstStyle/>
              <a:p>
                <a:endParaRPr lang="en-US"/>
              </a:p>
            </p:txBody>
          </p:sp>
          <p:sp>
            <p:nvSpPr>
              <p:cNvPr id="1250479" name="Freeform 175"/>
              <p:cNvSpPr>
                <a:spLocks noChangeArrowheads="1"/>
              </p:cNvSpPr>
              <p:nvPr/>
            </p:nvSpPr>
            <p:spPr bwMode="auto">
              <a:xfrm>
                <a:off x="1829" y="2630"/>
                <a:ext cx="93" cy="16"/>
              </a:xfrm>
              <a:custGeom>
                <a:avLst/>
                <a:gdLst/>
                <a:ahLst/>
                <a:cxnLst>
                  <a:cxn ang="0">
                    <a:pos x="0" y="12"/>
                  </a:cxn>
                  <a:cxn ang="0">
                    <a:pos x="15" y="14"/>
                  </a:cxn>
                  <a:cxn ang="0">
                    <a:pos x="36" y="14"/>
                  </a:cxn>
                  <a:cxn ang="0">
                    <a:pos x="58" y="14"/>
                  </a:cxn>
                  <a:cxn ang="0">
                    <a:pos x="80" y="14"/>
                  </a:cxn>
                  <a:cxn ang="0">
                    <a:pos x="102" y="12"/>
                  </a:cxn>
                  <a:cxn ang="0">
                    <a:pos x="124" y="9"/>
                  </a:cxn>
                  <a:cxn ang="0">
                    <a:pos x="143" y="6"/>
                  </a:cxn>
                  <a:cxn ang="0">
                    <a:pos x="153" y="0"/>
                  </a:cxn>
                  <a:cxn ang="0">
                    <a:pos x="408" y="60"/>
                  </a:cxn>
                  <a:cxn ang="0">
                    <a:pos x="380" y="63"/>
                  </a:cxn>
                  <a:cxn ang="0">
                    <a:pos x="341" y="65"/>
                  </a:cxn>
                  <a:cxn ang="0">
                    <a:pos x="300" y="65"/>
                  </a:cxn>
                  <a:cxn ang="0">
                    <a:pos x="256" y="68"/>
                  </a:cxn>
                  <a:cxn ang="0">
                    <a:pos x="216" y="68"/>
                  </a:cxn>
                  <a:cxn ang="0">
                    <a:pos x="179" y="68"/>
                  </a:cxn>
                  <a:cxn ang="0">
                    <a:pos x="151" y="65"/>
                  </a:cxn>
                  <a:cxn ang="0">
                    <a:pos x="134" y="63"/>
                  </a:cxn>
                  <a:cxn ang="0">
                    <a:pos x="0" y="12"/>
                  </a:cxn>
                  <a:cxn ang="0">
                    <a:pos x="0" y="12"/>
                  </a:cxn>
                </a:cxnLst>
                <a:rect l="0" t="0" r="r" b="b"/>
                <a:pathLst>
                  <a:path w="409" h="69">
                    <a:moveTo>
                      <a:pt x="0" y="12"/>
                    </a:moveTo>
                    <a:lnTo>
                      <a:pt x="15" y="14"/>
                    </a:lnTo>
                    <a:lnTo>
                      <a:pt x="36" y="14"/>
                    </a:lnTo>
                    <a:lnTo>
                      <a:pt x="58" y="14"/>
                    </a:lnTo>
                    <a:lnTo>
                      <a:pt x="80" y="14"/>
                    </a:lnTo>
                    <a:lnTo>
                      <a:pt x="102" y="12"/>
                    </a:lnTo>
                    <a:lnTo>
                      <a:pt x="124" y="9"/>
                    </a:lnTo>
                    <a:lnTo>
                      <a:pt x="143" y="6"/>
                    </a:lnTo>
                    <a:lnTo>
                      <a:pt x="153" y="0"/>
                    </a:lnTo>
                    <a:lnTo>
                      <a:pt x="408" y="60"/>
                    </a:lnTo>
                    <a:lnTo>
                      <a:pt x="380" y="63"/>
                    </a:lnTo>
                    <a:lnTo>
                      <a:pt x="341" y="65"/>
                    </a:lnTo>
                    <a:lnTo>
                      <a:pt x="300" y="65"/>
                    </a:lnTo>
                    <a:lnTo>
                      <a:pt x="256" y="68"/>
                    </a:lnTo>
                    <a:lnTo>
                      <a:pt x="216" y="68"/>
                    </a:lnTo>
                    <a:lnTo>
                      <a:pt x="179" y="68"/>
                    </a:lnTo>
                    <a:lnTo>
                      <a:pt x="151" y="65"/>
                    </a:lnTo>
                    <a:lnTo>
                      <a:pt x="134" y="63"/>
                    </a:lnTo>
                    <a:lnTo>
                      <a:pt x="0" y="12"/>
                    </a:lnTo>
                    <a:lnTo>
                      <a:pt x="0" y="12"/>
                    </a:lnTo>
                  </a:path>
                </a:pathLst>
              </a:custGeom>
              <a:solidFill>
                <a:srgbClr val="FFE5B7"/>
              </a:solidFill>
              <a:ln w="9525">
                <a:noFill/>
                <a:round/>
                <a:headEnd/>
                <a:tailEnd/>
              </a:ln>
            </p:spPr>
            <p:txBody>
              <a:bodyPr wrap="none" anchor="ctr"/>
              <a:lstStyle/>
              <a:p>
                <a:endParaRPr lang="en-US"/>
              </a:p>
            </p:txBody>
          </p:sp>
          <p:sp>
            <p:nvSpPr>
              <p:cNvPr id="1250480" name="Freeform 176"/>
              <p:cNvSpPr>
                <a:spLocks noChangeArrowheads="1"/>
              </p:cNvSpPr>
              <p:nvPr/>
            </p:nvSpPr>
            <p:spPr bwMode="auto">
              <a:xfrm>
                <a:off x="1857" y="2695"/>
                <a:ext cx="86" cy="14"/>
              </a:xfrm>
              <a:custGeom>
                <a:avLst/>
                <a:gdLst/>
                <a:ahLst/>
                <a:cxnLst>
                  <a:cxn ang="0">
                    <a:pos x="0" y="23"/>
                  </a:cxn>
                  <a:cxn ang="0">
                    <a:pos x="42" y="23"/>
                  </a:cxn>
                  <a:cxn ang="0">
                    <a:pos x="92" y="23"/>
                  </a:cxn>
                  <a:cxn ang="0">
                    <a:pos x="141" y="23"/>
                  </a:cxn>
                  <a:cxn ang="0">
                    <a:pos x="190" y="19"/>
                  </a:cxn>
                  <a:cxn ang="0">
                    <a:pos x="238" y="18"/>
                  </a:cxn>
                  <a:cxn ang="0">
                    <a:pos x="279" y="13"/>
                  </a:cxn>
                  <a:cxn ang="0">
                    <a:pos x="315" y="10"/>
                  </a:cxn>
                  <a:cxn ang="0">
                    <a:pos x="339" y="2"/>
                  </a:cxn>
                  <a:cxn ang="0">
                    <a:pos x="362" y="0"/>
                  </a:cxn>
                  <a:cxn ang="0">
                    <a:pos x="374" y="2"/>
                  </a:cxn>
                  <a:cxn ang="0">
                    <a:pos x="377" y="7"/>
                  </a:cxn>
                  <a:cxn ang="0">
                    <a:pos x="380" y="10"/>
                  </a:cxn>
                  <a:cxn ang="0">
                    <a:pos x="380" y="11"/>
                  </a:cxn>
                  <a:cxn ang="0">
                    <a:pos x="377" y="18"/>
                  </a:cxn>
                  <a:cxn ang="0">
                    <a:pos x="369" y="27"/>
                  </a:cxn>
                  <a:cxn ang="0">
                    <a:pos x="355" y="35"/>
                  </a:cxn>
                  <a:cxn ang="0">
                    <a:pos x="347" y="37"/>
                  </a:cxn>
                  <a:cxn ang="0">
                    <a:pos x="335" y="39"/>
                  </a:cxn>
                  <a:cxn ang="0">
                    <a:pos x="319" y="41"/>
                  </a:cxn>
                  <a:cxn ang="0">
                    <a:pos x="299" y="43"/>
                  </a:cxn>
                  <a:cxn ang="0">
                    <a:pos x="274" y="47"/>
                  </a:cxn>
                  <a:cxn ang="0">
                    <a:pos x="250" y="49"/>
                  </a:cxn>
                  <a:cxn ang="0">
                    <a:pos x="222" y="51"/>
                  </a:cxn>
                  <a:cxn ang="0">
                    <a:pos x="195" y="53"/>
                  </a:cxn>
                  <a:cxn ang="0">
                    <a:pos x="167" y="53"/>
                  </a:cxn>
                  <a:cxn ang="0">
                    <a:pos x="139" y="55"/>
                  </a:cxn>
                  <a:cxn ang="0">
                    <a:pos x="110" y="57"/>
                  </a:cxn>
                  <a:cxn ang="0">
                    <a:pos x="84" y="57"/>
                  </a:cxn>
                  <a:cxn ang="0">
                    <a:pos x="58" y="59"/>
                  </a:cxn>
                  <a:cxn ang="0">
                    <a:pos x="35" y="59"/>
                  </a:cxn>
                  <a:cxn ang="0">
                    <a:pos x="13" y="57"/>
                  </a:cxn>
                  <a:cxn ang="0">
                    <a:pos x="0" y="57"/>
                  </a:cxn>
                  <a:cxn ang="0">
                    <a:pos x="0" y="23"/>
                  </a:cxn>
                  <a:cxn ang="0">
                    <a:pos x="0" y="23"/>
                  </a:cxn>
                </a:cxnLst>
                <a:rect l="0" t="0" r="r" b="b"/>
                <a:pathLst>
                  <a:path w="381" h="60">
                    <a:moveTo>
                      <a:pt x="0" y="23"/>
                    </a:moveTo>
                    <a:lnTo>
                      <a:pt x="42" y="23"/>
                    </a:lnTo>
                    <a:lnTo>
                      <a:pt x="92" y="23"/>
                    </a:lnTo>
                    <a:lnTo>
                      <a:pt x="141" y="23"/>
                    </a:lnTo>
                    <a:lnTo>
                      <a:pt x="190" y="19"/>
                    </a:lnTo>
                    <a:lnTo>
                      <a:pt x="238" y="18"/>
                    </a:lnTo>
                    <a:lnTo>
                      <a:pt x="279" y="13"/>
                    </a:lnTo>
                    <a:lnTo>
                      <a:pt x="315" y="10"/>
                    </a:lnTo>
                    <a:lnTo>
                      <a:pt x="339" y="2"/>
                    </a:lnTo>
                    <a:lnTo>
                      <a:pt x="362" y="0"/>
                    </a:lnTo>
                    <a:lnTo>
                      <a:pt x="374" y="2"/>
                    </a:lnTo>
                    <a:lnTo>
                      <a:pt x="377" y="7"/>
                    </a:lnTo>
                    <a:lnTo>
                      <a:pt x="380" y="10"/>
                    </a:lnTo>
                    <a:lnTo>
                      <a:pt x="380" y="11"/>
                    </a:lnTo>
                    <a:lnTo>
                      <a:pt x="377" y="18"/>
                    </a:lnTo>
                    <a:lnTo>
                      <a:pt x="369" y="27"/>
                    </a:lnTo>
                    <a:lnTo>
                      <a:pt x="355" y="35"/>
                    </a:lnTo>
                    <a:lnTo>
                      <a:pt x="347" y="37"/>
                    </a:lnTo>
                    <a:lnTo>
                      <a:pt x="335" y="39"/>
                    </a:lnTo>
                    <a:lnTo>
                      <a:pt x="319" y="41"/>
                    </a:lnTo>
                    <a:lnTo>
                      <a:pt x="299" y="43"/>
                    </a:lnTo>
                    <a:lnTo>
                      <a:pt x="274" y="47"/>
                    </a:lnTo>
                    <a:lnTo>
                      <a:pt x="250" y="49"/>
                    </a:lnTo>
                    <a:lnTo>
                      <a:pt x="222" y="51"/>
                    </a:lnTo>
                    <a:lnTo>
                      <a:pt x="195" y="53"/>
                    </a:lnTo>
                    <a:lnTo>
                      <a:pt x="167" y="53"/>
                    </a:lnTo>
                    <a:lnTo>
                      <a:pt x="139" y="55"/>
                    </a:lnTo>
                    <a:lnTo>
                      <a:pt x="110" y="57"/>
                    </a:lnTo>
                    <a:lnTo>
                      <a:pt x="84" y="57"/>
                    </a:lnTo>
                    <a:lnTo>
                      <a:pt x="58" y="59"/>
                    </a:lnTo>
                    <a:lnTo>
                      <a:pt x="35" y="59"/>
                    </a:lnTo>
                    <a:lnTo>
                      <a:pt x="13" y="57"/>
                    </a:lnTo>
                    <a:lnTo>
                      <a:pt x="0" y="57"/>
                    </a:lnTo>
                    <a:lnTo>
                      <a:pt x="0" y="23"/>
                    </a:lnTo>
                    <a:lnTo>
                      <a:pt x="0" y="23"/>
                    </a:lnTo>
                  </a:path>
                </a:pathLst>
              </a:custGeom>
              <a:solidFill>
                <a:srgbClr val="FFE5B7"/>
              </a:solidFill>
              <a:ln w="9525">
                <a:noFill/>
                <a:round/>
                <a:headEnd/>
                <a:tailEnd/>
              </a:ln>
            </p:spPr>
            <p:txBody>
              <a:bodyPr wrap="none" anchor="ctr"/>
              <a:lstStyle/>
              <a:p>
                <a:endParaRPr lang="en-US"/>
              </a:p>
            </p:txBody>
          </p:sp>
          <p:sp>
            <p:nvSpPr>
              <p:cNvPr id="1250481" name="Freeform 177"/>
              <p:cNvSpPr>
                <a:spLocks noChangeArrowheads="1"/>
              </p:cNvSpPr>
              <p:nvPr/>
            </p:nvSpPr>
            <p:spPr bwMode="auto">
              <a:xfrm>
                <a:off x="1857" y="2788"/>
                <a:ext cx="86" cy="14"/>
              </a:xfrm>
              <a:custGeom>
                <a:avLst/>
                <a:gdLst/>
                <a:ahLst/>
                <a:cxnLst>
                  <a:cxn ang="0">
                    <a:pos x="0" y="23"/>
                  </a:cxn>
                  <a:cxn ang="0">
                    <a:pos x="42" y="23"/>
                  </a:cxn>
                  <a:cxn ang="0">
                    <a:pos x="92" y="23"/>
                  </a:cxn>
                  <a:cxn ang="0">
                    <a:pos x="141" y="23"/>
                  </a:cxn>
                  <a:cxn ang="0">
                    <a:pos x="190" y="19"/>
                  </a:cxn>
                  <a:cxn ang="0">
                    <a:pos x="238" y="15"/>
                  </a:cxn>
                  <a:cxn ang="0">
                    <a:pos x="279" y="11"/>
                  </a:cxn>
                  <a:cxn ang="0">
                    <a:pos x="315" y="7"/>
                  </a:cxn>
                  <a:cxn ang="0">
                    <a:pos x="339" y="1"/>
                  </a:cxn>
                  <a:cxn ang="0">
                    <a:pos x="362" y="0"/>
                  </a:cxn>
                  <a:cxn ang="0">
                    <a:pos x="374" y="0"/>
                  </a:cxn>
                  <a:cxn ang="0">
                    <a:pos x="377" y="3"/>
                  </a:cxn>
                  <a:cxn ang="0">
                    <a:pos x="380" y="5"/>
                  </a:cxn>
                  <a:cxn ang="0">
                    <a:pos x="380" y="7"/>
                  </a:cxn>
                  <a:cxn ang="0">
                    <a:pos x="377" y="15"/>
                  </a:cxn>
                  <a:cxn ang="0">
                    <a:pos x="369" y="25"/>
                  </a:cxn>
                  <a:cxn ang="0">
                    <a:pos x="355" y="32"/>
                  </a:cxn>
                  <a:cxn ang="0">
                    <a:pos x="347" y="35"/>
                  </a:cxn>
                  <a:cxn ang="0">
                    <a:pos x="335" y="39"/>
                  </a:cxn>
                  <a:cxn ang="0">
                    <a:pos x="319" y="40"/>
                  </a:cxn>
                  <a:cxn ang="0">
                    <a:pos x="299" y="43"/>
                  </a:cxn>
                  <a:cxn ang="0">
                    <a:pos x="274" y="45"/>
                  </a:cxn>
                  <a:cxn ang="0">
                    <a:pos x="250" y="47"/>
                  </a:cxn>
                  <a:cxn ang="0">
                    <a:pos x="222" y="48"/>
                  </a:cxn>
                  <a:cxn ang="0">
                    <a:pos x="195" y="51"/>
                  </a:cxn>
                  <a:cxn ang="0">
                    <a:pos x="167" y="51"/>
                  </a:cxn>
                  <a:cxn ang="0">
                    <a:pos x="139" y="53"/>
                  </a:cxn>
                  <a:cxn ang="0">
                    <a:pos x="110" y="55"/>
                  </a:cxn>
                  <a:cxn ang="0">
                    <a:pos x="84" y="55"/>
                  </a:cxn>
                  <a:cxn ang="0">
                    <a:pos x="58" y="59"/>
                  </a:cxn>
                  <a:cxn ang="0">
                    <a:pos x="35" y="59"/>
                  </a:cxn>
                  <a:cxn ang="0">
                    <a:pos x="13" y="55"/>
                  </a:cxn>
                  <a:cxn ang="0">
                    <a:pos x="0" y="55"/>
                  </a:cxn>
                  <a:cxn ang="0">
                    <a:pos x="0" y="23"/>
                  </a:cxn>
                  <a:cxn ang="0">
                    <a:pos x="0" y="23"/>
                  </a:cxn>
                </a:cxnLst>
                <a:rect l="0" t="0" r="r" b="b"/>
                <a:pathLst>
                  <a:path w="381" h="60">
                    <a:moveTo>
                      <a:pt x="0" y="23"/>
                    </a:moveTo>
                    <a:lnTo>
                      <a:pt x="42" y="23"/>
                    </a:lnTo>
                    <a:lnTo>
                      <a:pt x="92" y="23"/>
                    </a:lnTo>
                    <a:lnTo>
                      <a:pt x="141" y="23"/>
                    </a:lnTo>
                    <a:lnTo>
                      <a:pt x="190" y="19"/>
                    </a:lnTo>
                    <a:lnTo>
                      <a:pt x="238" y="15"/>
                    </a:lnTo>
                    <a:lnTo>
                      <a:pt x="279" y="11"/>
                    </a:lnTo>
                    <a:lnTo>
                      <a:pt x="315" y="7"/>
                    </a:lnTo>
                    <a:lnTo>
                      <a:pt x="339" y="1"/>
                    </a:lnTo>
                    <a:lnTo>
                      <a:pt x="362" y="0"/>
                    </a:lnTo>
                    <a:lnTo>
                      <a:pt x="374" y="0"/>
                    </a:lnTo>
                    <a:lnTo>
                      <a:pt x="377" y="3"/>
                    </a:lnTo>
                    <a:lnTo>
                      <a:pt x="380" y="5"/>
                    </a:lnTo>
                    <a:lnTo>
                      <a:pt x="380" y="7"/>
                    </a:lnTo>
                    <a:lnTo>
                      <a:pt x="377" y="15"/>
                    </a:lnTo>
                    <a:lnTo>
                      <a:pt x="369" y="25"/>
                    </a:lnTo>
                    <a:lnTo>
                      <a:pt x="355" y="32"/>
                    </a:lnTo>
                    <a:lnTo>
                      <a:pt x="347" y="35"/>
                    </a:lnTo>
                    <a:lnTo>
                      <a:pt x="335" y="39"/>
                    </a:lnTo>
                    <a:lnTo>
                      <a:pt x="319" y="40"/>
                    </a:lnTo>
                    <a:lnTo>
                      <a:pt x="299" y="43"/>
                    </a:lnTo>
                    <a:lnTo>
                      <a:pt x="274" y="45"/>
                    </a:lnTo>
                    <a:lnTo>
                      <a:pt x="250" y="47"/>
                    </a:lnTo>
                    <a:lnTo>
                      <a:pt x="222" y="48"/>
                    </a:lnTo>
                    <a:lnTo>
                      <a:pt x="195" y="51"/>
                    </a:lnTo>
                    <a:lnTo>
                      <a:pt x="167" y="51"/>
                    </a:lnTo>
                    <a:lnTo>
                      <a:pt x="139" y="53"/>
                    </a:lnTo>
                    <a:lnTo>
                      <a:pt x="110" y="55"/>
                    </a:lnTo>
                    <a:lnTo>
                      <a:pt x="84" y="55"/>
                    </a:lnTo>
                    <a:lnTo>
                      <a:pt x="58" y="59"/>
                    </a:lnTo>
                    <a:lnTo>
                      <a:pt x="35" y="59"/>
                    </a:lnTo>
                    <a:lnTo>
                      <a:pt x="13" y="55"/>
                    </a:lnTo>
                    <a:lnTo>
                      <a:pt x="0" y="55"/>
                    </a:lnTo>
                    <a:lnTo>
                      <a:pt x="0" y="23"/>
                    </a:lnTo>
                    <a:lnTo>
                      <a:pt x="0" y="23"/>
                    </a:lnTo>
                  </a:path>
                </a:pathLst>
              </a:custGeom>
              <a:solidFill>
                <a:srgbClr val="FFE5B7"/>
              </a:solidFill>
              <a:ln w="9525">
                <a:noFill/>
                <a:round/>
                <a:headEnd/>
                <a:tailEnd/>
              </a:ln>
            </p:spPr>
            <p:txBody>
              <a:bodyPr wrap="none" anchor="ctr"/>
              <a:lstStyle/>
              <a:p>
                <a:endParaRPr lang="en-US"/>
              </a:p>
            </p:txBody>
          </p:sp>
          <p:sp>
            <p:nvSpPr>
              <p:cNvPr id="1250482" name="Freeform 178"/>
              <p:cNvSpPr>
                <a:spLocks noChangeArrowheads="1"/>
              </p:cNvSpPr>
              <p:nvPr/>
            </p:nvSpPr>
            <p:spPr bwMode="auto">
              <a:xfrm>
                <a:off x="1857" y="2876"/>
                <a:ext cx="85" cy="14"/>
              </a:xfrm>
              <a:custGeom>
                <a:avLst/>
                <a:gdLst/>
                <a:ahLst/>
                <a:cxnLst>
                  <a:cxn ang="0">
                    <a:pos x="0" y="26"/>
                  </a:cxn>
                  <a:cxn ang="0">
                    <a:pos x="42" y="28"/>
                  </a:cxn>
                  <a:cxn ang="0">
                    <a:pos x="91" y="26"/>
                  </a:cxn>
                  <a:cxn ang="0">
                    <a:pos x="141" y="23"/>
                  </a:cxn>
                  <a:cxn ang="0">
                    <a:pos x="191" y="21"/>
                  </a:cxn>
                  <a:cxn ang="0">
                    <a:pos x="239" y="18"/>
                  </a:cxn>
                  <a:cxn ang="0">
                    <a:pos x="280" y="12"/>
                  </a:cxn>
                  <a:cxn ang="0">
                    <a:pos x="316" y="5"/>
                  </a:cxn>
                  <a:cxn ang="0">
                    <a:pos x="341" y="2"/>
                  </a:cxn>
                  <a:cxn ang="0">
                    <a:pos x="361" y="0"/>
                  </a:cxn>
                  <a:cxn ang="0">
                    <a:pos x="369" y="0"/>
                  </a:cxn>
                  <a:cxn ang="0">
                    <a:pos x="372" y="4"/>
                  </a:cxn>
                  <a:cxn ang="0">
                    <a:pos x="372" y="5"/>
                  </a:cxn>
                  <a:cxn ang="0">
                    <a:pos x="372" y="7"/>
                  </a:cxn>
                  <a:cxn ang="0">
                    <a:pos x="372" y="15"/>
                  </a:cxn>
                  <a:cxn ang="0">
                    <a:pos x="366" y="21"/>
                  </a:cxn>
                  <a:cxn ang="0">
                    <a:pos x="351" y="29"/>
                  </a:cxn>
                  <a:cxn ang="0">
                    <a:pos x="345" y="31"/>
                  </a:cxn>
                  <a:cxn ang="0">
                    <a:pos x="333" y="36"/>
                  </a:cxn>
                  <a:cxn ang="0">
                    <a:pos x="321" y="37"/>
                  </a:cxn>
                  <a:cxn ang="0">
                    <a:pos x="302" y="39"/>
                  </a:cxn>
                  <a:cxn ang="0">
                    <a:pos x="282" y="43"/>
                  </a:cxn>
                  <a:cxn ang="0">
                    <a:pos x="264" y="45"/>
                  </a:cxn>
                  <a:cxn ang="0">
                    <a:pos x="239" y="47"/>
                  </a:cxn>
                  <a:cxn ang="0">
                    <a:pos x="215" y="49"/>
                  </a:cxn>
                  <a:cxn ang="0">
                    <a:pos x="188" y="51"/>
                  </a:cxn>
                  <a:cxn ang="0">
                    <a:pos x="162" y="55"/>
                  </a:cxn>
                  <a:cxn ang="0">
                    <a:pos x="133" y="57"/>
                  </a:cxn>
                  <a:cxn ang="0">
                    <a:pos x="105" y="59"/>
                  </a:cxn>
                  <a:cxn ang="0">
                    <a:pos x="80" y="59"/>
                  </a:cxn>
                  <a:cxn ang="0">
                    <a:pos x="52" y="59"/>
                  </a:cxn>
                  <a:cxn ang="0">
                    <a:pos x="25" y="59"/>
                  </a:cxn>
                  <a:cxn ang="0">
                    <a:pos x="0" y="57"/>
                  </a:cxn>
                  <a:cxn ang="0">
                    <a:pos x="0" y="26"/>
                  </a:cxn>
                  <a:cxn ang="0">
                    <a:pos x="0" y="26"/>
                  </a:cxn>
                </a:cxnLst>
                <a:rect l="0" t="0" r="r" b="b"/>
                <a:pathLst>
                  <a:path w="373" h="60">
                    <a:moveTo>
                      <a:pt x="0" y="26"/>
                    </a:moveTo>
                    <a:lnTo>
                      <a:pt x="42" y="28"/>
                    </a:lnTo>
                    <a:lnTo>
                      <a:pt x="91" y="26"/>
                    </a:lnTo>
                    <a:lnTo>
                      <a:pt x="141" y="23"/>
                    </a:lnTo>
                    <a:lnTo>
                      <a:pt x="191" y="21"/>
                    </a:lnTo>
                    <a:lnTo>
                      <a:pt x="239" y="18"/>
                    </a:lnTo>
                    <a:lnTo>
                      <a:pt x="280" y="12"/>
                    </a:lnTo>
                    <a:lnTo>
                      <a:pt x="316" y="5"/>
                    </a:lnTo>
                    <a:lnTo>
                      <a:pt x="341" y="2"/>
                    </a:lnTo>
                    <a:lnTo>
                      <a:pt x="361" y="0"/>
                    </a:lnTo>
                    <a:lnTo>
                      <a:pt x="369" y="0"/>
                    </a:lnTo>
                    <a:lnTo>
                      <a:pt x="372" y="4"/>
                    </a:lnTo>
                    <a:lnTo>
                      <a:pt x="372" y="5"/>
                    </a:lnTo>
                    <a:lnTo>
                      <a:pt x="372" y="7"/>
                    </a:lnTo>
                    <a:lnTo>
                      <a:pt x="372" y="15"/>
                    </a:lnTo>
                    <a:lnTo>
                      <a:pt x="366" y="21"/>
                    </a:lnTo>
                    <a:lnTo>
                      <a:pt x="351" y="29"/>
                    </a:lnTo>
                    <a:lnTo>
                      <a:pt x="345" y="31"/>
                    </a:lnTo>
                    <a:lnTo>
                      <a:pt x="333" y="36"/>
                    </a:lnTo>
                    <a:lnTo>
                      <a:pt x="321" y="37"/>
                    </a:lnTo>
                    <a:lnTo>
                      <a:pt x="302" y="39"/>
                    </a:lnTo>
                    <a:lnTo>
                      <a:pt x="282" y="43"/>
                    </a:lnTo>
                    <a:lnTo>
                      <a:pt x="264" y="45"/>
                    </a:lnTo>
                    <a:lnTo>
                      <a:pt x="239" y="47"/>
                    </a:lnTo>
                    <a:lnTo>
                      <a:pt x="215" y="49"/>
                    </a:lnTo>
                    <a:lnTo>
                      <a:pt x="188" y="51"/>
                    </a:lnTo>
                    <a:lnTo>
                      <a:pt x="162" y="55"/>
                    </a:lnTo>
                    <a:lnTo>
                      <a:pt x="133" y="57"/>
                    </a:lnTo>
                    <a:lnTo>
                      <a:pt x="105" y="59"/>
                    </a:lnTo>
                    <a:lnTo>
                      <a:pt x="80" y="59"/>
                    </a:lnTo>
                    <a:lnTo>
                      <a:pt x="52" y="59"/>
                    </a:lnTo>
                    <a:lnTo>
                      <a:pt x="25" y="59"/>
                    </a:lnTo>
                    <a:lnTo>
                      <a:pt x="0" y="57"/>
                    </a:lnTo>
                    <a:lnTo>
                      <a:pt x="0" y="26"/>
                    </a:lnTo>
                    <a:lnTo>
                      <a:pt x="0" y="26"/>
                    </a:lnTo>
                  </a:path>
                </a:pathLst>
              </a:custGeom>
              <a:solidFill>
                <a:srgbClr val="FFE5B7"/>
              </a:solidFill>
              <a:ln w="9525">
                <a:noFill/>
                <a:round/>
                <a:headEnd/>
                <a:tailEnd/>
              </a:ln>
            </p:spPr>
            <p:txBody>
              <a:bodyPr wrap="none" anchor="ctr"/>
              <a:lstStyle/>
              <a:p>
                <a:endParaRPr lang="en-US"/>
              </a:p>
            </p:txBody>
          </p:sp>
          <p:sp>
            <p:nvSpPr>
              <p:cNvPr id="1250483" name="Freeform 179"/>
              <p:cNvSpPr>
                <a:spLocks noChangeArrowheads="1"/>
              </p:cNvSpPr>
              <p:nvPr/>
            </p:nvSpPr>
            <p:spPr bwMode="auto">
              <a:xfrm>
                <a:off x="1803" y="2690"/>
                <a:ext cx="38" cy="36"/>
              </a:xfrm>
              <a:custGeom>
                <a:avLst/>
                <a:gdLst/>
                <a:ahLst/>
                <a:cxnLst>
                  <a:cxn ang="0">
                    <a:pos x="0" y="13"/>
                  </a:cxn>
                  <a:cxn ang="0">
                    <a:pos x="17" y="13"/>
                  </a:cxn>
                  <a:cxn ang="0">
                    <a:pos x="40" y="13"/>
                  </a:cxn>
                  <a:cxn ang="0">
                    <a:pos x="67" y="13"/>
                  </a:cxn>
                  <a:cxn ang="0">
                    <a:pos x="90" y="10"/>
                  </a:cxn>
                  <a:cxn ang="0">
                    <a:pos x="117" y="7"/>
                  </a:cxn>
                  <a:cxn ang="0">
                    <a:pos x="137" y="5"/>
                  </a:cxn>
                  <a:cxn ang="0">
                    <a:pos x="155" y="2"/>
                  </a:cxn>
                  <a:cxn ang="0">
                    <a:pos x="166" y="0"/>
                  </a:cxn>
                  <a:cxn ang="0">
                    <a:pos x="166" y="141"/>
                  </a:cxn>
                  <a:cxn ang="0">
                    <a:pos x="150" y="146"/>
                  </a:cxn>
                  <a:cxn ang="0">
                    <a:pos x="127" y="151"/>
                  </a:cxn>
                  <a:cxn ang="0">
                    <a:pos x="103" y="154"/>
                  </a:cxn>
                  <a:cxn ang="0">
                    <a:pos x="77" y="154"/>
                  </a:cxn>
                  <a:cxn ang="0">
                    <a:pos x="50" y="157"/>
                  </a:cxn>
                  <a:cxn ang="0">
                    <a:pos x="30" y="157"/>
                  </a:cxn>
                  <a:cxn ang="0">
                    <a:pos x="12" y="157"/>
                  </a:cxn>
                  <a:cxn ang="0">
                    <a:pos x="0" y="157"/>
                  </a:cxn>
                  <a:cxn ang="0">
                    <a:pos x="0" y="13"/>
                  </a:cxn>
                  <a:cxn ang="0">
                    <a:pos x="0" y="13"/>
                  </a:cxn>
                </a:cxnLst>
                <a:rect l="0" t="0" r="r" b="b"/>
                <a:pathLst>
                  <a:path w="167" h="158">
                    <a:moveTo>
                      <a:pt x="0" y="13"/>
                    </a:moveTo>
                    <a:lnTo>
                      <a:pt x="17" y="13"/>
                    </a:lnTo>
                    <a:lnTo>
                      <a:pt x="40" y="13"/>
                    </a:lnTo>
                    <a:lnTo>
                      <a:pt x="67" y="13"/>
                    </a:lnTo>
                    <a:lnTo>
                      <a:pt x="90" y="10"/>
                    </a:lnTo>
                    <a:lnTo>
                      <a:pt x="117" y="7"/>
                    </a:lnTo>
                    <a:lnTo>
                      <a:pt x="137" y="5"/>
                    </a:lnTo>
                    <a:lnTo>
                      <a:pt x="155" y="2"/>
                    </a:lnTo>
                    <a:lnTo>
                      <a:pt x="166" y="0"/>
                    </a:lnTo>
                    <a:lnTo>
                      <a:pt x="166" y="141"/>
                    </a:lnTo>
                    <a:lnTo>
                      <a:pt x="150" y="146"/>
                    </a:lnTo>
                    <a:lnTo>
                      <a:pt x="127" y="151"/>
                    </a:lnTo>
                    <a:lnTo>
                      <a:pt x="103" y="154"/>
                    </a:lnTo>
                    <a:lnTo>
                      <a:pt x="77" y="154"/>
                    </a:lnTo>
                    <a:lnTo>
                      <a:pt x="50" y="157"/>
                    </a:lnTo>
                    <a:lnTo>
                      <a:pt x="30" y="157"/>
                    </a:lnTo>
                    <a:lnTo>
                      <a:pt x="12" y="157"/>
                    </a:lnTo>
                    <a:lnTo>
                      <a:pt x="0" y="157"/>
                    </a:lnTo>
                    <a:lnTo>
                      <a:pt x="0" y="13"/>
                    </a:lnTo>
                    <a:lnTo>
                      <a:pt x="0" y="13"/>
                    </a:lnTo>
                  </a:path>
                </a:pathLst>
              </a:custGeom>
              <a:solidFill>
                <a:srgbClr val="FFDDA5"/>
              </a:solidFill>
              <a:ln w="9525">
                <a:noFill/>
                <a:round/>
                <a:headEnd/>
                <a:tailEnd/>
              </a:ln>
            </p:spPr>
            <p:txBody>
              <a:bodyPr wrap="none" anchor="ctr"/>
              <a:lstStyle/>
              <a:p>
                <a:endParaRPr lang="en-US"/>
              </a:p>
            </p:txBody>
          </p:sp>
          <p:sp>
            <p:nvSpPr>
              <p:cNvPr id="1250484" name="Freeform 180"/>
              <p:cNvSpPr>
                <a:spLocks noChangeArrowheads="1"/>
              </p:cNvSpPr>
              <p:nvPr/>
            </p:nvSpPr>
            <p:spPr bwMode="auto">
              <a:xfrm>
                <a:off x="1803" y="2797"/>
                <a:ext cx="38" cy="36"/>
              </a:xfrm>
              <a:custGeom>
                <a:avLst/>
                <a:gdLst/>
                <a:ahLst/>
                <a:cxnLst>
                  <a:cxn ang="0">
                    <a:pos x="0" y="19"/>
                  </a:cxn>
                  <a:cxn ang="0">
                    <a:pos x="17" y="19"/>
                  </a:cxn>
                  <a:cxn ang="0">
                    <a:pos x="40" y="19"/>
                  </a:cxn>
                  <a:cxn ang="0">
                    <a:pos x="67" y="15"/>
                  </a:cxn>
                  <a:cxn ang="0">
                    <a:pos x="90" y="13"/>
                  </a:cxn>
                  <a:cxn ang="0">
                    <a:pos x="117" y="9"/>
                  </a:cxn>
                  <a:cxn ang="0">
                    <a:pos x="137" y="5"/>
                  </a:cxn>
                  <a:cxn ang="0">
                    <a:pos x="155" y="3"/>
                  </a:cxn>
                  <a:cxn ang="0">
                    <a:pos x="166" y="0"/>
                  </a:cxn>
                  <a:cxn ang="0">
                    <a:pos x="166" y="135"/>
                  </a:cxn>
                  <a:cxn ang="0">
                    <a:pos x="150" y="139"/>
                  </a:cxn>
                  <a:cxn ang="0">
                    <a:pos x="127" y="143"/>
                  </a:cxn>
                  <a:cxn ang="0">
                    <a:pos x="103" y="147"/>
                  </a:cxn>
                  <a:cxn ang="0">
                    <a:pos x="77" y="153"/>
                  </a:cxn>
                  <a:cxn ang="0">
                    <a:pos x="50" y="155"/>
                  </a:cxn>
                  <a:cxn ang="0">
                    <a:pos x="30" y="157"/>
                  </a:cxn>
                  <a:cxn ang="0">
                    <a:pos x="12" y="157"/>
                  </a:cxn>
                  <a:cxn ang="0">
                    <a:pos x="0" y="157"/>
                  </a:cxn>
                  <a:cxn ang="0">
                    <a:pos x="0" y="19"/>
                  </a:cxn>
                  <a:cxn ang="0">
                    <a:pos x="0" y="19"/>
                  </a:cxn>
                </a:cxnLst>
                <a:rect l="0" t="0" r="r" b="b"/>
                <a:pathLst>
                  <a:path w="167" h="158">
                    <a:moveTo>
                      <a:pt x="0" y="19"/>
                    </a:moveTo>
                    <a:lnTo>
                      <a:pt x="17" y="19"/>
                    </a:lnTo>
                    <a:lnTo>
                      <a:pt x="40" y="19"/>
                    </a:lnTo>
                    <a:lnTo>
                      <a:pt x="67" y="15"/>
                    </a:lnTo>
                    <a:lnTo>
                      <a:pt x="90" y="13"/>
                    </a:lnTo>
                    <a:lnTo>
                      <a:pt x="117" y="9"/>
                    </a:lnTo>
                    <a:lnTo>
                      <a:pt x="137" y="5"/>
                    </a:lnTo>
                    <a:lnTo>
                      <a:pt x="155" y="3"/>
                    </a:lnTo>
                    <a:lnTo>
                      <a:pt x="166" y="0"/>
                    </a:lnTo>
                    <a:lnTo>
                      <a:pt x="166" y="135"/>
                    </a:lnTo>
                    <a:lnTo>
                      <a:pt x="150" y="139"/>
                    </a:lnTo>
                    <a:lnTo>
                      <a:pt x="127" y="143"/>
                    </a:lnTo>
                    <a:lnTo>
                      <a:pt x="103" y="147"/>
                    </a:lnTo>
                    <a:lnTo>
                      <a:pt x="77" y="153"/>
                    </a:lnTo>
                    <a:lnTo>
                      <a:pt x="50" y="155"/>
                    </a:lnTo>
                    <a:lnTo>
                      <a:pt x="30" y="157"/>
                    </a:lnTo>
                    <a:lnTo>
                      <a:pt x="12" y="157"/>
                    </a:lnTo>
                    <a:lnTo>
                      <a:pt x="0" y="157"/>
                    </a:lnTo>
                    <a:lnTo>
                      <a:pt x="0" y="19"/>
                    </a:lnTo>
                    <a:lnTo>
                      <a:pt x="0" y="19"/>
                    </a:lnTo>
                  </a:path>
                </a:pathLst>
              </a:custGeom>
              <a:solidFill>
                <a:srgbClr val="FFDDA5"/>
              </a:solidFill>
              <a:ln w="9525">
                <a:noFill/>
                <a:round/>
                <a:headEnd/>
                <a:tailEnd/>
              </a:ln>
            </p:spPr>
            <p:txBody>
              <a:bodyPr wrap="none" anchor="ctr"/>
              <a:lstStyle/>
              <a:p>
                <a:endParaRPr lang="en-US"/>
              </a:p>
            </p:txBody>
          </p:sp>
          <p:sp>
            <p:nvSpPr>
              <p:cNvPr id="1250485" name="Freeform 181"/>
              <p:cNvSpPr>
                <a:spLocks noChangeArrowheads="1"/>
              </p:cNvSpPr>
              <p:nvPr/>
            </p:nvSpPr>
            <p:spPr bwMode="auto">
              <a:xfrm>
                <a:off x="1803" y="2901"/>
                <a:ext cx="38" cy="45"/>
              </a:xfrm>
              <a:custGeom>
                <a:avLst/>
                <a:gdLst/>
                <a:ahLst/>
                <a:cxnLst>
                  <a:cxn ang="0">
                    <a:pos x="0" y="28"/>
                  </a:cxn>
                  <a:cxn ang="0">
                    <a:pos x="17" y="28"/>
                  </a:cxn>
                  <a:cxn ang="0">
                    <a:pos x="40" y="27"/>
                  </a:cxn>
                  <a:cxn ang="0">
                    <a:pos x="67" y="23"/>
                  </a:cxn>
                  <a:cxn ang="0">
                    <a:pos x="90" y="17"/>
                  </a:cxn>
                  <a:cxn ang="0">
                    <a:pos x="117" y="13"/>
                  </a:cxn>
                  <a:cxn ang="0">
                    <a:pos x="137" y="9"/>
                  </a:cxn>
                  <a:cxn ang="0">
                    <a:pos x="155" y="5"/>
                  </a:cxn>
                  <a:cxn ang="0">
                    <a:pos x="166" y="0"/>
                  </a:cxn>
                  <a:cxn ang="0">
                    <a:pos x="166" y="163"/>
                  </a:cxn>
                  <a:cxn ang="0">
                    <a:pos x="145" y="169"/>
                  </a:cxn>
                  <a:cxn ang="0">
                    <a:pos x="125" y="177"/>
                  </a:cxn>
                  <a:cxn ang="0">
                    <a:pos x="103" y="183"/>
                  </a:cxn>
                  <a:cxn ang="0">
                    <a:pos x="85" y="187"/>
                  </a:cxn>
                  <a:cxn ang="0">
                    <a:pos x="62" y="189"/>
                  </a:cxn>
                  <a:cxn ang="0">
                    <a:pos x="42" y="194"/>
                  </a:cxn>
                  <a:cxn ang="0">
                    <a:pos x="20" y="194"/>
                  </a:cxn>
                  <a:cxn ang="0">
                    <a:pos x="0" y="196"/>
                  </a:cxn>
                  <a:cxn ang="0">
                    <a:pos x="0" y="28"/>
                  </a:cxn>
                  <a:cxn ang="0">
                    <a:pos x="0" y="28"/>
                  </a:cxn>
                </a:cxnLst>
                <a:rect l="0" t="0" r="r" b="b"/>
                <a:pathLst>
                  <a:path w="167" h="197">
                    <a:moveTo>
                      <a:pt x="0" y="28"/>
                    </a:moveTo>
                    <a:lnTo>
                      <a:pt x="17" y="28"/>
                    </a:lnTo>
                    <a:lnTo>
                      <a:pt x="40" y="27"/>
                    </a:lnTo>
                    <a:lnTo>
                      <a:pt x="67" y="23"/>
                    </a:lnTo>
                    <a:lnTo>
                      <a:pt x="90" y="17"/>
                    </a:lnTo>
                    <a:lnTo>
                      <a:pt x="117" y="13"/>
                    </a:lnTo>
                    <a:lnTo>
                      <a:pt x="137" y="9"/>
                    </a:lnTo>
                    <a:lnTo>
                      <a:pt x="155" y="5"/>
                    </a:lnTo>
                    <a:lnTo>
                      <a:pt x="166" y="0"/>
                    </a:lnTo>
                    <a:lnTo>
                      <a:pt x="166" y="163"/>
                    </a:lnTo>
                    <a:lnTo>
                      <a:pt x="145" y="169"/>
                    </a:lnTo>
                    <a:lnTo>
                      <a:pt x="125" y="177"/>
                    </a:lnTo>
                    <a:lnTo>
                      <a:pt x="103" y="183"/>
                    </a:lnTo>
                    <a:lnTo>
                      <a:pt x="85" y="187"/>
                    </a:lnTo>
                    <a:lnTo>
                      <a:pt x="62" y="189"/>
                    </a:lnTo>
                    <a:lnTo>
                      <a:pt x="42" y="194"/>
                    </a:lnTo>
                    <a:lnTo>
                      <a:pt x="20" y="194"/>
                    </a:lnTo>
                    <a:lnTo>
                      <a:pt x="0" y="196"/>
                    </a:lnTo>
                    <a:lnTo>
                      <a:pt x="0" y="28"/>
                    </a:lnTo>
                    <a:lnTo>
                      <a:pt x="0" y="28"/>
                    </a:lnTo>
                  </a:path>
                </a:pathLst>
              </a:custGeom>
              <a:solidFill>
                <a:srgbClr val="FFDDA5"/>
              </a:solidFill>
              <a:ln w="9525">
                <a:noFill/>
                <a:round/>
                <a:headEnd/>
                <a:tailEnd/>
              </a:ln>
            </p:spPr>
            <p:txBody>
              <a:bodyPr wrap="none" anchor="ctr"/>
              <a:lstStyle/>
              <a:p>
                <a:endParaRPr lang="en-US"/>
              </a:p>
            </p:txBody>
          </p:sp>
          <p:sp>
            <p:nvSpPr>
              <p:cNvPr id="1250486" name="AutoShape 182"/>
              <p:cNvSpPr>
                <a:spLocks noChangeArrowheads="1"/>
              </p:cNvSpPr>
              <p:nvPr/>
            </p:nvSpPr>
            <p:spPr bwMode="auto">
              <a:xfrm>
                <a:off x="1536" y="2920"/>
                <a:ext cx="745" cy="249"/>
              </a:xfrm>
              <a:prstGeom prst="roundRect">
                <a:avLst>
                  <a:gd name="adj" fmla="val 403"/>
                </a:avLst>
              </a:prstGeom>
              <a:noFill/>
              <a:ln w="3240">
                <a:solidFill>
                  <a:srgbClr val="FFFFFF"/>
                </a:solidFill>
                <a:round/>
                <a:headEnd/>
                <a:tailEnd/>
              </a:ln>
            </p:spPr>
            <p:txBody>
              <a:bodyPr wrap="none" anchor="ctr"/>
              <a:lstStyle/>
              <a:p>
                <a:endParaRPr lang="en-US"/>
              </a:p>
            </p:txBody>
          </p:sp>
          <p:sp>
            <p:nvSpPr>
              <p:cNvPr id="1250487" name="AutoShape 183"/>
              <p:cNvSpPr>
                <a:spLocks noChangeArrowheads="1"/>
              </p:cNvSpPr>
              <p:nvPr/>
            </p:nvSpPr>
            <p:spPr bwMode="auto">
              <a:xfrm>
                <a:off x="1578" y="2987"/>
                <a:ext cx="745" cy="124"/>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Usage Statistics</a:t>
                </a:r>
              </a:p>
            </p:txBody>
          </p:sp>
          <p:sp>
            <p:nvSpPr>
              <p:cNvPr id="1250488" name="Line 184"/>
              <p:cNvSpPr>
                <a:spLocks noChangeShapeType="1"/>
              </p:cNvSpPr>
              <p:nvPr/>
            </p:nvSpPr>
            <p:spPr bwMode="auto">
              <a:xfrm>
                <a:off x="3989" y="2120"/>
                <a:ext cx="119" cy="1"/>
              </a:xfrm>
              <a:prstGeom prst="line">
                <a:avLst/>
              </a:prstGeom>
              <a:noFill/>
              <a:ln w="11160">
                <a:solidFill>
                  <a:srgbClr val="000000"/>
                </a:solidFill>
                <a:round/>
                <a:headEnd/>
                <a:tailEnd/>
              </a:ln>
            </p:spPr>
            <p:txBody>
              <a:bodyPr/>
              <a:lstStyle/>
              <a:p>
                <a:endParaRPr lang="en-US"/>
              </a:p>
            </p:txBody>
          </p:sp>
          <p:sp>
            <p:nvSpPr>
              <p:cNvPr id="1250489" name="Freeform 185"/>
              <p:cNvSpPr>
                <a:spLocks noChangeArrowheads="1"/>
              </p:cNvSpPr>
              <p:nvPr/>
            </p:nvSpPr>
            <p:spPr bwMode="auto">
              <a:xfrm>
                <a:off x="4100" y="2090"/>
                <a:ext cx="90" cy="61"/>
              </a:xfrm>
              <a:custGeom>
                <a:avLst/>
                <a:gdLst/>
                <a:ahLst/>
                <a:cxnLst>
                  <a:cxn ang="0">
                    <a:pos x="0" y="0"/>
                  </a:cxn>
                  <a:cxn ang="0">
                    <a:pos x="396" y="134"/>
                  </a:cxn>
                  <a:cxn ang="0">
                    <a:pos x="0" y="266"/>
                  </a:cxn>
                  <a:cxn ang="0">
                    <a:pos x="0" y="0"/>
                  </a:cxn>
                  <a:cxn ang="0">
                    <a:pos x="0" y="0"/>
                  </a:cxn>
                </a:cxnLst>
                <a:rect l="0" t="0" r="r" b="b"/>
                <a:pathLst>
                  <a:path w="397" h="267">
                    <a:moveTo>
                      <a:pt x="0" y="0"/>
                    </a:moveTo>
                    <a:lnTo>
                      <a:pt x="396" y="134"/>
                    </a:lnTo>
                    <a:lnTo>
                      <a:pt x="0" y="266"/>
                    </a:lnTo>
                    <a:lnTo>
                      <a:pt x="0" y="0"/>
                    </a:lnTo>
                    <a:lnTo>
                      <a:pt x="0" y="0"/>
                    </a:lnTo>
                  </a:path>
                </a:pathLst>
              </a:custGeom>
              <a:solidFill>
                <a:srgbClr val="000000"/>
              </a:solidFill>
              <a:ln w="9525">
                <a:noFill/>
                <a:round/>
                <a:headEnd/>
                <a:tailEnd/>
              </a:ln>
            </p:spPr>
            <p:txBody>
              <a:bodyPr wrap="none" anchor="ctr"/>
              <a:lstStyle/>
              <a:p>
                <a:endParaRPr lang="en-US"/>
              </a:p>
            </p:txBody>
          </p:sp>
          <p:sp>
            <p:nvSpPr>
              <p:cNvPr id="1250490" name="Line 186"/>
              <p:cNvSpPr>
                <a:spLocks noChangeShapeType="1"/>
              </p:cNvSpPr>
              <p:nvPr/>
            </p:nvSpPr>
            <p:spPr bwMode="auto">
              <a:xfrm>
                <a:off x="4604" y="2204"/>
                <a:ext cx="1" cy="84"/>
              </a:xfrm>
              <a:prstGeom prst="line">
                <a:avLst/>
              </a:prstGeom>
              <a:noFill/>
              <a:ln w="11160">
                <a:solidFill>
                  <a:srgbClr val="000000"/>
                </a:solidFill>
                <a:round/>
                <a:headEnd/>
                <a:tailEnd/>
              </a:ln>
            </p:spPr>
            <p:txBody>
              <a:bodyPr/>
              <a:lstStyle/>
              <a:p>
                <a:endParaRPr lang="en-US"/>
              </a:p>
            </p:txBody>
          </p:sp>
          <p:sp>
            <p:nvSpPr>
              <p:cNvPr id="1250491" name="Freeform 187"/>
              <p:cNvSpPr>
                <a:spLocks noChangeArrowheads="1"/>
              </p:cNvSpPr>
              <p:nvPr/>
            </p:nvSpPr>
            <p:spPr bwMode="auto">
              <a:xfrm>
                <a:off x="4574" y="2280"/>
                <a:ext cx="60" cy="91"/>
              </a:xfrm>
              <a:custGeom>
                <a:avLst/>
                <a:gdLst/>
                <a:ahLst/>
                <a:cxnLst>
                  <a:cxn ang="0">
                    <a:pos x="262" y="0"/>
                  </a:cxn>
                  <a:cxn ang="0">
                    <a:pos x="129" y="400"/>
                  </a:cxn>
                  <a:cxn ang="0">
                    <a:pos x="0" y="0"/>
                  </a:cxn>
                  <a:cxn ang="0">
                    <a:pos x="262" y="0"/>
                  </a:cxn>
                  <a:cxn ang="0">
                    <a:pos x="262" y="0"/>
                  </a:cxn>
                </a:cxnLst>
                <a:rect l="0" t="0" r="r" b="b"/>
                <a:pathLst>
                  <a:path w="263" h="401">
                    <a:moveTo>
                      <a:pt x="262" y="0"/>
                    </a:moveTo>
                    <a:lnTo>
                      <a:pt x="129" y="400"/>
                    </a:lnTo>
                    <a:lnTo>
                      <a:pt x="0" y="0"/>
                    </a:lnTo>
                    <a:lnTo>
                      <a:pt x="262" y="0"/>
                    </a:lnTo>
                    <a:lnTo>
                      <a:pt x="262" y="0"/>
                    </a:lnTo>
                  </a:path>
                </a:pathLst>
              </a:custGeom>
              <a:solidFill>
                <a:srgbClr val="000000"/>
              </a:solidFill>
              <a:ln w="9525">
                <a:noFill/>
                <a:round/>
                <a:headEnd/>
                <a:tailEnd/>
              </a:ln>
            </p:spPr>
            <p:txBody>
              <a:bodyPr wrap="none" anchor="ctr"/>
              <a:lstStyle/>
              <a:p>
                <a:endParaRPr lang="en-US"/>
              </a:p>
            </p:txBody>
          </p:sp>
          <p:cxnSp>
            <p:nvCxnSpPr>
              <p:cNvPr id="1250492" name="AutoShape 188"/>
              <p:cNvCxnSpPr>
                <a:cxnSpLocks noChangeShapeType="1"/>
                <a:stCxn id="1250362" idx="1"/>
                <a:endCxn id="1250359" idx="1"/>
              </p:cNvCxnSpPr>
              <p:nvPr/>
            </p:nvCxnSpPr>
            <p:spPr bwMode="auto">
              <a:xfrm flipH="1" flipV="1">
                <a:off x="2508" y="1972"/>
                <a:ext cx="855" cy="26"/>
              </a:xfrm>
              <a:prstGeom prst="curvedConnector3">
                <a:avLst>
                  <a:gd name="adj1" fmla="val 50000"/>
                </a:avLst>
              </a:prstGeom>
              <a:noFill/>
              <a:ln w="19080">
                <a:solidFill>
                  <a:srgbClr val="000000"/>
                </a:solidFill>
                <a:round/>
                <a:headEnd/>
                <a:tailEnd type="triangle" w="med" len="med"/>
              </a:ln>
            </p:spPr>
          </p:cxnSp>
        </p:grpSp>
        <p:sp>
          <p:nvSpPr>
            <p:cNvPr id="1250493" name="Line 189"/>
            <p:cNvSpPr>
              <a:spLocks noChangeShapeType="1"/>
            </p:cNvSpPr>
            <p:nvPr/>
          </p:nvSpPr>
          <p:spPr bwMode="auto">
            <a:xfrm>
              <a:off x="1047" y="1486"/>
              <a:ext cx="1" cy="397"/>
            </a:xfrm>
            <a:prstGeom prst="line">
              <a:avLst/>
            </a:prstGeom>
            <a:noFill/>
            <a:ln w="19080">
              <a:solidFill>
                <a:srgbClr val="000000"/>
              </a:solidFill>
              <a:round/>
              <a:headEnd/>
              <a:tailEnd type="triangle" w="med" len="med"/>
            </a:ln>
          </p:spPr>
          <p:txBody>
            <a:bodyPr/>
            <a:lstStyle/>
            <a:p>
              <a:endParaRPr lang="en-US"/>
            </a:p>
          </p:txBody>
        </p:sp>
      </p:grpSp>
      <p:sp>
        <p:nvSpPr>
          <p:cNvPr id="1250494" name="Rectangle 190"/>
          <p:cNvSpPr>
            <a:spLocks noGrp="1" noChangeArrowheads="1"/>
          </p:cNvSpPr>
          <p:nvPr>
            <p:ph type="title"/>
          </p:nvPr>
        </p:nvSpPr>
        <p:spPr>
          <a:xfrm>
            <a:off x="838200" y="215900"/>
            <a:ext cx="7813675" cy="393700"/>
          </a:xfrm>
          <a:ln/>
        </p:spPr>
        <p:txBody>
          <a:bodyPr>
            <a:normAutofit fontScale="90000"/>
          </a:bodyPr>
          <a:lstStyle/>
          <a:p>
            <a:pPr defTabSz="449263">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Preprocessing of Web Usage Data</a:t>
            </a:r>
            <a:endParaRPr lang="en-GB" sz="16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Business Process</a:t>
            </a:r>
            <a:endParaRPr lang="en-US" dirty="0"/>
          </a:p>
        </p:txBody>
      </p:sp>
      <p:pic>
        <p:nvPicPr>
          <p:cNvPr id="4" name="Picture 7" descr="Fig-2-1"/>
          <p:cNvPicPr>
            <a:picLocks noGrp="1" noChangeAspect="1" noChangeArrowheads="1"/>
          </p:cNvPicPr>
          <p:nvPr>
            <p:ph idx="1"/>
          </p:nvPr>
        </p:nvPicPr>
        <p:blipFill>
          <a:blip r:embed="rId2"/>
          <a:srcRect/>
          <a:stretch>
            <a:fillRect/>
          </a:stretch>
        </p:blipFill>
        <p:spPr bwMode="auto">
          <a:xfrm>
            <a:off x="685801" y="2057400"/>
            <a:ext cx="7696200" cy="4114800"/>
          </a:xfrm>
          <a:prstGeom prst="rect">
            <a:avLst/>
          </a:prstGeom>
          <a:noFill/>
          <a:ln w="9525">
            <a:noFill/>
            <a:miter lim="800000"/>
            <a:headEnd/>
            <a:tailEnd/>
          </a:ln>
        </p:spPr>
      </p:pic>
      <p:sp>
        <p:nvSpPr>
          <p:cNvPr id="5" name="Rectangle 2"/>
          <p:cNvSpPr>
            <a:spLocks noChangeArrowheads="1"/>
          </p:cNvSpPr>
          <p:nvPr/>
        </p:nvSpPr>
        <p:spPr bwMode="auto">
          <a:xfrm>
            <a:off x="685800" y="1612900"/>
            <a:ext cx="7772400" cy="457200"/>
          </a:xfrm>
          <a:prstGeom prst="rect">
            <a:avLst/>
          </a:prstGeom>
          <a:noFill/>
          <a:ln w="9525">
            <a:noFill/>
            <a:miter lim="800000"/>
            <a:headEnd/>
            <a:tailEnd/>
          </a:ln>
          <a:effectLst/>
        </p:spPr>
        <p:txBody>
          <a:bodyPr>
            <a:spAutoFit/>
          </a:bodyPr>
          <a:lstStyle/>
          <a:p>
            <a:pPr algn="ctr">
              <a:defRPr/>
            </a:pPr>
            <a:r>
              <a:rPr lang="en-US" b="1" dirty="0">
                <a:solidFill>
                  <a:srgbClr val="9F0F10"/>
                </a:solidFill>
                <a:effectLst>
                  <a:outerShdw blurRad="38100" dist="38100" dir="2700000" algn="tl">
                    <a:srgbClr val="C0C0C0"/>
                  </a:outerShdw>
                </a:effectLst>
                <a:latin typeface="Arial" charset="0"/>
                <a:cs typeface="Times New Roman" pitchFamily="18" charset="0"/>
              </a:rPr>
              <a:t>The Order Fulfillment Process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4402" name="AutoShape 2"/>
          <p:cNvSpPr>
            <a:spLocks noChangeArrowheads="1"/>
          </p:cNvSpPr>
          <p:nvPr/>
        </p:nvSpPr>
        <p:spPr bwMode="auto">
          <a:xfrm>
            <a:off x="698500" y="2233613"/>
            <a:ext cx="173038" cy="4762"/>
          </a:xfrm>
          <a:prstGeom prst="roundRect">
            <a:avLst>
              <a:gd name="adj" fmla="val 50000"/>
            </a:avLst>
          </a:prstGeom>
          <a:solidFill>
            <a:srgbClr val="606060"/>
          </a:solidFill>
          <a:ln w="9525">
            <a:noFill/>
            <a:round/>
            <a:headEnd/>
            <a:tailEnd/>
          </a:ln>
        </p:spPr>
        <p:txBody>
          <a:bodyPr wrap="none" anchor="ctr"/>
          <a:lstStyle/>
          <a:p>
            <a:endParaRPr lang="en-US"/>
          </a:p>
        </p:txBody>
      </p:sp>
      <p:sp>
        <p:nvSpPr>
          <p:cNvPr id="1254403" name="AutoShape 3"/>
          <p:cNvSpPr>
            <a:spLocks noChangeArrowheads="1"/>
          </p:cNvSpPr>
          <p:nvPr/>
        </p:nvSpPr>
        <p:spPr bwMode="auto">
          <a:xfrm>
            <a:off x="725488" y="2295525"/>
            <a:ext cx="114300" cy="4763"/>
          </a:xfrm>
          <a:prstGeom prst="roundRect">
            <a:avLst>
              <a:gd name="adj" fmla="val 50000"/>
            </a:avLst>
          </a:prstGeom>
          <a:solidFill>
            <a:srgbClr val="808080"/>
          </a:solidFill>
          <a:ln w="9525">
            <a:noFill/>
            <a:round/>
            <a:headEnd/>
            <a:tailEnd/>
          </a:ln>
        </p:spPr>
        <p:txBody>
          <a:bodyPr wrap="none" anchor="ctr"/>
          <a:lstStyle/>
          <a:p>
            <a:endParaRPr lang="en-US"/>
          </a:p>
        </p:txBody>
      </p:sp>
      <p:grpSp>
        <p:nvGrpSpPr>
          <p:cNvPr id="2" name="Group 4"/>
          <p:cNvGrpSpPr>
            <a:grpSpLocks/>
          </p:cNvGrpSpPr>
          <p:nvPr/>
        </p:nvGrpSpPr>
        <p:grpSpPr bwMode="auto">
          <a:xfrm>
            <a:off x="1055688" y="1676400"/>
            <a:ext cx="7024687" cy="3803650"/>
            <a:chOff x="665" y="1056"/>
            <a:chExt cx="4425" cy="2396"/>
          </a:xfrm>
        </p:grpSpPr>
        <p:grpSp>
          <p:nvGrpSpPr>
            <p:cNvPr id="3" name="Group 5"/>
            <p:cNvGrpSpPr>
              <a:grpSpLocks/>
            </p:cNvGrpSpPr>
            <p:nvPr/>
          </p:nvGrpSpPr>
          <p:grpSpPr bwMode="auto">
            <a:xfrm>
              <a:off x="879" y="1056"/>
              <a:ext cx="846" cy="397"/>
              <a:chOff x="879" y="1056"/>
              <a:chExt cx="846" cy="397"/>
            </a:xfrm>
          </p:grpSpPr>
          <p:sp>
            <p:nvSpPr>
              <p:cNvPr id="1254406" name="Freeform 6"/>
              <p:cNvSpPr>
                <a:spLocks noChangeArrowheads="1"/>
              </p:cNvSpPr>
              <p:nvPr/>
            </p:nvSpPr>
            <p:spPr bwMode="auto">
              <a:xfrm>
                <a:off x="961" y="1083"/>
                <a:ext cx="191" cy="7"/>
              </a:xfrm>
              <a:custGeom>
                <a:avLst/>
                <a:gdLst/>
                <a:ahLst/>
                <a:cxnLst>
                  <a:cxn ang="0">
                    <a:pos x="0" y="0"/>
                  </a:cxn>
                  <a:cxn ang="0">
                    <a:pos x="49" y="32"/>
                  </a:cxn>
                  <a:cxn ang="0">
                    <a:pos x="841" y="32"/>
                  </a:cxn>
                  <a:cxn ang="0">
                    <a:pos x="814" y="0"/>
                  </a:cxn>
                  <a:cxn ang="0">
                    <a:pos x="0" y="0"/>
                  </a:cxn>
                  <a:cxn ang="0">
                    <a:pos x="0" y="0"/>
                  </a:cxn>
                </a:cxnLst>
                <a:rect l="0" t="0" r="r" b="b"/>
                <a:pathLst>
                  <a:path w="842" h="33">
                    <a:moveTo>
                      <a:pt x="0" y="0"/>
                    </a:moveTo>
                    <a:lnTo>
                      <a:pt x="49" y="32"/>
                    </a:lnTo>
                    <a:lnTo>
                      <a:pt x="841" y="32"/>
                    </a:lnTo>
                    <a:lnTo>
                      <a:pt x="814" y="0"/>
                    </a:lnTo>
                    <a:lnTo>
                      <a:pt x="0" y="0"/>
                    </a:lnTo>
                    <a:lnTo>
                      <a:pt x="0" y="0"/>
                    </a:lnTo>
                  </a:path>
                </a:pathLst>
              </a:custGeom>
              <a:solidFill>
                <a:srgbClr val="E0E0E0"/>
              </a:solidFill>
              <a:ln w="4680">
                <a:solidFill>
                  <a:srgbClr val="808080"/>
                </a:solidFill>
                <a:round/>
                <a:headEnd/>
                <a:tailEnd/>
              </a:ln>
            </p:spPr>
            <p:txBody>
              <a:bodyPr wrap="none" anchor="ctr"/>
              <a:lstStyle/>
              <a:p>
                <a:endParaRPr lang="en-US"/>
              </a:p>
            </p:txBody>
          </p:sp>
          <p:sp>
            <p:nvSpPr>
              <p:cNvPr id="1254407" name="Freeform 7"/>
              <p:cNvSpPr>
                <a:spLocks noChangeArrowheads="1"/>
              </p:cNvSpPr>
              <p:nvPr/>
            </p:nvSpPr>
            <p:spPr bwMode="auto">
              <a:xfrm>
                <a:off x="961" y="1082"/>
                <a:ext cx="48" cy="372"/>
              </a:xfrm>
              <a:custGeom>
                <a:avLst/>
                <a:gdLst/>
                <a:ahLst/>
                <a:cxnLst>
                  <a:cxn ang="0">
                    <a:pos x="0" y="1586"/>
                  </a:cxn>
                  <a:cxn ang="0">
                    <a:pos x="43" y="1641"/>
                  </a:cxn>
                  <a:cxn ang="0">
                    <a:pos x="211" y="545"/>
                  </a:cxn>
                  <a:cxn ang="0">
                    <a:pos x="53" y="31"/>
                  </a:cxn>
                  <a:cxn ang="0">
                    <a:pos x="1" y="0"/>
                  </a:cxn>
                  <a:cxn ang="0">
                    <a:pos x="0" y="600"/>
                  </a:cxn>
                  <a:cxn ang="0">
                    <a:pos x="0" y="1586"/>
                  </a:cxn>
                  <a:cxn ang="0">
                    <a:pos x="0" y="1586"/>
                  </a:cxn>
                </a:cxnLst>
                <a:rect l="0" t="0" r="r" b="b"/>
                <a:pathLst>
                  <a:path w="212" h="1642">
                    <a:moveTo>
                      <a:pt x="0" y="1586"/>
                    </a:moveTo>
                    <a:lnTo>
                      <a:pt x="43" y="1641"/>
                    </a:lnTo>
                    <a:lnTo>
                      <a:pt x="211" y="545"/>
                    </a:lnTo>
                    <a:lnTo>
                      <a:pt x="53" y="31"/>
                    </a:lnTo>
                    <a:lnTo>
                      <a:pt x="1" y="0"/>
                    </a:lnTo>
                    <a:lnTo>
                      <a:pt x="0" y="600"/>
                    </a:lnTo>
                    <a:lnTo>
                      <a:pt x="0" y="1586"/>
                    </a:lnTo>
                    <a:lnTo>
                      <a:pt x="0" y="1586"/>
                    </a:lnTo>
                  </a:path>
                </a:pathLst>
              </a:custGeom>
              <a:solidFill>
                <a:srgbClr val="A0A0A0"/>
              </a:solidFill>
              <a:ln w="4680">
                <a:solidFill>
                  <a:srgbClr val="808080"/>
                </a:solidFill>
                <a:round/>
                <a:headEnd/>
                <a:tailEnd/>
              </a:ln>
            </p:spPr>
            <p:txBody>
              <a:bodyPr wrap="none" anchor="ctr"/>
              <a:lstStyle/>
              <a:p>
                <a:endParaRPr lang="en-US"/>
              </a:p>
            </p:txBody>
          </p:sp>
          <p:sp>
            <p:nvSpPr>
              <p:cNvPr id="1254408" name="Freeform 8"/>
              <p:cNvSpPr>
                <a:spLocks noChangeArrowheads="1"/>
              </p:cNvSpPr>
              <p:nvPr/>
            </p:nvSpPr>
            <p:spPr bwMode="auto">
              <a:xfrm>
                <a:off x="879" y="1057"/>
                <a:ext cx="84" cy="384"/>
              </a:xfrm>
              <a:custGeom>
                <a:avLst/>
                <a:gdLst/>
                <a:ahLst/>
                <a:cxnLst>
                  <a:cxn ang="0">
                    <a:pos x="0" y="0"/>
                  </a:cxn>
                  <a:cxn ang="0">
                    <a:pos x="368" y="110"/>
                  </a:cxn>
                  <a:cxn ang="0">
                    <a:pos x="368" y="1693"/>
                  </a:cxn>
                  <a:cxn ang="0">
                    <a:pos x="0" y="1289"/>
                  </a:cxn>
                  <a:cxn ang="0">
                    <a:pos x="0" y="0"/>
                  </a:cxn>
                  <a:cxn ang="0">
                    <a:pos x="0" y="0"/>
                  </a:cxn>
                </a:cxnLst>
                <a:rect l="0" t="0" r="r" b="b"/>
                <a:pathLst>
                  <a:path w="369" h="1694">
                    <a:moveTo>
                      <a:pt x="0" y="0"/>
                    </a:moveTo>
                    <a:lnTo>
                      <a:pt x="368" y="110"/>
                    </a:lnTo>
                    <a:lnTo>
                      <a:pt x="368" y="1693"/>
                    </a:lnTo>
                    <a:lnTo>
                      <a:pt x="0" y="1289"/>
                    </a:lnTo>
                    <a:lnTo>
                      <a:pt x="0" y="0"/>
                    </a:lnTo>
                    <a:lnTo>
                      <a:pt x="0" y="0"/>
                    </a:lnTo>
                  </a:path>
                </a:pathLst>
              </a:custGeom>
              <a:solidFill>
                <a:srgbClr val="A0A0A0"/>
              </a:solidFill>
              <a:ln w="4680">
                <a:solidFill>
                  <a:srgbClr val="808080"/>
                </a:solidFill>
                <a:round/>
                <a:headEnd/>
                <a:tailEnd/>
              </a:ln>
            </p:spPr>
            <p:txBody>
              <a:bodyPr wrap="none" anchor="ctr"/>
              <a:lstStyle/>
              <a:p>
                <a:endParaRPr lang="en-US"/>
              </a:p>
            </p:txBody>
          </p:sp>
          <p:sp>
            <p:nvSpPr>
              <p:cNvPr id="1254409" name="Freeform 9"/>
              <p:cNvSpPr>
                <a:spLocks noChangeArrowheads="1"/>
              </p:cNvSpPr>
              <p:nvPr/>
            </p:nvSpPr>
            <p:spPr bwMode="auto">
              <a:xfrm>
                <a:off x="879" y="1056"/>
                <a:ext cx="267" cy="27"/>
              </a:xfrm>
              <a:custGeom>
                <a:avLst/>
                <a:gdLst/>
                <a:ahLst/>
                <a:cxnLst>
                  <a:cxn ang="0">
                    <a:pos x="368" y="118"/>
                  </a:cxn>
                  <a:cxn ang="0">
                    <a:pos x="1178" y="118"/>
                  </a:cxn>
                  <a:cxn ang="0">
                    <a:pos x="610" y="0"/>
                  </a:cxn>
                  <a:cxn ang="0">
                    <a:pos x="0" y="0"/>
                  </a:cxn>
                  <a:cxn ang="0">
                    <a:pos x="368" y="118"/>
                  </a:cxn>
                  <a:cxn ang="0">
                    <a:pos x="368" y="118"/>
                  </a:cxn>
                </a:cxnLst>
                <a:rect l="0" t="0" r="r" b="b"/>
                <a:pathLst>
                  <a:path w="1179" h="119">
                    <a:moveTo>
                      <a:pt x="368" y="118"/>
                    </a:moveTo>
                    <a:lnTo>
                      <a:pt x="1178" y="118"/>
                    </a:lnTo>
                    <a:lnTo>
                      <a:pt x="610" y="0"/>
                    </a:lnTo>
                    <a:lnTo>
                      <a:pt x="0" y="0"/>
                    </a:lnTo>
                    <a:lnTo>
                      <a:pt x="368" y="118"/>
                    </a:lnTo>
                    <a:lnTo>
                      <a:pt x="368" y="118"/>
                    </a:lnTo>
                  </a:path>
                </a:pathLst>
              </a:custGeom>
              <a:solidFill>
                <a:srgbClr val="E0E0E0"/>
              </a:solidFill>
              <a:ln w="4680">
                <a:solidFill>
                  <a:srgbClr val="808080"/>
                </a:solidFill>
                <a:round/>
                <a:headEnd/>
                <a:tailEnd/>
              </a:ln>
            </p:spPr>
            <p:txBody>
              <a:bodyPr wrap="none" anchor="ctr"/>
              <a:lstStyle/>
              <a:p>
                <a:endParaRPr lang="en-US"/>
              </a:p>
            </p:txBody>
          </p:sp>
          <p:sp>
            <p:nvSpPr>
              <p:cNvPr id="1254410" name="AutoShape 10"/>
              <p:cNvSpPr>
                <a:spLocks noChangeArrowheads="1"/>
              </p:cNvSpPr>
              <p:nvPr/>
            </p:nvSpPr>
            <p:spPr bwMode="auto">
              <a:xfrm>
                <a:off x="971" y="1221"/>
                <a:ext cx="174" cy="232"/>
              </a:xfrm>
              <a:prstGeom prst="roundRect">
                <a:avLst>
                  <a:gd name="adj" fmla="val 574"/>
                </a:avLst>
              </a:prstGeom>
              <a:solidFill>
                <a:srgbClr val="C0C0C0"/>
              </a:solidFill>
              <a:ln w="4680">
                <a:solidFill>
                  <a:srgbClr val="808080"/>
                </a:solidFill>
                <a:round/>
                <a:headEnd/>
                <a:tailEnd/>
              </a:ln>
            </p:spPr>
            <p:txBody>
              <a:bodyPr wrap="none" anchor="ctr"/>
              <a:lstStyle/>
              <a:p>
                <a:endParaRPr lang="en-US"/>
              </a:p>
            </p:txBody>
          </p:sp>
          <p:sp>
            <p:nvSpPr>
              <p:cNvPr id="1254411" name="Freeform 11"/>
              <p:cNvSpPr>
                <a:spLocks noChangeArrowheads="1"/>
              </p:cNvSpPr>
              <p:nvPr/>
            </p:nvSpPr>
            <p:spPr bwMode="auto">
              <a:xfrm>
                <a:off x="973" y="1089"/>
                <a:ext cx="187" cy="117"/>
              </a:xfrm>
              <a:custGeom>
                <a:avLst/>
                <a:gdLst/>
                <a:ahLst/>
                <a:cxnLst>
                  <a:cxn ang="0">
                    <a:pos x="0" y="0"/>
                  </a:cxn>
                  <a:cxn ang="0">
                    <a:pos x="785" y="0"/>
                  </a:cxn>
                  <a:cxn ang="0">
                    <a:pos x="823" y="517"/>
                  </a:cxn>
                  <a:cxn ang="0">
                    <a:pos x="33" y="517"/>
                  </a:cxn>
                  <a:cxn ang="0">
                    <a:pos x="0" y="0"/>
                  </a:cxn>
                  <a:cxn ang="0">
                    <a:pos x="0" y="0"/>
                  </a:cxn>
                </a:cxnLst>
                <a:rect l="0" t="0" r="r" b="b"/>
                <a:pathLst>
                  <a:path w="824" h="518">
                    <a:moveTo>
                      <a:pt x="0" y="0"/>
                    </a:moveTo>
                    <a:lnTo>
                      <a:pt x="785" y="0"/>
                    </a:lnTo>
                    <a:lnTo>
                      <a:pt x="823" y="517"/>
                    </a:lnTo>
                    <a:lnTo>
                      <a:pt x="33" y="517"/>
                    </a:lnTo>
                    <a:lnTo>
                      <a:pt x="0" y="0"/>
                    </a:lnTo>
                    <a:lnTo>
                      <a:pt x="0" y="0"/>
                    </a:lnTo>
                  </a:path>
                </a:pathLst>
              </a:custGeom>
              <a:solidFill>
                <a:srgbClr val="C0C0C0"/>
              </a:solidFill>
              <a:ln w="4680">
                <a:solidFill>
                  <a:srgbClr val="808080"/>
                </a:solidFill>
                <a:round/>
                <a:headEnd/>
                <a:tailEnd/>
              </a:ln>
            </p:spPr>
            <p:txBody>
              <a:bodyPr wrap="none" anchor="ctr"/>
              <a:lstStyle/>
              <a:p>
                <a:endParaRPr lang="en-US"/>
              </a:p>
            </p:txBody>
          </p:sp>
          <p:sp>
            <p:nvSpPr>
              <p:cNvPr id="1254412" name="Freeform 12"/>
              <p:cNvSpPr>
                <a:spLocks noChangeArrowheads="1"/>
              </p:cNvSpPr>
              <p:nvPr/>
            </p:nvSpPr>
            <p:spPr bwMode="auto">
              <a:xfrm>
                <a:off x="971" y="1206"/>
                <a:ext cx="190" cy="15"/>
              </a:xfrm>
              <a:custGeom>
                <a:avLst/>
                <a:gdLst/>
                <a:ahLst/>
                <a:cxnLst>
                  <a:cxn ang="0">
                    <a:pos x="0" y="63"/>
                  </a:cxn>
                  <a:cxn ang="0">
                    <a:pos x="771" y="63"/>
                  </a:cxn>
                  <a:cxn ang="0">
                    <a:pos x="836" y="0"/>
                  </a:cxn>
                  <a:cxn ang="0">
                    <a:pos x="42" y="0"/>
                  </a:cxn>
                  <a:cxn ang="0">
                    <a:pos x="0" y="63"/>
                  </a:cxn>
                  <a:cxn ang="0">
                    <a:pos x="0" y="63"/>
                  </a:cxn>
                </a:cxnLst>
                <a:rect l="0" t="0" r="r" b="b"/>
                <a:pathLst>
                  <a:path w="837" h="64">
                    <a:moveTo>
                      <a:pt x="0" y="63"/>
                    </a:moveTo>
                    <a:lnTo>
                      <a:pt x="771" y="63"/>
                    </a:lnTo>
                    <a:lnTo>
                      <a:pt x="836" y="0"/>
                    </a:lnTo>
                    <a:lnTo>
                      <a:pt x="42" y="0"/>
                    </a:lnTo>
                    <a:lnTo>
                      <a:pt x="0" y="63"/>
                    </a:lnTo>
                    <a:lnTo>
                      <a:pt x="0" y="63"/>
                    </a:lnTo>
                  </a:path>
                </a:pathLst>
              </a:custGeom>
              <a:solidFill>
                <a:srgbClr val="A0A0A0"/>
              </a:solidFill>
              <a:ln w="4680">
                <a:solidFill>
                  <a:srgbClr val="808080"/>
                </a:solidFill>
                <a:round/>
                <a:headEnd/>
                <a:tailEnd/>
              </a:ln>
            </p:spPr>
            <p:txBody>
              <a:bodyPr wrap="none" anchor="ctr"/>
              <a:lstStyle/>
              <a:p>
                <a:endParaRPr lang="en-US"/>
              </a:p>
            </p:txBody>
          </p:sp>
          <p:sp>
            <p:nvSpPr>
              <p:cNvPr id="1254413" name="Freeform 13"/>
              <p:cNvSpPr>
                <a:spLocks noChangeArrowheads="1"/>
              </p:cNvSpPr>
              <p:nvPr/>
            </p:nvSpPr>
            <p:spPr bwMode="auto">
              <a:xfrm>
                <a:off x="973" y="1083"/>
                <a:ext cx="16" cy="372"/>
              </a:xfrm>
              <a:custGeom>
                <a:avLst/>
                <a:gdLst/>
                <a:ahLst/>
                <a:cxnLst>
                  <a:cxn ang="0">
                    <a:pos x="0" y="0"/>
                  </a:cxn>
                  <a:cxn ang="0">
                    <a:pos x="36" y="27"/>
                  </a:cxn>
                  <a:cxn ang="0">
                    <a:pos x="70" y="550"/>
                  </a:cxn>
                  <a:cxn ang="0">
                    <a:pos x="34" y="609"/>
                  </a:cxn>
                  <a:cxn ang="0">
                    <a:pos x="32" y="1639"/>
                  </a:cxn>
                </a:cxnLst>
                <a:rect l="0" t="0" r="r" b="b"/>
                <a:pathLst>
                  <a:path w="71" h="1640">
                    <a:moveTo>
                      <a:pt x="0" y="0"/>
                    </a:moveTo>
                    <a:lnTo>
                      <a:pt x="36" y="27"/>
                    </a:lnTo>
                    <a:lnTo>
                      <a:pt x="70" y="550"/>
                    </a:lnTo>
                    <a:lnTo>
                      <a:pt x="34" y="609"/>
                    </a:lnTo>
                    <a:lnTo>
                      <a:pt x="32" y="1639"/>
                    </a:lnTo>
                  </a:path>
                </a:pathLst>
              </a:custGeom>
              <a:noFill/>
              <a:ln w="4680">
                <a:solidFill>
                  <a:srgbClr val="808080"/>
                </a:solidFill>
                <a:round/>
                <a:headEnd/>
                <a:tailEnd/>
              </a:ln>
            </p:spPr>
            <p:txBody>
              <a:bodyPr/>
              <a:lstStyle/>
              <a:p>
                <a:endParaRPr lang="en-US"/>
              </a:p>
            </p:txBody>
          </p:sp>
          <p:sp>
            <p:nvSpPr>
              <p:cNvPr id="1254414" name="Freeform 14"/>
              <p:cNvSpPr>
                <a:spLocks noChangeArrowheads="1"/>
              </p:cNvSpPr>
              <p:nvPr/>
            </p:nvSpPr>
            <p:spPr bwMode="auto">
              <a:xfrm>
                <a:off x="980" y="1084"/>
                <a:ext cx="15" cy="371"/>
              </a:xfrm>
              <a:custGeom>
                <a:avLst/>
                <a:gdLst/>
                <a:ahLst/>
                <a:cxnLst>
                  <a:cxn ang="0">
                    <a:pos x="0" y="0"/>
                  </a:cxn>
                  <a:cxn ang="0">
                    <a:pos x="31" y="26"/>
                  </a:cxn>
                  <a:cxn ang="0">
                    <a:pos x="64" y="547"/>
                  </a:cxn>
                  <a:cxn ang="0">
                    <a:pos x="30" y="606"/>
                  </a:cxn>
                  <a:cxn ang="0">
                    <a:pos x="28" y="1635"/>
                  </a:cxn>
                </a:cxnLst>
                <a:rect l="0" t="0" r="r" b="b"/>
                <a:pathLst>
                  <a:path w="65" h="1636">
                    <a:moveTo>
                      <a:pt x="0" y="0"/>
                    </a:moveTo>
                    <a:lnTo>
                      <a:pt x="31" y="26"/>
                    </a:lnTo>
                    <a:lnTo>
                      <a:pt x="64" y="547"/>
                    </a:lnTo>
                    <a:lnTo>
                      <a:pt x="30" y="606"/>
                    </a:lnTo>
                    <a:lnTo>
                      <a:pt x="28" y="1635"/>
                    </a:lnTo>
                  </a:path>
                </a:pathLst>
              </a:custGeom>
              <a:noFill/>
              <a:ln w="4680">
                <a:solidFill>
                  <a:srgbClr val="808080"/>
                </a:solidFill>
                <a:round/>
                <a:headEnd/>
                <a:tailEnd/>
              </a:ln>
            </p:spPr>
            <p:txBody>
              <a:bodyPr/>
              <a:lstStyle/>
              <a:p>
                <a:endParaRPr lang="en-US"/>
              </a:p>
            </p:txBody>
          </p:sp>
          <p:sp>
            <p:nvSpPr>
              <p:cNvPr id="1254415" name="Freeform 15"/>
              <p:cNvSpPr>
                <a:spLocks noChangeArrowheads="1"/>
              </p:cNvSpPr>
              <p:nvPr/>
            </p:nvSpPr>
            <p:spPr bwMode="auto">
              <a:xfrm>
                <a:off x="984" y="1083"/>
                <a:ext cx="16" cy="372"/>
              </a:xfrm>
              <a:custGeom>
                <a:avLst/>
                <a:gdLst/>
                <a:ahLst/>
                <a:cxnLst>
                  <a:cxn ang="0">
                    <a:pos x="0" y="0"/>
                  </a:cxn>
                  <a:cxn ang="0">
                    <a:pos x="33" y="27"/>
                  </a:cxn>
                  <a:cxn ang="0">
                    <a:pos x="69" y="545"/>
                  </a:cxn>
                  <a:cxn ang="0">
                    <a:pos x="31" y="604"/>
                  </a:cxn>
                  <a:cxn ang="0">
                    <a:pos x="31" y="1639"/>
                  </a:cxn>
                </a:cxnLst>
                <a:rect l="0" t="0" r="r" b="b"/>
                <a:pathLst>
                  <a:path w="70" h="1640">
                    <a:moveTo>
                      <a:pt x="0" y="0"/>
                    </a:moveTo>
                    <a:lnTo>
                      <a:pt x="33" y="27"/>
                    </a:lnTo>
                    <a:lnTo>
                      <a:pt x="69" y="545"/>
                    </a:lnTo>
                    <a:lnTo>
                      <a:pt x="31" y="604"/>
                    </a:lnTo>
                    <a:lnTo>
                      <a:pt x="31" y="1639"/>
                    </a:lnTo>
                  </a:path>
                </a:pathLst>
              </a:custGeom>
              <a:noFill/>
              <a:ln w="4680">
                <a:solidFill>
                  <a:srgbClr val="808080"/>
                </a:solidFill>
                <a:round/>
                <a:headEnd/>
                <a:tailEnd/>
              </a:ln>
            </p:spPr>
            <p:txBody>
              <a:bodyPr/>
              <a:lstStyle/>
              <a:p>
                <a:endParaRPr lang="en-US"/>
              </a:p>
            </p:txBody>
          </p:sp>
          <p:sp>
            <p:nvSpPr>
              <p:cNvPr id="1254416" name="Freeform 16"/>
              <p:cNvSpPr>
                <a:spLocks noChangeArrowheads="1"/>
              </p:cNvSpPr>
              <p:nvPr/>
            </p:nvSpPr>
            <p:spPr bwMode="auto">
              <a:xfrm>
                <a:off x="989" y="1084"/>
                <a:ext cx="16" cy="370"/>
              </a:xfrm>
              <a:custGeom>
                <a:avLst/>
                <a:gdLst/>
                <a:ahLst/>
                <a:cxnLst>
                  <a:cxn ang="0">
                    <a:pos x="0" y="0"/>
                  </a:cxn>
                  <a:cxn ang="0">
                    <a:pos x="33" y="23"/>
                  </a:cxn>
                  <a:cxn ang="0">
                    <a:pos x="70" y="544"/>
                  </a:cxn>
                  <a:cxn ang="0">
                    <a:pos x="32" y="603"/>
                  </a:cxn>
                  <a:cxn ang="0">
                    <a:pos x="31" y="1630"/>
                  </a:cxn>
                </a:cxnLst>
                <a:rect l="0" t="0" r="r" b="b"/>
                <a:pathLst>
                  <a:path w="71" h="1631">
                    <a:moveTo>
                      <a:pt x="0" y="0"/>
                    </a:moveTo>
                    <a:lnTo>
                      <a:pt x="33" y="23"/>
                    </a:lnTo>
                    <a:lnTo>
                      <a:pt x="70" y="544"/>
                    </a:lnTo>
                    <a:lnTo>
                      <a:pt x="32" y="603"/>
                    </a:lnTo>
                    <a:lnTo>
                      <a:pt x="31" y="1630"/>
                    </a:lnTo>
                  </a:path>
                </a:pathLst>
              </a:custGeom>
              <a:noFill/>
              <a:ln w="4680">
                <a:solidFill>
                  <a:srgbClr val="808080"/>
                </a:solidFill>
                <a:round/>
                <a:headEnd/>
                <a:tailEnd/>
              </a:ln>
            </p:spPr>
            <p:txBody>
              <a:bodyPr/>
              <a:lstStyle/>
              <a:p>
                <a:endParaRPr lang="en-US"/>
              </a:p>
            </p:txBody>
          </p:sp>
          <p:sp>
            <p:nvSpPr>
              <p:cNvPr id="1254417" name="Freeform 17"/>
              <p:cNvSpPr>
                <a:spLocks noChangeArrowheads="1"/>
              </p:cNvSpPr>
              <p:nvPr/>
            </p:nvSpPr>
            <p:spPr bwMode="auto">
              <a:xfrm>
                <a:off x="995" y="1083"/>
                <a:ext cx="15" cy="370"/>
              </a:xfrm>
              <a:custGeom>
                <a:avLst/>
                <a:gdLst/>
                <a:ahLst/>
                <a:cxnLst>
                  <a:cxn ang="0">
                    <a:pos x="0" y="0"/>
                  </a:cxn>
                  <a:cxn ang="0">
                    <a:pos x="31" y="32"/>
                  </a:cxn>
                  <a:cxn ang="0">
                    <a:pos x="65" y="544"/>
                  </a:cxn>
                  <a:cxn ang="0">
                    <a:pos x="29" y="603"/>
                  </a:cxn>
                  <a:cxn ang="0">
                    <a:pos x="28" y="1631"/>
                  </a:cxn>
                </a:cxnLst>
                <a:rect l="0" t="0" r="r" b="b"/>
                <a:pathLst>
                  <a:path w="66" h="1632">
                    <a:moveTo>
                      <a:pt x="0" y="0"/>
                    </a:moveTo>
                    <a:lnTo>
                      <a:pt x="31" y="32"/>
                    </a:lnTo>
                    <a:lnTo>
                      <a:pt x="65" y="544"/>
                    </a:lnTo>
                    <a:lnTo>
                      <a:pt x="29" y="603"/>
                    </a:lnTo>
                    <a:lnTo>
                      <a:pt x="28" y="1631"/>
                    </a:lnTo>
                  </a:path>
                </a:pathLst>
              </a:custGeom>
              <a:noFill/>
              <a:ln w="4680">
                <a:solidFill>
                  <a:srgbClr val="808080"/>
                </a:solidFill>
                <a:round/>
                <a:headEnd/>
                <a:tailEnd/>
              </a:ln>
            </p:spPr>
            <p:txBody>
              <a:bodyPr/>
              <a:lstStyle/>
              <a:p>
                <a:endParaRPr lang="en-US"/>
              </a:p>
            </p:txBody>
          </p:sp>
          <p:sp>
            <p:nvSpPr>
              <p:cNvPr id="1254418" name="Freeform 18"/>
              <p:cNvSpPr>
                <a:spLocks noChangeArrowheads="1"/>
              </p:cNvSpPr>
              <p:nvPr/>
            </p:nvSpPr>
            <p:spPr bwMode="auto">
              <a:xfrm>
                <a:off x="1001" y="1084"/>
                <a:ext cx="14" cy="370"/>
              </a:xfrm>
              <a:custGeom>
                <a:avLst/>
                <a:gdLst/>
                <a:ahLst/>
                <a:cxnLst>
                  <a:cxn ang="0">
                    <a:pos x="0" y="0"/>
                  </a:cxn>
                  <a:cxn ang="0">
                    <a:pos x="28" y="26"/>
                  </a:cxn>
                  <a:cxn ang="0">
                    <a:pos x="62" y="542"/>
                  </a:cxn>
                  <a:cxn ang="0">
                    <a:pos x="26" y="602"/>
                  </a:cxn>
                  <a:cxn ang="0">
                    <a:pos x="25" y="1630"/>
                  </a:cxn>
                </a:cxnLst>
                <a:rect l="0" t="0" r="r" b="b"/>
                <a:pathLst>
                  <a:path w="63" h="1631">
                    <a:moveTo>
                      <a:pt x="0" y="0"/>
                    </a:moveTo>
                    <a:lnTo>
                      <a:pt x="28" y="26"/>
                    </a:lnTo>
                    <a:lnTo>
                      <a:pt x="62" y="542"/>
                    </a:lnTo>
                    <a:lnTo>
                      <a:pt x="26" y="602"/>
                    </a:lnTo>
                    <a:lnTo>
                      <a:pt x="25" y="1630"/>
                    </a:lnTo>
                  </a:path>
                </a:pathLst>
              </a:custGeom>
              <a:noFill/>
              <a:ln w="4680">
                <a:solidFill>
                  <a:srgbClr val="808080"/>
                </a:solidFill>
                <a:round/>
                <a:headEnd/>
                <a:tailEnd/>
              </a:ln>
            </p:spPr>
            <p:txBody>
              <a:bodyPr/>
              <a:lstStyle/>
              <a:p>
                <a:endParaRPr lang="en-US"/>
              </a:p>
            </p:txBody>
          </p:sp>
          <p:sp>
            <p:nvSpPr>
              <p:cNvPr id="1254419" name="Freeform 19"/>
              <p:cNvSpPr>
                <a:spLocks noChangeArrowheads="1"/>
              </p:cNvSpPr>
              <p:nvPr/>
            </p:nvSpPr>
            <p:spPr bwMode="auto">
              <a:xfrm>
                <a:off x="1007" y="1084"/>
                <a:ext cx="14" cy="371"/>
              </a:xfrm>
              <a:custGeom>
                <a:avLst/>
                <a:gdLst/>
                <a:ahLst/>
                <a:cxnLst>
                  <a:cxn ang="0">
                    <a:pos x="0" y="0"/>
                  </a:cxn>
                  <a:cxn ang="0">
                    <a:pos x="27" y="28"/>
                  </a:cxn>
                  <a:cxn ang="0">
                    <a:pos x="62" y="538"/>
                  </a:cxn>
                  <a:cxn ang="0">
                    <a:pos x="25" y="601"/>
                  </a:cxn>
                  <a:cxn ang="0">
                    <a:pos x="25" y="1635"/>
                  </a:cxn>
                </a:cxnLst>
                <a:rect l="0" t="0" r="r" b="b"/>
                <a:pathLst>
                  <a:path w="63" h="1636">
                    <a:moveTo>
                      <a:pt x="0" y="0"/>
                    </a:moveTo>
                    <a:lnTo>
                      <a:pt x="27" y="28"/>
                    </a:lnTo>
                    <a:lnTo>
                      <a:pt x="62" y="538"/>
                    </a:lnTo>
                    <a:lnTo>
                      <a:pt x="25" y="601"/>
                    </a:lnTo>
                    <a:lnTo>
                      <a:pt x="25" y="1635"/>
                    </a:lnTo>
                  </a:path>
                </a:pathLst>
              </a:custGeom>
              <a:noFill/>
              <a:ln w="4680">
                <a:solidFill>
                  <a:srgbClr val="808080"/>
                </a:solidFill>
                <a:round/>
                <a:headEnd/>
                <a:tailEnd/>
              </a:ln>
            </p:spPr>
            <p:txBody>
              <a:bodyPr/>
              <a:lstStyle/>
              <a:p>
                <a:endParaRPr lang="en-US"/>
              </a:p>
            </p:txBody>
          </p:sp>
          <p:sp>
            <p:nvSpPr>
              <p:cNvPr id="1254420" name="Freeform 20"/>
              <p:cNvSpPr>
                <a:spLocks noChangeArrowheads="1"/>
              </p:cNvSpPr>
              <p:nvPr/>
            </p:nvSpPr>
            <p:spPr bwMode="auto">
              <a:xfrm>
                <a:off x="1011" y="1084"/>
                <a:ext cx="15" cy="369"/>
              </a:xfrm>
              <a:custGeom>
                <a:avLst/>
                <a:gdLst/>
                <a:ahLst/>
                <a:cxnLst>
                  <a:cxn ang="0">
                    <a:pos x="0" y="0"/>
                  </a:cxn>
                  <a:cxn ang="0">
                    <a:pos x="30" y="26"/>
                  </a:cxn>
                  <a:cxn ang="0">
                    <a:pos x="65" y="539"/>
                  </a:cxn>
                  <a:cxn ang="0">
                    <a:pos x="29" y="598"/>
                  </a:cxn>
                  <a:cxn ang="0">
                    <a:pos x="27" y="1627"/>
                  </a:cxn>
                </a:cxnLst>
                <a:rect l="0" t="0" r="r" b="b"/>
                <a:pathLst>
                  <a:path w="66" h="1628">
                    <a:moveTo>
                      <a:pt x="0" y="0"/>
                    </a:moveTo>
                    <a:lnTo>
                      <a:pt x="30" y="26"/>
                    </a:lnTo>
                    <a:lnTo>
                      <a:pt x="65" y="539"/>
                    </a:lnTo>
                    <a:lnTo>
                      <a:pt x="29" y="598"/>
                    </a:lnTo>
                    <a:lnTo>
                      <a:pt x="27" y="1627"/>
                    </a:lnTo>
                  </a:path>
                </a:pathLst>
              </a:custGeom>
              <a:noFill/>
              <a:ln w="4680">
                <a:solidFill>
                  <a:srgbClr val="808080"/>
                </a:solidFill>
                <a:round/>
                <a:headEnd/>
                <a:tailEnd/>
              </a:ln>
            </p:spPr>
            <p:txBody>
              <a:bodyPr/>
              <a:lstStyle/>
              <a:p>
                <a:endParaRPr lang="en-US"/>
              </a:p>
            </p:txBody>
          </p:sp>
          <p:sp>
            <p:nvSpPr>
              <p:cNvPr id="1254421" name="AutoShape 21"/>
              <p:cNvSpPr>
                <a:spLocks noChangeArrowheads="1"/>
              </p:cNvSpPr>
              <p:nvPr/>
            </p:nvSpPr>
            <p:spPr bwMode="auto">
              <a:xfrm>
                <a:off x="1024" y="1251"/>
                <a:ext cx="114" cy="184"/>
              </a:xfrm>
              <a:prstGeom prst="roundRect">
                <a:avLst>
                  <a:gd name="adj" fmla="val 875"/>
                </a:avLst>
              </a:prstGeom>
              <a:solidFill>
                <a:srgbClr val="C0C0C0"/>
              </a:solidFill>
              <a:ln w="4680">
                <a:solidFill>
                  <a:srgbClr val="808080"/>
                </a:solidFill>
                <a:round/>
                <a:headEnd/>
                <a:tailEnd/>
              </a:ln>
            </p:spPr>
            <p:txBody>
              <a:bodyPr wrap="none" anchor="ctr"/>
              <a:lstStyle/>
              <a:p>
                <a:endParaRPr lang="en-US"/>
              </a:p>
            </p:txBody>
          </p:sp>
          <p:sp>
            <p:nvSpPr>
              <p:cNvPr id="1254422" name="AutoShape 22"/>
              <p:cNvSpPr>
                <a:spLocks noChangeArrowheads="1"/>
              </p:cNvSpPr>
              <p:nvPr/>
            </p:nvSpPr>
            <p:spPr bwMode="auto">
              <a:xfrm>
                <a:off x="1024" y="1286"/>
                <a:ext cx="114" cy="37"/>
              </a:xfrm>
              <a:prstGeom prst="roundRect">
                <a:avLst>
                  <a:gd name="adj" fmla="val 2778"/>
                </a:avLst>
              </a:prstGeom>
              <a:solidFill>
                <a:srgbClr val="C0C0C0"/>
              </a:solidFill>
              <a:ln w="4680">
                <a:solidFill>
                  <a:srgbClr val="808080"/>
                </a:solidFill>
                <a:round/>
                <a:headEnd/>
                <a:tailEnd/>
              </a:ln>
            </p:spPr>
            <p:txBody>
              <a:bodyPr wrap="none" anchor="ctr"/>
              <a:lstStyle/>
              <a:p>
                <a:endParaRPr lang="en-US"/>
              </a:p>
            </p:txBody>
          </p:sp>
          <p:sp>
            <p:nvSpPr>
              <p:cNvPr id="1254423" name="AutoShape 23"/>
              <p:cNvSpPr>
                <a:spLocks noChangeArrowheads="1"/>
              </p:cNvSpPr>
              <p:nvPr/>
            </p:nvSpPr>
            <p:spPr bwMode="auto">
              <a:xfrm>
                <a:off x="1024" y="1323"/>
                <a:ext cx="114" cy="37"/>
              </a:xfrm>
              <a:prstGeom prst="roundRect">
                <a:avLst>
                  <a:gd name="adj" fmla="val 2778"/>
                </a:avLst>
              </a:prstGeom>
              <a:solidFill>
                <a:srgbClr val="C0C0C0"/>
              </a:solidFill>
              <a:ln w="4680">
                <a:solidFill>
                  <a:srgbClr val="808080"/>
                </a:solidFill>
                <a:round/>
                <a:headEnd/>
                <a:tailEnd/>
              </a:ln>
            </p:spPr>
            <p:txBody>
              <a:bodyPr wrap="none" anchor="ctr"/>
              <a:lstStyle/>
              <a:p>
                <a:endParaRPr lang="en-US"/>
              </a:p>
            </p:txBody>
          </p:sp>
          <p:sp>
            <p:nvSpPr>
              <p:cNvPr id="1254424" name="AutoShape 24"/>
              <p:cNvSpPr>
                <a:spLocks noChangeArrowheads="1"/>
              </p:cNvSpPr>
              <p:nvPr/>
            </p:nvSpPr>
            <p:spPr bwMode="auto">
              <a:xfrm>
                <a:off x="1024" y="1359"/>
                <a:ext cx="114" cy="37"/>
              </a:xfrm>
              <a:prstGeom prst="roundRect">
                <a:avLst>
                  <a:gd name="adj" fmla="val 2778"/>
                </a:avLst>
              </a:prstGeom>
              <a:solidFill>
                <a:srgbClr val="C0C0C0"/>
              </a:solidFill>
              <a:ln w="4680">
                <a:solidFill>
                  <a:srgbClr val="808080"/>
                </a:solidFill>
                <a:round/>
                <a:headEnd/>
                <a:tailEnd/>
              </a:ln>
            </p:spPr>
            <p:txBody>
              <a:bodyPr wrap="none" anchor="ctr"/>
              <a:lstStyle/>
              <a:p>
                <a:endParaRPr lang="en-US"/>
              </a:p>
            </p:txBody>
          </p:sp>
          <p:sp>
            <p:nvSpPr>
              <p:cNvPr id="1254425" name="AutoShape 25"/>
              <p:cNvSpPr>
                <a:spLocks noChangeArrowheads="1"/>
              </p:cNvSpPr>
              <p:nvPr/>
            </p:nvSpPr>
            <p:spPr bwMode="auto">
              <a:xfrm>
                <a:off x="1045" y="1294"/>
                <a:ext cx="73" cy="22"/>
              </a:xfrm>
              <a:prstGeom prst="roundRect">
                <a:avLst>
                  <a:gd name="adj" fmla="val 4542"/>
                </a:avLst>
              </a:prstGeom>
              <a:solidFill>
                <a:srgbClr val="C0C0C0"/>
              </a:solidFill>
              <a:ln w="4680">
                <a:solidFill>
                  <a:srgbClr val="808080"/>
                </a:solidFill>
                <a:round/>
                <a:headEnd/>
                <a:tailEnd/>
              </a:ln>
            </p:spPr>
            <p:txBody>
              <a:bodyPr wrap="none" anchor="ctr"/>
              <a:lstStyle/>
              <a:p>
                <a:endParaRPr lang="en-US"/>
              </a:p>
            </p:txBody>
          </p:sp>
          <p:sp>
            <p:nvSpPr>
              <p:cNvPr id="1254426" name="AutoShape 26"/>
              <p:cNvSpPr>
                <a:spLocks noChangeArrowheads="1"/>
              </p:cNvSpPr>
              <p:nvPr/>
            </p:nvSpPr>
            <p:spPr bwMode="auto">
              <a:xfrm>
                <a:off x="1045" y="1330"/>
                <a:ext cx="73" cy="22"/>
              </a:xfrm>
              <a:prstGeom prst="roundRect">
                <a:avLst>
                  <a:gd name="adj" fmla="val 4542"/>
                </a:avLst>
              </a:prstGeom>
              <a:solidFill>
                <a:srgbClr val="C0C0C0"/>
              </a:solidFill>
              <a:ln w="4680">
                <a:solidFill>
                  <a:srgbClr val="808080"/>
                </a:solidFill>
                <a:round/>
                <a:headEnd/>
                <a:tailEnd/>
              </a:ln>
            </p:spPr>
            <p:txBody>
              <a:bodyPr wrap="none" anchor="ctr"/>
              <a:lstStyle/>
              <a:p>
                <a:endParaRPr lang="en-US"/>
              </a:p>
            </p:txBody>
          </p:sp>
          <p:sp>
            <p:nvSpPr>
              <p:cNvPr id="1254427" name="Freeform 27"/>
              <p:cNvSpPr>
                <a:spLocks noChangeArrowheads="1"/>
              </p:cNvSpPr>
              <p:nvPr/>
            </p:nvSpPr>
            <p:spPr bwMode="auto">
              <a:xfrm>
                <a:off x="1095" y="1255"/>
                <a:ext cx="6" cy="24"/>
              </a:xfrm>
              <a:custGeom>
                <a:avLst/>
                <a:gdLst/>
                <a:ahLst/>
                <a:cxnLst>
                  <a:cxn ang="0">
                    <a:pos x="26" y="0"/>
                  </a:cxn>
                  <a:cxn ang="0">
                    <a:pos x="26" y="106"/>
                  </a:cxn>
                  <a:cxn ang="0">
                    <a:pos x="0" y="44"/>
                  </a:cxn>
                  <a:cxn ang="0">
                    <a:pos x="26" y="0"/>
                  </a:cxn>
                  <a:cxn ang="0">
                    <a:pos x="26" y="0"/>
                  </a:cxn>
                </a:cxnLst>
                <a:rect l="0" t="0" r="r" b="b"/>
                <a:pathLst>
                  <a:path w="27" h="107">
                    <a:moveTo>
                      <a:pt x="26" y="0"/>
                    </a:moveTo>
                    <a:lnTo>
                      <a:pt x="26" y="106"/>
                    </a:lnTo>
                    <a:lnTo>
                      <a:pt x="0" y="44"/>
                    </a:lnTo>
                    <a:lnTo>
                      <a:pt x="26" y="0"/>
                    </a:lnTo>
                    <a:lnTo>
                      <a:pt x="26" y="0"/>
                    </a:lnTo>
                  </a:path>
                </a:pathLst>
              </a:custGeom>
              <a:solidFill>
                <a:srgbClr val="606060"/>
              </a:solidFill>
              <a:ln w="9525">
                <a:noFill/>
                <a:round/>
                <a:headEnd/>
                <a:tailEnd/>
              </a:ln>
            </p:spPr>
            <p:txBody>
              <a:bodyPr wrap="none" anchor="ctr"/>
              <a:lstStyle/>
              <a:p>
                <a:endParaRPr lang="en-US"/>
              </a:p>
            </p:txBody>
          </p:sp>
          <p:sp>
            <p:nvSpPr>
              <p:cNvPr id="1254428" name="AutoShape 28"/>
              <p:cNvSpPr>
                <a:spLocks noChangeArrowheads="1"/>
              </p:cNvSpPr>
              <p:nvPr/>
            </p:nvSpPr>
            <p:spPr bwMode="auto">
              <a:xfrm>
                <a:off x="1024" y="1250"/>
                <a:ext cx="114" cy="37"/>
              </a:xfrm>
              <a:prstGeom prst="roundRect">
                <a:avLst>
                  <a:gd name="adj" fmla="val 2778"/>
                </a:avLst>
              </a:prstGeom>
              <a:solidFill>
                <a:srgbClr val="A0A0A0"/>
              </a:solidFill>
              <a:ln w="4680">
                <a:solidFill>
                  <a:srgbClr val="808080"/>
                </a:solidFill>
                <a:round/>
                <a:headEnd/>
                <a:tailEnd/>
              </a:ln>
            </p:spPr>
            <p:txBody>
              <a:bodyPr wrap="none" anchor="ctr"/>
              <a:lstStyle/>
              <a:p>
                <a:endParaRPr lang="en-US"/>
              </a:p>
            </p:txBody>
          </p:sp>
          <p:sp>
            <p:nvSpPr>
              <p:cNvPr id="1254429" name="AutoShape 29"/>
              <p:cNvSpPr>
                <a:spLocks noChangeArrowheads="1"/>
              </p:cNvSpPr>
              <p:nvPr/>
            </p:nvSpPr>
            <p:spPr bwMode="auto">
              <a:xfrm>
                <a:off x="1035" y="1255"/>
                <a:ext cx="8" cy="4"/>
              </a:xfrm>
              <a:prstGeom prst="roundRect">
                <a:avLst>
                  <a:gd name="adj" fmla="val 25000"/>
                </a:avLst>
              </a:prstGeom>
              <a:solidFill>
                <a:srgbClr val="606060"/>
              </a:solidFill>
              <a:ln w="9525">
                <a:noFill/>
                <a:round/>
                <a:headEnd/>
                <a:tailEnd/>
              </a:ln>
            </p:spPr>
            <p:txBody>
              <a:bodyPr wrap="none" anchor="ctr"/>
              <a:lstStyle/>
              <a:p>
                <a:endParaRPr lang="en-US"/>
              </a:p>
            </p:txBody>
          </p:sp>
          <p:sp>
            <p:nvSpPr>
              <p:cNvPr id="1254430" name="Freeform 30"/>
              <p:cNvSpPr>
                <a:spLocks noChangeArrowheads="1"/>
              </p:cNvSpPr>
              <p:nvPr/>
            </p:nvSpPr>
            <p:spPr bwMode="auto">
              <a:xfrm>
                <a:off x="1076" y="1255"/>
                <a:ext cx="24" cy="11"/>
              </a:xfrm>
              <a:custGeom>
                <a:avLst/>
                <a:gdLst/>
                <a:ahLst/>
                <a:cxnLst>
                  <a:cxn ang="0">
                    <a:pos x="106" y="0"/>
                  </a:cxn>
                  <a:cxn ang="0">
                    <a:pos x="6" y="0"/>
                  </a:cxn>
                  <a:cxn ang="0">
                    <a:pos x="0" y="46"/>
                  </a:cxn>
                  <a:cxn ang="0">
                    <a:pos x="93" y="44"/>
                  </a:cxn>
                  <a:cxn ang="0">
                    <a:pos x="106" y="0"/>
                  </a:cxn>
                  <a:cxn ang="0">
                    <a:pos x="106" y="0"/>
                  </a:cxn>
                </a:cxnLst>
                <a:rect l="0" t="0" r="r" b="b"/>
                <a:pathLst>
                  <a:path w="107" h="47">
                    <a:moveTo>
                      <a:pt x="106" y="0"/>
                    </a:moveTo>
                    <a:lnTo>
                      <a:pt x="6" y="0"/>
                    </a:lnTo>
                    <a:lnTo>
                      <a:pt x="0" y="46"/>
                    </a:lnTo>
                    <a:lnTo>
                      <a:pt x="93" y="44"/>
                    </a:lnTo>
                    <a:lnTo>
                      <a:pt x="106" y="0"/>
                    </a:lnTo>
                    <a:lnTo>
                      <a:pt x="106" y="0"/>
                    </a:lnTo>
                  </a:path>
                </a:pathLst>
              </a:custGeom>
              <a:solidFill>
                <a:srgbClr val="808080"/>
              </a:solidFill>
              <a:ln w="9525">
                <a:noFill/>
                <a:round/>
                <a:headEnd/>
                <a:tailEnd/>
              </a:ln>
            </p:spPr>
            <p:txBody>
              <a:bodyPr wrap="none" anchor="ctr"/>
              <a:lstStyle/>
              <a:p>
                <a:endParaRPr lang="en-US"/>
              </a:p>
            </p:txBody>
          </p:sp>
          <p:sp>
            <p:nvSpPr>
              <p:cNvPr id="1254431" name="Freeform 31"/>
              <p:cNvSpPr>
                <a:spLocks noChangeArrowheads="1"/>
              </p:cNvSpPr>
              <p:nvPr/>
            </p:nvSpPr>
            <p:spPr bwMode="auto">
              <a:xfrm>
                <a:off x="1076" y="1268"/>
                <a:ext cx="54" cy="11"/>
              </a:xfrm>
              <a:custGeom>
                <a:avLst/>
                <a:gdLst/>
                <a:ahLst/>
                <a:cxnLst>
                  <a:cxn ang="0">
                    <a:pos x="235" y="48"/>
                  </a:cxn>
                  <a:cxn ang="0">
                    <a:pos x="6" y="48"/>
                  </a:cxn>
                  <a:cxn ang="0">
                    <a:pos x="0" y="0"/>
                  </a:cxn>
                  <a:cxn ang="0">
                    <a:pos x="222" y="0"/>
                  </a:cxn>
                  <a:cxn ang="0">
                    <a:pos x="235" y="48"/>
                  </a:cxn>
                  <a:cxn ang="0">
                    <a:pos x="235" y="48"/>
                  </a:cxn>
                </a:cxnLst>
                <a:rect l="0" t="0" r="r" b="b"/>
                <a:pathLst>
                  <a:path w="236" h="49">
                    <a:moveTo>
                      <a:pt x="235" y="48"/>
                    </a:moveTo>
                    <a:lnTo>
                      <a:pt x="6" y="48"/>
                    </a:lnTo>
                    <a:lnTo>
                      <a:pt x="0" y="0"/>
                    </a:lnTo>
                    <a:lnTo>
                      <a:pt x="222" y="0"/>
                    </a:lnTo>
                    <a:lnTo>
                      <a:pt x="235" y="48"/>
                    </a:lnTo>
                    <a:lnTo>
                      <a:pt x="235" y="48"/>
                    </a:lnTo>
                  </a:path>
                </a:pathLst>
              </a:custGeom>
              <a:solidFill>
                <a:srgbClr val="C0C0C0"/>
              </a:solidFill>
              <a:ln w="9525">
                <a:noFill/>
                <a:round/>
                <a:headEnd/>
                <a:tailEnd/>
              </a:ln>
            </p:spPr>
            <p:txBody>
              <a:bodyPr wrap="none" anchor="ctr"/>
              <a:lstStyle/>
              <a:p>
                <a:endParaRPr lang="en-US"/>
              </a:p>
            </p:txBody>
          </p:sp>
          <p:sp>
            <p:nvSpPr>
              <p:cNvPr id="1254432" name="Freeform 32"/>
              <p:cNvSpPr>
                <a:spLocks noChangeArrowheads="1"/>
              </p:cNvSpPr>
              <p:nvPr/>
            </p:nvSpPr>
            <p:spPr bwMode="auto">
              <a:xfrm>
                <a:off x="1098" y="1259"/>
                <a:ext cx="32" cy="6"/>
              </a:xfrm>
              <a:custGeom>
                <a:avLst/>
                <a:gdLst/>
                <a:ahLst/>
                <a:cxnLst>
                  <a:cxn ang="0">
                    <a:pos x="138" y="0"/>
                  </a:cxn>
                  <a:cxn ang="0">
                    <a:pos x="4" y="0"/>
                  </a:cxn>
                  <a:cxn ang="0">
                    <a:pos x="0" y="27"/>
                  </a:cxn>
                  <a:cxn ang="0">
                    <a:pos x="125" y="27"/>
                  </a:cxn>
                  <a:cxn ang="0">
                    <a:pos x="138" y="0"/>
                  </a:cxn>
                  <a:cxn ang="0">
                    <a:pos x="138" y="0"/>
                  </a:cxn>
                </a:cxnLst>
                <a:rect l="0" t="0" r="r" b="b"/>
                <a:pathLst>
                  <a:path w="139" h="28">
                    <a:moveTo>
                      <a:pt x="138" y="0"/>
                    </a:moveTo>
                    <a:lnTo>
                      <a:pt x="4" y="0"/>
                    </a:lnTo>
                    <a:lnTo>
                      <a:pt x="0" y="27"/>
                    </a:lnTo>
                    <a:lnTo>
                      <a:pt x="125" y="27"/>
                    </a:lnTo>
                    <a:lnTo>
                      <a:pt x="138" y="0"/>
                    </a:lnTo>
                    <a:lnTo>
                      <a:pt x="138" y="0"/>
                    </a:lnTo>
                  </a:path>
                </a:pathLst>
              </a:custGeom>
              <a:solidFill>
                <a:srgbClr val="808080"/>
              </a:solidFill>
              <a:ln w="9525">
                <a:noFill/>
                <a:round/>
                <a:headEnd/>
                <a:tailEnd/>
              </a:ln>
            </p:spPr>
            <p:txBody>
              <a:bodyPr wrap="none" anchor="ctr"/>
              <a:lstStyle/>
              <a:p>
                <a:endParaRPr lang="en-US"/>
              </a:p>
            </p:txBody>
          </p:sp>
          <p:sp>
            <p:nvSpPr>
              <p:cNvPr id="1254433" name="Oval 33"/>
              <p:cNvSpPr>
                <a:spLocks noChangeArrowheads="1"/>
              </p:cNvSpPr>
              <p:nvPr/>
            </p:nvSpPr>
            <p:spPr bwMode="auto">
              <a:xfrm>
                <a:off x="1100" y="1269"/>
                <a:ext cx="9" cy="8"/>
              </a:xfrm>
              <a:prstGeom prst="ellipse">
                <a:avLst/>
              </a:prstGeom>
              <a:solidFill>
                <a:srgbClr val="C0C0C0"/>
              </a:solidFill>
              <a:ln w="1440">
                <a:solidFill>
                  <a:srgbClr val="808080"/>
                </a:solidFill>
                <a:round/>
                <a:headEnd/>
                <a:tailEnd/>
              </a:ln>
            </p:spPr>
            <p:txBody>
              <a:bodyPr wrap="none" anchor="ctr"/>
              <a:lstStyle/>
              <a:p>
                <a:endParaRPr lang="en-US"/>
              </a:p>
            </p:txBody>
          </p:sp>
          <p:sp>
            <p:nvSpPr>
              <p:cNvPr id="1254434" name="Freeform 34"/>
              <p:cNvSpPr>
                <a:spLocks noChangeArrowheads="1"/>
              </p:cNvSpPr>
              <p:nvPr/>
            </p:nvSpPr>
            <p:spPr bwMode="auto">
              <a:xfrm>
                <a:off x="1097" y="1253"/>
                <a:ext cx="11" cy="29"/>
              </a:xfrm>
              <a:custGeom>
                <a:avLst/>
                <a:gdLst/>
                <a:ahLst/>
                <a:cxnLst>
                  <a:cxn ang="0">
                    <a:pos x="39" y="1"/>
                  </a:cxn>
                  <a:cxn ang="0">
                    <a:pos x="21" y="0"/>
                  </a:cxn>
                  <a:cxn ang="0">
                    <a:pos x="9" y="6"/>
                  </a:cxn>
                  <a:cxn ang="0">
                    <a:pos x="5" y="21"/>
                  </a:cxn>
                  <a:cxn ang="0">
                    <a:pos x="0" y="50"/>
                  </a:cxn>
                  <a:cxn ang="0">
                    <a:pos x="12" y="127"/>
                  </a:cxn>
                  <a:cxn ang="0">
                    <a:pos x="21" y="129"/>
                  </a:cxn>
                  <a:cxn ang="0">
                    <a:pos x="21" y="60"/>
                  </a:cxn>
                  <a:cxn ang="0">
                    <a:pos x="44" y="33"/>
                  </a:cxn>
                  <a:cxn ang="0">
                    <a:pos x="49" y="20"/>
                  </a:cxn>
                  <a:cxn ang="0">
                    <a:pos x="49" y="8"/>
                  </a:cxn>
                  <a:cxn ang="0">
                    <a:pos x="39" y="1"/>
                  </a:cxn>
                  <a:cxn ang="0">
                    <a:pos x="39" y="1"/>
                  </a:cxn>
                </a:cxnLst>
                <a:rect l="0" t="0" r="r" b="b"/>
                <a:pathLst>
                  <a:path w="50" h="130">
                    <a:moveTo>
                      <a:pt x="39" y="1"/>
                    </a:moveTo>
                    <a:lnTo>
                      <a:pt x="21" y="0"/>
                    </a:lnTo>
                    <a:lnTo>
                      <a:pt x="9" y="6"/>
                    </a:lnTo>
                    <a:lnTo>
                      <a:pt x="5" y="21"/>
                    </a:lnTo>
                    <a:lnTo>
                      <a:pt x="0" y="50"/>
                    </a:lnTo>
                    <a:lnTo>
                      <a:pt x="12" y="127"/>
                    </a:lnTo>
                    <a:lnTo>
                      <a:pt x="21" y="129"/>
                    </a:lnTo>
                    <a:lnTo>
                      <a:pt x="21" y="60"/>
                    </a:lnTo>
                    <a:lnTo>
                      <a:pt x="44" y="33"/>
                    </a:lnTo>
                    <a:lnTo>
                      <a:pt x="49" y="20"/>
                    </a:lnTo>
                    <a:lnTo>
                      <a:pt x="49" y="8"/>
                    </a:lnTo>
                    <a:lnTo>
                      <a:pt x="39" y="1"/>
                    </a:lnTo>
                    <a:lnTo>
                      <a:pt x="39" y="1"/>
                    </a:lnTo>
                  </a:path>
                </a:pathLst>
              </a:custGeom>
              <a:solidFill>
                <a:srgbClr val="404040"/>
              </a:solidFill>
              <a:ln w="9525">
                <a:noFill/>
                <a:round/>
                <a:headEnd/>
                <a:tailEnd/>
              </a:ln>
            </p:spPr>
            <p:txBody>
              <a:bodyPr wrap="none" anchor="ctr"/>
              <a:lstStyle/>
              <a:p>
                <a:endParaRPr lang="en-US"/>
              </a:p>
            </p:txBody>
          </p:sp>
          <p:sp>
            <p:nvSpPr>
              <p:cNvPr id="1254435" name="Freeform 35"/>
              <p:cNvSpPr>
                <a:spLocks noChangeArrowheads="1"/>
              </p:cNvSpPr>
              <p:nvPr/>
            </p:nvSpPr>
            <p:spPr bwMode="auto">
              <a:xfrm>
                <a:off x="1098" y="1253"/>
                <a:ext cx="11" cy="29"/>
              </a:xfrm>
              <a:custGeom>
                <a:avLst/>
                <a:gdLst/>
                <a:ahLst/>
                <a:cxnLst>
                  <a:cxn ang="0">
                    <a:pos x="38" y="1"/>
                  </a:cxn>
                  <a:cxn ang="0">
                    <a:pos x="21" y="0"/>
                  </a:cxn>
                  <a:cxn ang="0">
                    <a:pos x="10" y="6"/>
                  </a:cxn>
                  <a:cxn ang="0">
                    <a:pos x="5" y="21"/>
                  </a:cxn>
                  <a:cxn ang="0">
                    <a:pos x="0" y="49"/>
                  </a:cxn>
                  <a:cxn ang="0">
                    <a:pos x="12" y="123"/>
                  </a:cxn>
                  <a:cxn ang="0">
                    <a:pos x="21" y="125"/>
                  </a:cxn>
                  <a:cxn ang="0">
                    <a:pos x="21" y="60"/>
                  </a:cxn>
                  <a:cxn ang="0">
                    <a:pos x="43" y="31"/>
                  </a:cxn>
                  <a:cxn ang="0">
                    <a:pos x="49" y="19"/>
                  </a:cxn>
                  <a:cxn ang="0">
                    <a:pos x="47" y="7"/>
                  </a:cxn>
                  <a:cxn ang="0">
                    <a:pos x="38" y="1"/>
                  </a:cxn>
                  <a:cxn ang="0">
                    <a:pos x="38" y="1"/>
                  </a:cxn>
                </a:cxnLst>
                <a:rect l="0" t="0" r="r" b="b"/>
                <a:pathLst>
                  <a:path w="50" h="126">
                    <a:moveTo>
                      <a:pt x="38" y="1"/>
                    </a:moveTo>
                    <a:lnTo>
                      <a:pt x="21" y="0"/>
                    </a:lnTo>
                    <a:lnTo>
                      <a:pt x="10" y="6"/>
                    </a:lnTo>
                    <a:lnTo>
                      <a:pt x="5" y="21"/>
                    </a:lnTo>
                    <a:lnTo>
                      <a:pt x="0" y="49"/>
                    </a:lnTo>
                    <a:lnTo>
                      <a:pt x="12" y="123"/>
                    </a:lnTo>
                    <a:lnTo>
                      <a:pt x="21" y="125"/>
                    </a:lnTo>
                    <a:lnTo>
                      <a:pt x="21" y="60"/>
                    </a:lnTo>
                    <a:lnTo>
                      <a:pt x="43" y="31"/>
                    </a:lnTo>
                    <a:lnTo>
                      <a:pt x="49" y="19"/>
                    </a:lnTo>
                    <a:lnTo>
                      <a:pt x="47" y="7"/>
                    </a:lnTo>
                    <a:lnTo>
                      <a:pt x="38" y="1"/>
                    </a:lnTo>
                    <a:lnTo>
                      <a:pt x="38" y="1"/>
                    </a:lnTo>
                  </a:path>
                </a:pathLst>
              </a:custGeom>
              <a:solidFill>
                <a:srgbClr val="E0E0E0"/>
              </a:solidFill>
              <a:ln w="9525">
                <a:noFill/>
                <a:round/>
                <a:headEnd/>
                <a:tailEnd/>
              </a:ln>
            </p:spPr>
            <p:txBody>
              <a:bodyPr wrap="none" anchor="ctr"/>
              <a:lstStyle/>
              <a:p>
                <a:endParaRPr lang="en-US"/>
              </a:p>
            </p:txBody>
          </p:sp>
          <p:sp>
            <p:nvSpPr>
              <p:cNvPr id="1254436" name="Freeform 36"/>
              <p:cNvSpPr>
                <a:spLocks noChangeArrowheads="1"/>
              </p:cNvSpPr>
              <p:nvPr/>
            </p:nvSpPr>
            <p:spPr bwMode="auto">
              <a:xfrm>
                <a:off x="1068" y="1307"/>
                <a:ext cx="30" cy="7"/>
              </a:xfrm>
              <a:custGeom>
                <a:avLst/>
                <a:gdLst/>
                <a:ahLst/>
                <a:cxnLst>
                  <a:cxn ang="0">
                    <a:pos x="3" y="28"/>
                  </a:cxn>
                  <a:cxn ang="0">
                    <a:pos x="0" y="0"/>
                  </a:cxn>
                  <a:cxn ang="0">
                    <a:pos x="126" y="0"/>
                  </a:cxn>
                  <a:cxn ang="0">
                    <a:pos x="130" y="26"/>
                  </a:cxn>
                </a:cxnLst>
                <a:rect l="0" t="0" r="r" b="b"/>
                <a:pathLst>
                  <a:path w="131" h="29">
                    <a:moveTo>
                      <a:pt x="3" y="28"/>
                    </a:moveTo>
                    <a:lnTo>
                      <a:pt x="0" y="0"/>
                    </a:lnTo>
                    <a:lnTo>
                      <a:pt x="126" y="0"/>
                    </a:lnTo>
                    <a:lnTo>
                      <a:pt x="130" y="26"/>
                    </a:lnTo>
                  </a:path>
                </a:pathLst>
              </a:custGeom>
              <a:noFill/>
              <a:ln w="4680">
                <a:solidFill>
                  <a:srgbClr val="808080"/>
                </a:solidFill>
                <a:round/>
                <a:headEnd/>
                <a:tailEnd/>
              </a:ln>
            </p:spPr>
            <p:txBody>
              <a:bodyPr/>
              <a:lstStyle/>
              <a:p>
                <a:endParaRPr lang="en-US"/>
              </a:p>
            </p:txBody>
          </p:sp>
          <p:sp>
            <p:nvSpPr>
              <p:cNvPr id="1254437" name="Freeform 37"/>
              <p:cNvSpPr>
                <a:spLocks noChangeArrowheads="1"/>
              </p:cNvSpPr>
              <p:nvPr/>
            </p:nvSpPr>
            <p:spPr bwMode="auto">
              <a:xfrm>
                <a:off x="989" y="1107"/>
                <a:ext cx="27" cy="28"/>
              </a:xfrm>
              <a:custGeom>
                <a:avLst/>
                <a:gdLst/>
                <a:ahLst/>
                <a:cxnLst>
                  <a:cxn ang="0">
                    <a:pos x="109" y="0"/>
                  </a:cxn>
                  <a:cxn ang="0">
                    <a:pos x="0" y="0"/>
                  </a:cxn>
                  <a:cxn ang="0">
                    <a:pos x="7" y="122"/>
                  </a:cxn>
                  <a:cxn ang="0">
                    <a:pos x="118" y="122"/>
                  </a:cxn>
                  <a:cxn ang="0">
                    <a:pos x="109" y="0"/>
                  </a:cxn>
                  <a:cxn ang="0">
                    <a:pos x="109" y="0"/>
                  </a:cxn>
                </a:cxnLst>
                <a:rect l="0" t="0" r="r" b="b"/>
                <a:pathLst>
                  <a:path w="119" h="123">
                    <a:moveTo>
                      <a:pt x="109" y="0"/>
                    </a:moveTo>
                    <a:lnTo>
                      <a:pt x="0" y="0"/>
                    </a:lnTo>
                    <a:lnTo>
                      <a:pt x="7" y="122"/>
                    </a:lnTo>
                    <a:lnTo>
                      <a:pt x="118" y="122"/>
                    </a:lnTo>
                    <a:lnTo>
                      <a:pt x="109" y="0"/>
                    </a:lnTo>
                    <a:lnTo>
                      <a:pt x="109" y="0"/>
                    </a:lnTo>
                  </a:path>
                </a:pathLst>
              </a:custGeom>
              <a:solidFill>
                <a:srgbClr val="C0C0C0"/>
              </a:solidFill>
              <a:ln w="4680">
                <a:solidFill>
                  <a:srgbClr val="808080"/>
                </a:solidFill>
                <a:round/>
                <a:headEnd/>
                <a:tailEnd/>
              </a:ln>
            </p:spPr>
            <p:txBody>
              <a:bodyPr wrap="none" anchor="ctr"/>
              <a:lstStyle/>
              <a:p>
                <a:endParaRPr lang="en-US"/>
              </a:p>
            </p:txBody>
          </p:sp>
          <p:sp>
            <p:nvSpPr>
              <p:cNvPr id="1254438" name="Freeform 38"/>
              <p:cNvSpPr>
                <a:spLocks noChangeArrowheads="1"/>
              </p:cNvSpPr>
              <p:nvPr/>
            </p:nvSpPr>
            <p:spPr bwMode="auto">
              <a:xfrm>
                <a:off x="991" y="1154"/>
                <a:ext cx="28" cy="29"/>
              </a:xfrm>
              <a:custGeom>
                <a:avLst/>
                <a:gdLst/>
                <a:ahLst/>
                <a:cxnLst>
                  <a:cxn ang="0">
                    <a:pos x="111" y="0"/>
                  </a:cxn>
                  <a:cxn ang="0">
                    <a:pos x="0" y="0"/>
                  </a:cxn>
                  <a:cxn ang="0">
                    <a:pos x="8" y="126"/>
                  </a:cxn>
                  <a:cxn ang="0">
                    <a:pos x="121" y="125"/>
                  </a:cxn>
                  <a:cxn ang="0">
                    <a:pos x="111" y="0"/>
                  </a:cxn>
                  <a:cxn ang="0">
                    <a:pos x="111" y="0"/>
                  </a:cxn>
                </a:cxnLst>
                <a:rect l="0" t="0" r="r" b="b"/>
                <a:pathLst>
                  <a:path w="122" h="127">
                    <a:moveTo>
                      <a:pt x="111" y="0"/>
                    </a:moveTo>
                    <a:lnTo>
                      <a:pt x="0" y="0"/>
                    </a:lnTo>
                    <a:lnTo>
                      <a:pt x="8" y="126"/>
                    </a:lnTo>
                    <a:lnTo>
                      <a:pt x="121" y="125"/>
                    </a:lnTo>
                    <a:lnTo>
                      <a:pt x="111" y="0"/>
                    </a:lnTo>
                    <a:lnTo>
                      <a:pt x="111" y="0"/>
                    </a:lnTo>
                  </a:path>
                </a:pathLst>
              </a:custGeom>
              <a:solidFill>
                <a:srgbClr val="C0C0C0"/>
              </a:solidFill>
              <a:ln w="4680">
                <a:solidFill>
                  <a:srgbClr val="808080"/>
                </a:solidFill>
                <a:round/>
                <a:headEnd/>
                <a:tailEnd/>
              </a:ln>
            </p:spPr>
            <p:txBody>
              <a:bodyPr wrap="none" anchor="ctr"/>
              <a:lstStyle/>
              <a:p>
                <a:endParaRPr lang="en-US"/>
              </a:p>
            </p:txBody>
          </p:sp>
          <p:sp>
            <p:nvSpPr>
              <p:cNvPr id="1254439" name="AutoShape 39"/>
              <p:cNvSpPr>
                <a:spLocks noChangeArrowheads="1"/>
              </p:cNvSpPr>
              <p:nvPr/>
            </p:nvSpPr>
            <p:spPr bwMode="auto">
              <a:xfrm>
                <a:off x="1031" y="1153"/>
                <a:ext cx="114" cy="29"/>
              </a:xfrm>
              <a:prstGeom prst="roundRect">
                <a:avLst>
                  <a:gd name="adj" fmla="val 3569"/>
                </a:avLst>
              </a:prstGeom>
              <a:solidFill>
                <a:srgbClr val="606060"/>
              </a:solidFill>
              <a:ln w="4680">
                <a:solidFill>
                  <a:srgbClr val="808080"/>
                </a:solidFill>
                <a:round/>
                <a:headEnd/>
                <a:tailEnd/>
              </a:ln>
            </p:spPr>
            <p:txBody>
              <a:bodyPr wrap="none" anchor="ctr"/>
              <a:lstStyle/>
              <a:p>
                <a:endParaRPr lang="en-US"/>
              </a:p>
            </p:txBody>
          </p:sp>
          <p:sp>
            <p:nvSpPr>
              <p:cNvPr id="1254440" name="AutoShape 40"/>
              <p:cNvSpPr>
                <a:spLocks noChangeArrowheads="1"/>
              </p:cNvSpPr>
              <p:nvPr/>
            </p:nvSpPr>
            <p:spPr bwMode="auto">
              <a:xfrm>
                <a:off x="1052" y="1157"/>
                <a:ext cx="13" cy="9"/>
              </a:xfrm>
              <a:prstGeom prst="roundRect">
                <a:avLst>
                  <a:gd name="adj" fmla="val 12500"/>
                </a:avLst>
              </a:prstGeom>
              <a:solidFill>
                <a:srgbClr val="C0C0C0"/>
              </a:solidFill>
              <a:ln w="9525">
                <a:noFill/>
                <a:round/>
                <a:headEnd/>
                <a:tailEnd/>
              </a:ln>
            </p:spPr>
            <p:txBody>
              <a:bodyPr wrap="none" anchor="ctr"/>
              <a:lstStyle/>
              <a:p>
                <a:endParaRPr lang="en-US"/>
              </a:p>
            </p:txBody>
          </p:sp>
          <p:sp>
            <p:nvSpPr>
              <p:cNvPr id="1254441" name="AutoShape 41"/>
              <p:cNvSpPr>
                <a:spLocks noChangeArrowheads="1"/>
              </p:cNvSpPr>
              <p:nvPr/>
            </p:nvSpPr>
            <p:spPr bwMode="auto">
              <a:xfrm>
                <a:off x="1052" y="1169"/>
                <a:ext cx="13" cy="10"/>
              </a:xfrm>
              <a:prstGeom prst="roundRect">
                <a:avLst>
                  <a:gd name="adj" fmla="val 10000"/>
                </a:avLst>
              </a:prstGeom>
              <a:solidFill>
                <a:srgbClr val="C0C0C0"/>
              </a:solidFill>
              <a:ln w="9525">
                <a:noFill/>
                <a:round/>
                <a:headEnd/>
                <a:tailEnd/>
              </a:ln>
            </p:spPr>
            <p:txBody>
              <a:bodyPr wrap="none" anchor="ctr"/>
              <a:lstStyle/>
              <a:p>
                <a:endParaRPr lang="en-US"/>
              </a:p>
            </p:txBody>
          </p:sp>
          <p:sp>
            <p:nvSpPr>
              <p:cNvPr id="1254442" name="AutoShape 42"/>
              <p:cNvSpPr>
                <a:spLocks noChangeArrowheads="1"/>
              </p:cNvSpPr>
              <p:nvPr/>
            </p:nvSpPr>
            <p:spPr bwMode="auto">
              <a:xfrm>
                <a:off x="1079" y="1162"/>
                <a:ext cx="13" cy="9"/>
              </a:xfrm>
              <a:prstGeom prst="roundRect">
                <a:avLst>
                  <a:gd name="adj" fmla="val 12500"/>
                </a:avLst>
              </a:prstGeom>
              <a:solidFill>
                <a:srgbClr val="008000"/>
              </a:solidFill>
              <a:ln w="9525">
                <a:noFill/>
                <a:round/>
                <a:headEnd/>
                <a:tailEnd/>
              </a:ln>
            </p:spPr>
            <p:txBody>
              <a:bodyPr wrap="none" anchor="ctr"/>
              <a:lstStyle/>
              <a:p>
                <a:endParaRPr lang="en-US"/>
              </a:p>
            </p:txBody>
          </p:sp>
          <p:sp>
            <p:nvSpPr>
              <p:cNvPr id="1254443" name="Oval 43"/>
              <p:cNvSpPr>
                <a:spLocks noChangeArrowheads="1"/>
              </p:cNvSpPr>
              <p:nvPr/>
            </p:nvSpPr>
            <p:spPr bwMode="auto">
              <a:xfrm>
                <a:off x="1037" y="1162"/>
                <a:ext cx="9" cy="12"/>
              </a:xfrm>
              <a:prstGeom prst="ellipse">
                <a:avLst/>
              </a:prstGeom>
              <a:solidFill>
                <a:srgbClr val="202020"/>
              </a:solidFill>
              <a:ln w="9525">
                <a:noFill/>
                <a:round/>
                <a:headEnd/>
                <a:tailEnd/>
              </a:ln>
            </p:spPr>
            <p:txBody>
              <a:bodyPr wrap="none" anchor="ctr"/>
              <a:lstStyle/>
              <a:p>
                <a:endParaRPr lang="en-US"/>
              </a:p>
            </p:txBody>
          </p:sp>
          <p:sp>
            <p:nvSpPr>
              <p:cNvPr id="1254444" name="AutoShape 44"/>
              <p:cNvSpPr>
                <a:spLocks noChangeArrowheads="1"/>
              </p:cNvSpPr>
              <p:nvPr/>
            </p:nvSpPr>
            <p:spPr bwMode="auto">
              <a:xfrm>
                <a:off x="1213" y="1142"/>
                <a:ext cx="513"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Raw Usage</a:t>
                </a:r>
              </a:p>
            </p:txBody>
          </p:sp>
          <p:sp>
            <p:nvSpPr>
              <p:cNvPr id="1254445" name="AutoShape 45"/>
              <p:cNvSpPr>
                <a:spLocks noChangeArrowheads="1"/>
              </p:cNvSpPr>
              <p:nvPr/>
            </p:nvSpPr>
            <p:spPr bwMode="auto">
              <a:xfrm>
                <a:off x="1355" y="1254"/>
                <a:ext cx="209"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Data</a:t>
                </a:r>
              </a:p>
            </p:txBody>
          </p:sp>
        </p:grpSp>
        <p:grpSp>
          <p:nvGrpSpPr>
            <p:cNvPr id="4" name="Group 46"/>
            <p:cNvGrpSpPr>
              <a:grpSpLocks/>
            </p:cNvGrpSpPr>
            <p:nvPr/>
          </p:nvGrpSpPr>
          <p:grpSpPr bwMode="auto">
            <a:xfrm>
              <a:off x="665" y="1699"/>
              <a:ext cx="4425" cy="1753"/>
              <a:chOff x="665" y="1699"/>
              <a:chExt cx="4425" cy="1753"/>
            </a:xfrm>
          </p:grpSpPr>
          <p:sp>
            <p:nvSpPr>
              <p:cNvPr id="1254447" name="Freeform 47"/>
              <p:cNvSpPr>
                <a:spLocks noChangeArrowheads="1"/>
              </p:cNvSpPr>
              <p:nvPr/>
            </p:nvSpPr>
            <p:spPr bwMode="auto">
              <a:xfrm>
                <a:off x="705" y="1892"/>
                <a:ext cx="679" cy="458"/>
              </a:xfrm>
              <a:custGeom>
                <a:avLst/>
                <a:gdLst/>
                <a:ahLst/>
                <a:cxnLst>
                  <a:cxn ang="0">
                    <a:pos x="4" y="927"/>
                  </a:cxn>
                  <a:cxn ang="0">
                    <a:pos x="43" y="765"/>
                  </a:cxn>
                  <a:cxn ang="0">
                    <a:pos x="119" y="611"/>
                  </a:cxn>
                  <a:cxn ang="0">
                    <a:pos x="232" y="470"/>
                  </a:cxn>
                  <a:cxn ang="0">
                    <a:pos x="375" y="337"/>
                  </a:cxn>
                  <a:cxn ang="0">
                    <a:pos x="549" y="224"/>
                  </a:cxn>
                  <a:cxn ang="0">
                    <a:pos x="750" y="134"/>
                  </a:cxn>
                  <a:cxn ang="0">
                    <a:pos x="965" y="63"/>
                  </a:cxn>
                  <a:cxn ang="0">
                    <a:pos x="1198" y="19"/>
                  </a:cxn>
                  <a:cxn ang="0">
                    <a:pos x="1436" y="0"/>
                  </a:cxn>
                  <a:cxn ang="0">
                    <a:pos x="1677" y="7"/>
                  </a:cxn>
                  <a:cxn ang="0">
                    <a:pos x="1915" y="39"/>
                  </a:cxn>
                  <a:cxn ang="0">
                    <a:pos x="2139" y="94"/>
                  </a:cxn>
                  <a:cxn ang="0">
                    <a:pos x="2347" y="179"/>
                  </a:cxn>
                  <a:cxn ang="0">
                    <a:pos x="2535" y="281"/>
                  </a:cxn>
                  <a:cxn ang="0">
                    <a:pos x="2692" y="401"/>
                  </a:cxn>
                  <a:cxn ang="0">
                    <a:pos x="2822" y="539"/>
                  </a:cxn>
                  <a:cxn ang="0">
                    <a:pos x="2919" y="687"/>
                  </a:cxn>
                  <a:cxn ang="0">
                    <a:pos x="2973" y="847"/>
                  </a:cxn>
                  <a:cxn ang="0">
                    <a:pos x="2994" y="1010"/>
                  </a:cxn>
                  <a:cxn ang="0">
                    <a:pos x="2973" y="1169"/>
                  </a:cxn>
                  <a:cxn ang="0">
                    <a:pos x="2919" y="1330"/>
                  </a:cxn>
                  <a:cxn ang="0">
                    <a:pos x="2822" y="1478"/>
                  </a:cxn>
                  <a:cxn ang="0">
                    <a:pos x="2692" y="1615"/>
                  </a:cxn>
                  <a:cxn ang="0">
                    <a:pos x="2535" y="1736"/>
                  </a:cxn>
                  <a:cxn ang="0">
                    <a:pos x="2347" y="1838"/>
                  </a:cxn>
                  <a:cxn ang="0">
                    <a:pos x="2139" y="1922"/>
                  </a:cxn>
                  <a:cxn ang="0">
                    <a:pos x="1915" y="1978"/>
                  </a:cxn>
                  <a:cxn ang="0">
                    <a:pos x="1677" y="2010"/>
                  </a:cxn>
                  <a:cxn ang="0">
                    <a:pos x="1436" y="2018"/>
                  </a:cxn>
                  <a:cxn ang="0">
                    <a:pos x="1198" y="1997"/>
                  </a:cxn>
                  <a:cxn ang="0">
                    <a:pos x="965" y="1953"/>
                  </a:cxn>
                  <a:cxn ang="0">
                    <a:pos x="750" y="1882"/>
                  </a:cxn>
                  <a:cxn ang="0">
                    <a:pos x="549" y="1793"/>
                  </a:cxn>
                  <a:cxn ang="0">
                    <a:pos x="375" y="1679"/>
                  </a:cxn>
                  <a:cxn ang="0">
                    <a:pos x="232" y="1547"/>
                  </a:cxn>
                  <a:cxn ang="0">
                    <a:pos x="119" y="1406"/>
                  </a:cxn>
                  <a:cxn ang="0">
                    <a:pos x="43" y="1252"/>
                  </a:cxn>
                  <a:cxn ang="0">
                    <a:pos x="4" y="1089"/>
                  </a:cxn>
                  <a:cxn ang="0">
                    <a:pos x="0" y="1010"/>
                  </a:cxn>
                </a:cxnLst>
                <a:rect l="0" t="0" r="r" b="b"/>
                <a:pathLst>
                  <a:path w="2995" h="2019">
                    <a:moveTo>
                      <a:pt x="0" y="1010"/>
                    </a:moveTo>
                    <a:lnTo>
                      <a:pt x="4" y="927"/>
                    </a:lnTo>
                    <a:lnTo>
                      <a:pt x="18" y="847"/>
                    </a:lnTo>
                    <a:lnTo>
                      <a:pt x="43" y="765"/>
                    </a:lnTo>
                    <a:lnTo>
                      <a:pt x="76" y="687"/>
                    </a:lnTo>
                    <a:lnTo>
                      <a:pt x="119" y="611"/>
                    </a:lnTo>
                    <a:lnTo>
                      <a:pt x="170" y="539"/>
                    </a:lnTo>
                    <a:lnTo>
                      <a:pt x="232" y="470"/>
                    </a:lnTo>
                    <a:lnTo>
                      <a:pt x="299" y="401"/>
                    </a:lnTo>
                    <a:lnTo>
                      <a:pt x="375" y="337"/>
                    </a:lnTo>
                    <a:lnTo>
                      <a:pt x="459" y="281"/>
                    </a:lnTo>
                    <a:lnTo>
                      <a:pt x="549" y="224"/>
                    </a:lnTo>
                    <a:lnTo>
                      <a:pt x="646" y="179"/>
                    </a:lnTo>
                    <a:lnTo>
                      <a:pt x="750" y="134"/>
                    </a:lnTo>
                    <a:lnTo>
                      <a:pt x="855" y="94"/>
                    </a:lnTo>
                    <a:lnTo>
                      <a:pt x="965" y="63"/>
                    </a:lnTo>
                    <a:lnTo>
                      <a:pt x="1081" y="39"/>
                    </a:lnTo>
                    <a:lnTo>
                      <a:pt x="1198" y="19"/>
                    </a:lnTo>
                    <a:lnTo>
                      <a:pt x="1315" y="7"/>
                    </a:lnTo>
                    <a:lnTo>
                      <a:pt x="1436" y="0"/>
                    </a:lnTo>
                    <a:lnTo>
                      <a:pt x="1557" y="0"/>
                    </a:lnTo>
                    <a:lnTo>
                      <a:pt x="1677" y="7"/>
                    </a:lnTo>
                    <a:lnTo>
                      <a:pt x="1798" y="19"/>
                    </a:lnTo>
                    <a:lnTo>
                      <a:pt x="1915" y="39"/>
                    </a:lnTo>
                    <a:lnTo>
                      <a:pt x="2028" y="63"/>
                    </a:lnTo>
                    <a:lnTo>
                      <a:pt x="2139" y="94"/>
                    </a:lnTo>
                    <a:lnTo>
                      <a:pt x="2246" y="134"/>
                    </a:lnTo>
                    <a:lnTo>
                      <a:pt x="2347" y="179"/>
                    </a:lnTo>
                    <a:lnTo>
                      <a:pt x="2444" y="224"/>
                    </a:lnTo>
                    <a:lnTo>
                      <a:pt x="2535" y="281"/>
                    </a:lnTo>
                    <a:lnTo>
                      <a:pt x="2618" y="337"/>
                    </a:lnTo>
                    <a:lnTo>
                      <a:pt x="2692" y="401"/>
                    </a:lnTo>
                    <a:lnTo>
                      <a:pt x="2762" y="470"/>
                    </a:lnTo>
                    <a:lnTo>
                      <a:pt x="2822" y="539"/>
                    </a:lnTo>
                    <a:lnTo>
                      <a:pt x="2874" y="611"/>
                    </a:lnTo>
                    <a:lnTo>
                      <a:pt x="2919" y="687"/>
                    </a:lnTo>
                    <a:lnTo>
                      <a:pt x="2953" y="765"/>
                    </a:lnTo>
                    <a:lnTo>
                      <a:pt x="2973" y="847"/>
                    </a:lnTo>
                    <a:lnTo>
                      <a:pt x="2990" y="927"/>
                    </a:lnTo>
                    <a:lnTo>
                      <a:pt x="2994" y="1010"/>
                    </a:lnTo>
                    <a:lnTo>
                      <a:pt x="2990" y="1089"/>
                    </a:lnTo>
                    <a:lnTo>
                      <a:pt x="2973" y="1169"/>
                    </a:lnTo>
                    <a:lnTo>
                      <a:pt x="2953" y="1252"/>
                    </a:lnTo>
                    <a:lnTo>
                      <a:pt x="2919" y="1330"/>
                    </a:lnTo>
                    <a:lnTo>
                      <a:pt x="2874" y="1406"/>
                    </a:lnTo>
                    <a:lnTo>
                      <a:pt x="2822" y="1478"/>
                    </a:lnTo>
                    <a:lnTo>
                      <a:pt x="2762" y="1547"/>
                    </a:lnTo>
                    <a:lnTo>
                      <a:pt x="2692" y="1615"/>
                    </a:lnTo>
                    <a:lnTo>
                      <a:pt x="2618" y="1679"/>
                    </a:lnTo>
                    <a:lnTo>
                      <a:pt x="2535" y="1736"/>
                    </a:lnTo>
                    <a:lnTo>
                      <a:pt x="2444" y="1793"/>
                    </a:lnTo>
                    <a:lnTo>
                      <a:pt x="2347" y="1838"/>
                    </a:lnTo>
                    <a:lnTo>
                      <a:pt x="2246" y="1882"/>
                    </a:lnTo>
                    <a:lnTo>
                      <a:pt x="2139" y="1922"/>
                    </a:lnTo>
                    <a:lnTo>
                      <a:pt x="2028" y="1953"/>
                    </a:lnTo>
                    <a:lnTo>
                      <a:pt x="1915" y="1978"/>
                    </a:lnTo>
                    <a:lnTo>
                      <a:pt x="1798" y="1997"/>
                    </a:lnTo>
                    <a:lnTo>
                      <a:pt x="1677" y="2010"/>
                    </a:lnTo>
                    <a:lnTo>
                      <a:pt x="1557" y="2018"/>
                    </a:lnTo>
                    <a:lnTo>
                      <a:pt x="1436" y="2018"/>
                    </a:lnTo>
                    <a:lnTo>
                      <a:pt x="1315" y="2010"/>
                    </a:lnTo>
                    <a:lnTo>
                      <a:pt x="1198" y="1997"/>
                    </a:lnTo>
                    <a:lnTo>
                      <a:pt x="1081" y="1978"/>
                    </a:lnTo>
                    <a:lnTo>
                      <a:pt x="965" y="1953"/>
                    </a:lnTo>
                    <a:lnTo>
                      <a:pt x="855" y="1922"/>
                    </a:lnTo>
                    <a:lnTo>
                      <a:pt x="750" y="1882"/>
                    </a:lnTo>
                    <a:lnTo>
                      <a:pt x="646" y="1838"/>
                    </a:lnTo>
                    <a:lnTo>
                      <a:pt x="549" y="1793"/>
                    </a:lnTo>
                    <a:lnTo>
                      <a:pt x="459" y="1736"/>
                    </a:lnTo>
                    <a:lnTo>
                      <a:pt x="375" y="1679"/>
                    </a:lnTo>
                    <a:lnTo>
                      <a:pt x="299" y="1615"/>
                    </a:lnTo>
                    <a:lnTo>
                      <a:pt x="232" y="1547"/>
                    </a:lnTo>
                    <a:lnTo>
                      <a:pt x="170" y="1478"/>
                    </a:lnTo>
                    <a:lnTo>
                      <a:pt x="119" y="1406"/>
                    </a:lnTo>
                    <a:lnTo>
                      <a:pt x="76" y="1330"/>
                    </a:lnTo>
                    <a:lnTo>
                      <a:pt x="43" y="1252"/>
                    </a:lnTo>
                    <a:lnTo>
                      <a:pt x="18" y="1169"/>
                    </a:lnTo>
                    <a:lnTo>
                      <a:pt x="4" y="1089"/>
                    </a:lnTo>
                    <a:lnTo>
                      <a:pt x="0" y="1010"/>
                    </a:lnTo>
                    <a:lnTo>
                      <a:pt x="0" y="1010"/>
                    </a:lnTo>
                  </a:path>
                </a:pathLst>
              </a:custGeom>
              <a:solidFill>
                <a:srgbClr val="FFFFFF"/>
              </a:solidFill>
              <a:ln w="3240">
                <a:solidFill>
                  <a:srgbClr val="000000"/>
                </a:solidFill>
                <a:round/>
                <a:headEnd/>
                <a:tailEnd/>
              </a:ln>
            </p:spPr>
            <p:txBody>
              <a:bodyPr wrap="none" anchor="ctr"/>
              <a:lstStyle/>
              <a:p>
                <a:endParaRPr lang="en-US"/>
              </a:p>
            </p:txBody>
          </p:sp>
          <p:sp>
            <p:nvSpPr>
              <p:cNvPr id="1254448" name="AutoShape 48"/>
              <p:cNvSpPr>
                <a:spLocks noChangeArrowheads="1"/>
              </p:cNvSpPr>
              <p:nvPr/>
            </p:nvSpPr>
            <p:spPr bwMode="auto">
              <a:xfrm>
                <a:off x="845" y="2000"/>
                <a:ext cx="407" cy="249"/>
              </a:xfrm>
              <a:prstGeom prst="roundRect">
                <a:avLst>
                  <a:gd name="adj" fmla="val 403"/>
                </a:avLst>
              </a:prstGeom>
              <a:noFill/>
              <a:ln w="9525">
                <a:noFill/>
                <a:round/>
                <a:headEnd/>
                <a:tailEnd/>
              </a:ln>
            </p:spPr>
            <p:txBody>
              <a:bodyPr wrap="none" lIns="0" tIns="0" rIns="0" bIns="0">
                <a:spAutoFit/>
              </a:bodyPr>
              <a:lstStyle/>
              <a:p>
                <a:pPr algn="ct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Data</a:t>
                </a:r>
              </a:p>
              <a:p>
                <a:pPr algn="ctr">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Cleaning</a:t>
                </a:r>
              </a:p>
            </p:txBody>
          </p:sp>
          <p:sp>
            <p:nvSpPr>
              <p:cNvPr id="1254449" name="Freeform 49"/>
              <p:cNvSpPr>
                <a:spLocks noChangeArrowheads="1"/>
              </p:cNvSpPr>
              <p:nvPr/>
            </p:nvSpPr>
            <p:spPr bwMode="auto">
              <a:xfrm>
                <a:off x="4258" y="2370"/>
                <a:ext cx="694" cy="470"/>
              </a:xfrm>
              <a:custGeom>
                <a:avLst/>
                <a:gdLst/>
                <a:ahLst/>
                <a:cxnLst>
                  <a:cxn ang="0">
                    <a:pos x="5" y="954"/>
                  </a:cxn>
                  <a:cxn ang="0">
                    <a:pos x="42" y="791"/>
                  </a:cxn>
                  <a:cxn ang="0">
                    <a:pos x="116" y="636"/>
                  </a:cxn>
                  <a:cxn ang="0">
                    <a:pos x="223" y="491"/>
                  </a:cxn>
                  <a:cxn ang="0">
                    <a:pos x="367" y="362"/>
                  </a:cxn>
                  <a:cxn ang="0">
                    <a:pos x="536" y="246"/>
                  </a:cxn>
                  <a:cxn ang="0">
                    <a:pos x="730" y="151"/>
                  </a:cxn>
                  <a:cxn ang="0">
                    <a:pos x="944" y="78"/>
                  </a:cxn>
                  <a:cxn ang="0">
                    <a:pos x="1173" y="29"/>
                  </a:cxn>
                  <a:cxn ang="0">
                    <a:pos x="1409" y="2"/>
                  </a:cxn>
                  <a:cxn ang="0">
                    <a:pos x="1649" y="2"/>
                  </a:cxn>
                  <a:cxn ang="0">
                    <a:pos x="1885" y="29"/>
                  </a:cxn>
                  <a:cxn ang="0">
                    <a:pos x="2113" y="78"/>
                  </a:cxn>
                  <a:cxn ang="0">
                    <a:pos x="2329" y="151"/>
                  </a:cxn>
                  <a:cxn ang="0">
                    <a:pos x="2521" y="246"/>
                  </a:cxn>
                  <a:cxn ang="0">
                    <a:pos x="2692" y="362"/>
                  </a:cxn>
                  <a:cxn ang="0">
                    <a:pos x="2833" y="491"/>
                  </a:cxn>
                  <a:cxn ang="0">
                    <a:pos x="2940" y="636"/>
                  </a:cxn>
                  <a:cxn ang="0">
                    <a:pos x="3016" y="791"/>
                  </a:cxn>
                  <a:cxn ang="0">
                    <a:pos x="3053" y="954"/>
                  </a:cxn>
                  <a:cxn ang="0">
                    <a:pos x="3053" y="1116"/>
                  </a:cxn>
                  <a:cxn ang="0">
                    <a:pos x="3016" y="1275"/>
                  </a:cxn>
                  <a:cxn ang="0">
                    <a:pos x="2940" y="1429"/>
                  </a:cxn>
                  <a:cxn ang="0">
                    <a:pos x="2833" y="1575"/>
                  </a:cxn>
                  <a:cxn ang="0">
                    <a:pos x="2692" y="1708"/>
                  </a:cxn>
                  <a:cxn ang="0">
                    <a:pos x="2521" y="1823"/>
                  </a:cxn>
                  <a:cxn ang="0">
                    <a:pos x="2329" y="1919"/>
                  </a:cxn>
                  <a:cxn ang="0">
                    <a:pos x="2113" y="1992"/>
                  </a:cxn>
                  <a:cxn ang="0">
                    <a:pos x="1885" y="2040"/>
                  </a:cxn>
                  <a:cxn ang="0">
                    <a:pos x="1649" y="2066"/>
                  </a:cxn>
                  <a:cxn ang="0">
                    <a:pos x="1409" y="2066"/>
                  </a:cxn>
                  <a:cxn ang="0">
                    <a:pos x="1173" y="2040"/>
                  </a:cxn>
                  <a:cxn ang="0">
                    <a:pos x="944" y="1992"/>
                  </a:cxn>
                  <a:cxn ang="0">
                    <a:pos x="730" y="1919"/>
                  </a:cxn>
                  <a:cxn ang="0">
                    <a:pos x="536" y="1823"/>
                  </a:cxn>
                  <a:cxn ang="0">
                    <a:pos x="367" y="1708"/>
                  </a:cxn>
                  <a:cxn ang="0">
                    <a:pos x="223" y="1575"/>
                  </a:cxn>
                  <a:cxn ang="0">
                    <a:pos x="116" y="1429"/>
                  </a:cxn>
                  <a:cxn ang="0">
                    <a:pos x="42" y="1275"/>
                  </a:cxn>
                  <a:cxn ang="0">
                    <a:pos x="5" y="1116"/>
                  </a:cxn>
                  <a:cxn ang="0">
                    <a:pos x="0" y="1034"/>
                  </a:cxn>
                </a:cxnLst>
                <a:rect l="0" t="0" r="r" b="b"/>
                <a:pathLst>
                  <a:path w="3059" h="2071">
                    <a:moveTo>
                      <a:pt x="0" y="1034"/>
                    </a:moveTo>
                    <a:lnTo>
                      <a:pt x="5" y="954"/>
                    </a:lnTo>
                    <a:lnTo>
                      <a:pt x="20" y="872"/>
                    </a:lnTo>
                    <a:lnTo>
                      <a:pt x="42" y="791"/>
                    </a:lnTo>
                    <a:lnTo>
                      <a:pt x="76" y="714"/>
                    </a:lnTo>
                    <a:lnTo>
                      <a:pt x="116" y="636"/>
                    </a:lnTo>
                    <a:lnTo>
                      <a:pt x="164" y="563"/>
                    </a:lnTo>
                    <a:lnTo>
                      <a:pt x="223" y="491"/>
                    </a:lnTo>
                    <a:lnTo>
                      <a:pt x="292" y="426"/>
                    </a:lnTo>
                    <a:lnTo>
                      <a:pt x="367" y="362"/>
                    </a:lnTo>
                    <a:lnTo>
                      <a:pt x="449" y="303"/>
                    </a:lnTo>
                    <a:lnTo>
                      <a:pt x="536" y="246"/>
                    </a:lnTo>
                    <a:lnTo>
                      <a:pt x="629" y="198"/>
                    </a:lnTo>
                    <a:lnTo>
                      <a:pt x="730" y="151"/>
                    </a:lnTo>
                    <a:lnTo>
                      <a:pt x="834" y="111"/>
                    </a:lnTo>
                    <a:lnTo>
                      <a:pt x="944" y="78"/>
                    </a:lnTo>
                    <a:lnTo>
                      <a:pt x="1056" y="50"/>
                    </a:lnTo>
                    <a:lnTo>
                      <a:pt x="1173" y="29"/>
                    </a:lnTo>
                    <a:lnTo>
                      <a:pt x="1290" y="11"/>
                    </a:lnTo>
                    <a:lnTo>
                      <a:pt x="1409" y="2"/>
                    </a:lnTo>
                    <a:lnTo>
                      <a:pt x="1528" y="0"/>
                    </a:lnTo>
                    <a:lnTo>
                      <a:pt x="1649" y="2"/>
                    </a:lnTo>
                    <a:lnTo>
                      <a:pt x="1768" y="11"/>
                    </a:lnTo>
                    <a:lnTo>
                      <a:pt x="1885" y="29"/>
                    </a:lnTo>
                    <a:lnTo>
                      <a:pt x="2002" y="50"/>
                    </a:lnTo>
                    <a:lnTo>
                      <a:pt x="2113" y="78"/>
                    </a:lnTo>
                    <a:lnTo>
                      <a:pt x="2224" y="111"/>
                    </a:lnTo>
                    <a:lnTo>
                      <a:pt x="2329" y="151"/>
                    </a:lnTo>
                    <a:lnTo>
                      <a:pt x="2427" y="198"/>
                    </a:lnTo>
                    <a:lnTo>
                      <a:pt x="2521" y="246"/>
                    </a:lnTo>
                    <a:lnTo>
                      <a:pt x="2609" y="303"/>
                    </a:lnTo>
                    <a:lnTo>
                      <a:pt x="2692" y="362"/>
                    </a:lnTo>
                    <a:lnTo>
                      <a:pt x="2765" y="426"/>
                    </a:lnTo>
                    <a:lnTo>
                      <a:pt x="2833" y="491"/>
                    </a:lnTo>
                    <a:lnTo>
                      <a:pt x="2892" y="563"/>
                    </a:lnTo>
                    <a:lnTo>
                      <a:pt x="2940" y="636"/>
                    </a:lnTo>
                    <a:lnTo>
                      <a:pt x="2983" y="714"/>
                    </a:lnTo>
                    <a:lnTo>
                      <a:pt x="3016" y="791"/>
                    </a:lnTo>
                    <a:lnTo>
                      <a:pt x="3039" y="872"/>
                    </a:lnTo>
                    <a:lnTo>
                      <a:pt x="3053" y="954"/>
                    </a:lnTo>
                    <a:lnTo>
                      <a:pt x="3058" y="1034"/>
                    </a:lnTo>
                    <a:lnTo>
                      <a:pt x="3053" y="1116"/>
                    </a:lnTo>
                    <a:lnTo>
                      <a:pt x="3039" y="1197"/>
                    </a:lnTo>
                    <a:lnTo>
                      <a:pt x="3016" y="1275"/>
                    </a:lnTo>
                    <a:lnTo>
                      <a:pt x="2983" y="1353"/>
                    </a:lnTo>
                    <a:lnTo>
                      <a:pt x="2940" y="1429"/>
                    </a:lnTo>
                    <a:lnTo>
                      <a:pt x="2892" y="1504"/>
                    </a:lnTo>
                    <a:lnTo>
                      <a:pt x="2833" y="1575"/>
                    </a:lnTo>
                    <a:lnTo>
                      <a:pt x="2765" y="1643"/>
                    </a:lnTo>
                    <a:lnTo>
                      <a:pt x="2692" y="1708"/>
                    </a:lnTo>
                    <a:lnTo>
                      <a:pt x="2609" y="1766"/>
                    </a:lnTo>
                    <a:lnTo>
                      <a:pt x="2521" y="1823"/>
                    </a:lnTo>
                    <a:lnTo>
                      <a:pt x="2427" y="1872"/>
                    </a:lnTo>
                    <a:lnTo>
                      <a:pt x="2329" y="1919"/>
                    </a:lnTo>
                    <a:lnTo>
                      <a:pt x="2224" y="1959"/>
                    </a:lnTo>
                    <a:lnTo>
                      <a:pt x="2113" y="1992"/>
                    </a:lnTo>
                    <a:lnTo>
                      <a:pt x="2002" y="2019"/>
                    </a:lnTo>
                    <a:lnTo>
                      <a:pt x="1885" y="2040"/>
                    </a:lnTo>
                    <a:lnTo>
                      <a:pt x="1768" y="2058"/>
                    </a:lnTo>
                    <a:lnTo>
                      <a:pt x="1649" y="2066"/>
                    </a:lnTo>
                    <a:lnTo>
                      <a:pt x="1528" y="2070"/>
                    </a:lnTo>
                    <a:lnTo>
                      <a:pt x="1409" y="2066"/>
                    </a:lnTo>
                    <a:lnTo>
                      <a:pt x="1290" y="2058"/>
                    </a:lnTo>
                    <a:lnTo>
                      <a:pt x="1173" y="2040"/>
                    </a:lnTo>
                    <a:lnTo>
                      <a:pt x="1056" y="2019"/>
                    </a:lnTo>
                    <a:lnTo>
                      <a:pt x="944" y="1992"/>
                    </a:lnTo>
                    <a:lnTo>
                      <a:pt x="834" y="1959"/>
                    </a:lnTo>
                    <a:lnTo>
                      <a:pt x="730" y="1919"/>
                    </a:lnTo>
                    <a:lnTo>
                      <a:pt x="629" y="1872"/>
                    </a:lnTo>
                    <a:lnTo>
                      <a:pt x="536" y="1823"/>
                    </a:lnTo>
                    <a:lnTo>
                      <a:pt x="449" y="1766"/>
                    </a:lnTo>
                    <a:lnTo>
                      <a:pt x="367" y="1708"/>
                    </a:lnTo>
                    <a:lnTo>
                      <a:pt x="292" y="1643"/>
                    </a:lnTo>
                    <a:lnTo>
                      <a:pt x="223" y="1575"/>
                    </a:lnTo>
                    <a:lnTo>
                      <a:pt x="164" y="1504"/>
                    </a:lnTo>
                    <a:lnTo>
                      <a:pt x="116" y="1429"/>
                    </a:lnTo>
                    <a:lnTo>
                      <a:pt x="76" y="1353"/>
                    </a:lnTo>
                    <a:lnTo>
                      <a:pt x="42" y="1275"/>
                    </a:lnTo>
                    <a:lnTo>
                      <a:pt x="20" y="1197"/>
                    </a:lnTo>
                    <a:lnTo>
                      <a:pt x="5" y="1116"/>
                    </a:lnTo>
                    <a:lnTo>
                      <a:pt x="0" y="1034"/>
                    </a:lnTo>
                    <a:lnTo>
                      <a:pt x="0" y="1034"/>
                    </a:lnTo>
                  </a:path>
                </a:pathLst>
              </a:custGeom>
              <a:solidFill>
                <a:srgbClr val="FFFFFF"/>
              </a:solidFill>
              <a:ln w="3240">
                <a:solidFill>
                  <a:srgbClr val="000000"/>
                </a:solidFill>
                <a:round/>
                <a:headEnd/>
                <a:tailEnd/>
              </a:ln>
            </p:spPr>
            <p:txBody>
              <a:bodyPr wrap="none" anchor="ctr"/>
              <a:lstStyle/>
              <a:p>
                <a:endParaRPr lang="en-US"/>
              </a:p>
            </p:txBody>
          </p:sp>
          <p:sp>
            <p:nvSpPr>
              <p:cNvPr id="1254450" name="AutoShape 50"/>
              <p:cNvSpPr>
                <a:spLocks noChangeArrowheads="1"/>
              </p:cNvSpPr>
              <p:nvPr/>
            </p:nvSpPr>
            <p:spPr bwMode="auto">
              <a:xfrm>
                <a:off x="4401" y="2486"/>
                <a:ext cx="375" cy="126"/>
              </a:xfrm>
              <a:prstGeom prst="roundRect">
                <a:avLst>
                  <a:gd name="adj" fmla="val 792"/>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Episode</a:t>
                </a:r>
              </a:p>
            </p:txBody>
          </p:sp>
          <p:sp>
            <p:nvSpPr>
              <p:cNvPr id="1254451" name="AutoShape 51"/>
              <p:cNvSpPr>
                <a:spLocks noChangeArrowheads="1"/>
              </p:cNvSpPr>
              <p:nvPr/>
            </p:nvSpPr>
            <p:spPr bwMode="auto">
              <a:xfrm>
                <a:off x="4309" y="2597"/>
                <a:ext cx="601"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Identification</a:t>
                </a:r>
              </a:p>
            </p:txBody>
          </p:sp>
          <p:sp>
            <p:nvSpPr>
              <p:cNvPr id="1254452" name="Freeform 52"/>
              <p:cNvSpPr>
                <a:spLocks noChangeArrowheads="1"/>
              </p:cNvSpPr>
              <p:nvPr/>
            </p:nvSpPr>
            <p:spPr bwMode="auto">
              <a:xfrm>
                <a:off x="1562" y="1892"/>
                <a:ext cx="694" cy="469"/>
              </a:xfrm>
              <a:custGeom>
                <a:avLst/>
                <a:gdLst/>
                <a:ahLst/>
                <a:cxnLst>
                  <a:cxn ang="0">
                    <a:pos x="3" y="948"/>
                  </a:cxn>
                  <a:cxn ang="0">
                    <a:pos x="40" y="791"/>
                  </a:cxn>
                  <a:cxn ang="0">
                    <a:pos x="112" y="636"/>
                  </a:cxn>
                  <a:cxn ang="0">
                    <a:pos x="223" y="492"/>
                  </a:cxn>
                  <a:cxn ang="0">
                    <a:pos x="365" y="359"/>
                  </a:cxn>
                  <a:cxn ang="0">
                    <a:pos x="532" y="247"/>
                  </a:cxn>
                  <a:cxn ang="0">
                    <a:pos x="728" y="151"/>
                  </a:cxn>
                  <a:cxn ang="0">
                    <a:pos x="944" y="78"/>
                  </a:cxn>
                  <a:cxn ang="0">
                    <a:pos x="1170" y="26"/>
                  </a:cxn>
                  <a:cxn ang="0">
                    <a:pos x="1409" y="1"/>
                  </a:cxn>
                  <a:cxn ang="0">
                    <a:pos x="1648" y="1"/>
                  </a:cxn>
                  <a:cxn ang="0">
                    <a:pos x="1884" y="26"/>
                  </a:cxn>
                  <a:cxn ang="0">
                    <a:pos x="2114" y="78"/>
                  </a:cxn>
                  <a:cxn ang="0">
                    <a:pos x="2326" y="151"/>
                  </a:cxn>
                  <a:cxn ang="0">
                    <a:pos x="2522" y="247"/>
                  </a:cxn>
                  <a:cxn ang="0">
                    <a:pos x="2693" y="359"/>
                  </a:cxn>
                  <a:cxn ang="0">
                    <a:pos x="2832" y="492"/>
                  </a:cxn>
                  <a:cxn ang="0">
                    <a:pos x="2941" y="636"/>
                  </a:cxn>
                  <a:cxn ang="0">
                    <a:pos x="3015" y="791"/>
                  </a:cxn>
                  <a:cxn ang="0">
                    <a:pos x="3054" y="948"/>
                  </a:cxn>
                  <a:cxn ang="0">
                    <a:pos x="3054" y="1111"/>
                  </a:cxn>
                  <a:cxn ang="0">
                    <a:pos x="3015" y="1273"/>
                  </a:cxn>
                  <a:cxn ang="0">
                    <a:pos x="2941" y="1427"/>
                  </a:cxn>
                  <a:cxn ang="0">
                    <a:pos x="2832" y="1572"/>
                  </a:cxn>
                  <a:cxn ang="0">
                    <a:pos x="2693" y="1701"/>
                  </a:cxn>
                  <a:cxn ang="0">
                    <a:pos x="2522" y="1816"/>
                  </a:cxn>
                  <a:cxn ang="0">
                    <a:pos x="2326" y="1912"/>
                  </a:cxn>
                  <a:cxn ang="0">
                    <a:pos x="2114" y="1986"/>
                  </a:cxn>
                  <a:cxn ang="0">
                    <a:pos x="1884" y="2037"/>
                  </a:cxn>
                  <a:cxn ang="0">
                    <a:pos x="1648" y="2060"/>
                  </a:cxn>
                  <a:cxn ang="0">
                    <a:pos x="1409" y="2060"/>
                  </a:cxn>
                  <a:cxn ang="0">
                    <a:pos x="1170" y="2037"/>
                  </a:cxn>
                  <a:cxn ang="0">
                    <a:pos x="944" y="1986"/>
                  </a:cxn>
                  <a:cxn ang="0">
                    <a:pos x="728" y="1912"/>
                  </a:cxn>
                  <a:cxn ang="0">
                    <a:pos x="532" y="1816"/>
                  </a:cxn>
                  <a:cxn ang="0">
                    <a:pos x="365" y="1701"/>
                  </a:cxn>
                  <a:cxn ang="0">
                    <a:pos x="223" y="1572"/>
                  </a:cxn>
                  <a:cxn ang="0">
                    <a:pos x="112" y="1427"/>
                  </a:cxn>
                  <a:cxn ang="0">
                    <a:pos x="40" y="1273"/>
                  </a:cxn>
                  <a:cxn ang="0">
                    <a:pos x="3" y="1111"/>
                  </a:cxn>
                  <a:cxn ang="0">
                    <a:pos x="0" y="1031"/>
                  </a:cxn>
                </a:cxnLst>
                <a:rect l="0" t="0" r="r" b="b"/>
                <a:pathLst>
                  <a:path w="3059" h="2066">
                    <a:moveTo>
                      <a:pt x="0" y="1031"/>
                    </a:moveTo>
                    <a:lnTo>
                      <a:pt x="3" y="948"/>
                    </a:lnTo>
                    <a:lnTo>
                      <a:pt x="15" y="869"/>
                    </a:lnTo>
                    <a:lnTo>
                      <a:pt x="40" y="791"/>
                    </a:lnTo>
                    <a:lnTo>
                      <a:pt x="72" y="712"/>
                    </a:lnTo>
                    <a:lnTo>
                      <a:pt x="112" y="636"/>
                    </a:lnTo>
                    <a:lnTo>
                      <a:pt x="164" y="562"/>
                    </a:lnTo>
                    <a:lnTo>
                      <a:pt x="223" y="492"/>
                    </a:lnTo>
                    <a:lnTo>
                      <a:pt x="290" y="423"/>
                    </a:lnTo>
                    <a:lnTo>
                      <a:pt x="365" y="359"/>
                    </a:lnTo>
                    <a:lnTo>
                      <a:pt x="445" y="300"/>
                    </a:lnTo>
                    <a:lnTo>
                      <a:pt x="532" y="247"/>
                    </a:lnTo>
                    <a:lnTo>
                      <a:pt x="629" y="195"/>
                    </a:lnTo>
                    <a:lnTo>
                      <a:pt x="728" y="151"/>
                    </a:lnTo>
                    <a:lnTo>
                      <a:pt x="832" y="110"/>
                    </a:lnTo>
                    <a:lnTo>
                      <a:pt x="944" y="78"/>
                    </a:lnTo>
                    <a:lnTo>
                      <a:pt x="1054" y="48"/>
                    </a:lnTo>
                    <a:lnTo>
                      <a:pt x="1170" y="26"/>
                    </a:lnTo>
                    <a:lnTo>
                      <a:pt x="1289" y="11"/>
                    </a:lnTo>
                    <a:lnTo>
                      <a:pt x="1409" y="1"/>
                    </a:lnTo>
                    <a:lnTo>
                      <a:pt x="1529" y="0"/>
                    </a:lnTo>
                    <a:lnTo>
                      <a:pt x="1648" y="1"/>
                    </a:lnTo>
                    <a:lnTo>
                      <a:pt x="1767" y="11"/>
                    </a:lnTo>
                    <a:lnTo>
                      <a:pt x="1884" y="26"/>
                    </a:lnTo>
                    <a:lnTo>
                      <a:pt x="2001" y="48"/>
                    </a:lnTo>
                    <a:lnTo>
                      <a:pt x="2114" y="78"/>
                    </a:lnTo>
                    <a:lnTo>
                      <a:pt x="2221" y="110"/>
                    </a:lnTo>
                    <a:lnTo>
                      <a:pt x="2326" y="151"/>
                    </a:lnTo>
                    <a:lnTo>
                      <a:pt x="2426" y="195"/>
                    </a:lnTo>
                    <a:lnTo>
                      <a:pt x="2522" y="247"/>
                    </a:lnTo>
                    <a:lnTo>
                      <a:pt x="2608" y="300"/>
                    </a:lnTo>
                    <a:lnTo>
                      <a:pt x="2693" y="359"/>
                    </a:lnTo>
                    <a:lnTo>
                      <a:pt x="2766" y="423"/>
                    </a:lnTo>
                    <a:lnTo>
                      <a:pt x="2832" y="492"/>
                    </a:lnTo>
                    <a:lnTo>
                      <a:pt x="2893" y="562"/>
                    </a:lnTo>
                    <a:lnTo>
                      <a:pt x="2941" y="636"/>
                    </a:lnTo>
                    <a:lnTo>
                      <a:pt x="2982" y="712"/>
                    </a:lnTo>
                    <a:lnTo>
                      <a:pt x="3015" y="791"/>
                    </a:lnTo>
                    <a:lnTo>
                      <a:pt x="3037" y="869"/>
                    </a:lnTo>
                    <a:lnTo>
                      <a:pt x="3054" y="948"/>
                    </a:lnTo>
                    <a:lnTo>
                      <a:pt x="3058" y="1031"/>
                    </a:lnTo>
                    <a:lnTo>
                      <a:pt x="3054" y="1111"/>
                    </a:lnTo>
                    <a:lnTo>
                      <a:pt x="3037" y="1193"/>
                    </a:lnTo>
                    <a:lnTo>
                      <a:pt x="3015" y="1273"/>
                    </a:lnTo>
                    <a:lnTo>
                      <a:pt x="2982" y="1351"/>
                    </a:lnTo>
                    <a:lnTo>
                      <a:pt x="2941" y="1427"/>
                    </a:lnTo>
                    <a:lnTo>
                      <a:pt x="2893" y="1500"/>
                    </a:lnTo>
                    <a:lnTo>
                      <a:pt x="2832" y="1572"/>
                    </a:lnTo>
                    <a:lnTo>
                      <a:pt x="2766" y="1638"/>
                    </a:lnTo>
                    <a:lnTo>
                      <a:pt x="2693" y="1701"/>
                    </a:lnTo>
                    <a:lnTo>
                      <a:pt x="2608" y="1763"/>
                    </a:lnTo>
                    <a:lnTo>
                      <a:pt x="2522" y="1816"/>
                    </a:lnTo>
                    <a:lnTo>
                      <a:pt x="2426" y="1867"/>
                    </a:lnTo>
                    <a:lnTo>
                      <a:pt x="2326" y="1912"/>
                    </a:lnTo>
                    <a:lnTo>
                      <a:pt x="2221" y="1951"/>
                    </a:lnTo>
                    <a:lnTo>
                      <a:pt x="2114" y="1986"/>
                    </a:lnTo>
                    <a:lnTo>
                      <a:pt x="2001" y="2015"/>
                    </a:lnTo>
                    <a:lnTo>
                      <a:pt x="1884" y="2037"/>
                    </a:lnTo>
                    <a:lnTo>
                      <a:pt x="1767" y="2051"/>
                    </a:lnTo>
                    <a:lnTo>
                      <a:pt x="1648" y="2060"/>
                    </a:lnTo>
                    <a:lnTo>
                      <a:pt x="1529" y="2065"/>
                    </a:lnTo>
                    <a:lnTo>
                      <a:pt x="1409" y="2060"/>
                    </a:lnTo>
                    <a:lnTo>
                      <a:pt x="1289" y="2051"/>
                    </a:lnTo>
                    <a:lnTo>
                      <a:pt x="1170" y="2037"/>
                    </a:lnTo>
                    <a:lnTo>
                      <a:pt x="1054" y="2015"/>
                    </a:lnTo>
                    <a:lnTo>
                      <a:pt x="944" y="1986"/>
                    </a:lnTo>
                    <a:lnTo>
                      <a:pt x="832" y="1951"/>
                    </a:lnTo>
                    <a:lnTo>
                      <a:pt x="728" y="1912"/>
                    </a:lnTo>
                    <a:lnTo>
                      <a:pt x="629" y="1867"/>
                    </a:lnTo>
                    <a:lnTo>
                      <a:pt x="532" y="1816"/>
                    </a:lnTo>
                    <a:lnTo>
                      <a:pt x="445" y="1763"/>
                    </a:lnTo>
                    <a:lnTo>
                      <a:pt x="365" y="1701"/>
                    </a:lnTo>
                    <a:lnTo>
                      <a:pt x="290" y="1638"/>
                    </a:lnTo>
                    <a:lnTo>
                      <a:pt x="223" y="1572"/>
                    </a:lnTo>
                    <a:lnTo>
                      <a:pt x="164" y="1500"/>
                    </a:lnTo>
                    <a:lnTo>
                      <a:pt x="112" y="1427"/>
                    </a:lnTo>
                    <a:lnTo>
                      <a:pt x="72" y="1351"/>
                    </a:lnTo>
                    <a:lnTo>
                      <a:pt x="40" y="1273"/>
                    </a:lnTo>
                    <a:lnTo>
                      <a:pt x="15" y="1193"/>
                    </a:lnTo>
                    <a:lnTo>
                      <a:pt x="3" y="1111"/>
                    </a:lnTo>
                    <a:lnTo>
                      <a:pt x="0" y="1031"/>
                    </a:lnTo>
                    <a:lnTo>
                      <a:pt x="0" y="1031"/>
                    </a:lnTo>
                  </a:path>
                </a:pathLst>
              </a:custGeom>
              <a:solidFill>
                <a:srgbClr val="FFFFFF"/>
              </a:solidFill>
              <a:ln w="3240">
                <a:solidFill>
                  <a:srgbClr val="000000"/>
                </a:solidFill>
                <a:round/>
                <a:headEnd/>
                <a:tailEnd/>
              </a:ln>
            </p:spPr>
            <p:txBody>
              <a:bodyPr wrap="none" anchor="ctr"/>
              <a:lstStyle/>
              <a:p>
                <a:endParaRPr lang="en-US"/>
              </a:p>
            </p:txBody>
          </p:sp>
          <p:sp>
            <p:nvSpPr>
              <p:cNvPr id="1254453" name="AutoShape 53"/>
              <p:cNvSpPr>
                <a:spLocks noChangeArrowheads="1"/>
              </p:cNvSpPr>
              <p:nvPr/>
            </p:nvSpPr>
            <p:spPr bwMode="auto">
              <a:xfrm>
                <a:off x="1612" y="2006"/>
                <a:ext cx="609"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User/Session</a:t>
                </a:r>
              </a:p>
            </p:txBody>
          </p:sp>
          <p:sp>
            <p:nvSpPr>
              <p:cNvPr id="1254454" name="AutoShape 54"/>
              <p:cNvSpPr>
                <a:spLocks noChangeArrowheads="1"/>
              </p:cNvSpPr>
              <p:nvPr/>
            </p:nvSpPr>
            <p:spPr bwMode="auto">
              <a:xfrm>
                <a:off x="1627" y="2117"/>
                <a:ext cx="601"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Identification</a:t>
                </a:r>
              </a:p>
            </p:txBody>
          </p:sp>
          <p:sp>
            <p:nvSpPr>
              <p:cNvPr id="1254455" name="Freeform 55"/>
              <p:cNvSpPr>
                <a:spLocks noChangeArrowheads="1"/>
              </p:cNvSpPr>
              <p:nvPr/>
            </p:nvSpPr>
            <p:spPr bwMode="auto">
              <a:xfrm>
                <a:off x="2427" y="1892"/>
                <a:ext cx="685" cy="462"/>
              </a:xfrm>
              <a:custGeom>
                <a:avLst/>
                <a:gdLst/>
                <a:ahLst/>
                <a:cxnLst>
                  <a:cxn ang="0">
                    <a:pos x="2" y="937"/>
                  </a:cxn>
                  <a:cxn ang="0">
                    <a:pos x="40" y="781"/>
                  </a:cxn>
                  <a:cxn ang="0">
                    <a:pos x="114" y="626"/>
                  </a:cxn>
                  <a:cxn ang="0">
                    <a:pos x="221" y="484"/>
                  </a:cxn>
                  <a:cxn ang="0">
                    <a:pos x="361" y="354"/>
                  </a:cxn>
                  <a:cxn ang="0">
                    <a:pos x="526" y="242"/>
                  </a:cxn>
                  <a:cxn ang="0">
                    <a:pos x="720" y="149"/>
                  </a:cxn>
                  <a:cxn ang="0">
                    <a:pos x="928" y="75"/>
                  </a:cxn>
                  <a:cxn ang="0">
                    <a:pos x="1155" y="26"/>
                  </a:cxn>
                  <a:cxn ang="0">
                    <a:pos x="1390" y="1"/>
                  </a:cxn>
                  <a:cxn ang="0">
                    <a:pos x="1626" y="1"/>
                  </a:cxn>
                  <a:cxn ang="0">
                    <a:pos x="1860" y="26"/>
                  </a:cxn>
                  <a:cxn ang="0">
                    <a:pos x="2086" y="75"/>
                  </a:cxn>
                  <a:cxn ang="0">
                    <a:pos x="2297" y="149"/>
                  </a:cxn>
                  <a:cxn ang="0">
                    <a:pos x="2487" y="242"/>
                  </a:cxn>
                  <a:cxn ang="0">
                    <a:pos x="2656" y="354"/>
                  </a:cxn>
                  <a:cxn ang="0">
                    <a:pos x="2794" y="484"/>
                  </a:cxn>
                  <a:cxn ang="0">
                    <a:pos x="2902" y="626"/>
                  </a:cxn>
                  <a:cxn ang="0">
                    <a:pos x="2975" y="781"/>
                  </a:cxn>
                  <a:cxn ang="0">
                    <a:pos x="3011" y="937"/>
                  </a:cxn>
                  <a:cxn ang="0">
                    <a:pos x="3011" y="1097"/>
                  </a:cxn>
                  <a:cxn ang="0">
                    <a:pos x="2975" y="1255"/>
                  </a:cxn>
                  <a:cxn ang="0">
                    <a:pos x="2902" y="1408"/>
                  </a:cxn>
                  <a:cxn ang="0">
                    <a:pos x="2794" y="1549"/>
                  </a:cxn>
                  <a:cxn ang="0">
                    <a:pos x="2656" y="1679"/>
                  </a:cxn>
                  <a:cxn ang="0">
                    <a:pos x="2487" y="1793"/>
                  </a:cxn>
                  <a:cxn ang="0">
                    <a:pos x="2297" y="1887"/>
                  </a:cxn>
                  <a:cxn ang="0">
                    <a:pos x="2086" y="1958"/>
                  </a:cxn>
                  <a:cxn ang="0">
                    <a:pos x="1860" y="2007"/>
                  </a:cxn>
                  <a:cxn ang="0">
                    <a:pos x="1626" y="2035"/>
                  </a:cxn>
                  <a:cxn ang="0">
                    <a:pos x="1390" y="2035"/>
                  </a:cxn>
                  <a:cxn ang="0">
                    <a:pos x="1155" y="2007"/>
                  </a:cxn>
                  <a:cxn ang="0">
                    <a:pos x="928" y="1958"/>
                  </a:cxn>
                  <a:cxn ang="0">
                    <a:pos x="720" y="1887"/>
                  </a:cxn>
                  <a:cxn ang="0">
                    <a:pos x="526" y="1793"/>
                  </a:cxn>
                  <a:cxn ang="0">
                    <a:pos x="361" y="1679"/>
                  </a:cxn>
                  <a:cxn ang="0">
                    <a:pos x="221" y="1549"/>
                  </a:cxn>
                  <a:cxn ang="0">
                    <a:pos x="114" y="1408"/>
                  </a:cxn>
                  <a:cxn ang="0">
                    <a:pos x="40" y="1255"/>
                  </a:cxn>
                  <a:cxn ang="0">
                    <a:pos x="2" y="1097"/>
                  </a:cxn>
                  <a:cxn ang="0">
                    <a:pos x="0" y="1019"/>
                  </a:cxn>
                </a:cxnLst>
                <a:rect l="0" t="0" r="r" b="b"/>
                <a:pathLst>
                  <a:path w="3019" h="2038">
                    <a:moveTo>
                      <a:pt x="0" y="1019"/>
                    </a:moveTo>
                    <a:lnTo>
                      <a:pt x="2" y="937"/>
                    </a:lnTo>
                    <a:lnTo>
                      <a:pt x="16" y="859"/>
                    </a:lnTo>
                    <a:lnTo>
                      <a:pt x="40" y="781"/>
                    </a:lnTo>
                    <a:lnTo>
                      <a:pt x="72" y="703"/>
                    </a:lnTo>
                    <a:lnTo>
                      <a:pt x="114" y="626"/>
                    </a:lnTo>
                    <a:lnTo>
                      <a:pt x="163" y="556"/>
                    </a:lnTo>
                    <a:lnTo>
                      <a:pt x="221" y="484"/>
                    </a:lnTo>
                    <a:lnTo>
                      <a:pt x="286" y="417"/>
                    </a:lnTo>
                    <a:lnTo>
                      <a:pt x="361" y="354"/>
                    </a:lnTo>
                    <a:lnTo>
                      <a:pt x="441" y="296"/>
                    </a:lnTo>
                    <a:lnTo>
                      <a:pt x="526" y="242"/>
                    </a:lnTo>
                    <a:lnTo>
                      <a:pt x="621" y="193"/>
                    </a:lnTo>
                    <a:lnTo>
                      <a:pt x="720" y="149"/>
                    </a:lnTo>
                    <a:lnTo>
                      <a:pt x="821" y="110"/>
                    </a:lnTo>
                    <a:lnTo>
                      <a:pt x="928" y="75"/>
                    </a:lnTo>
                    <a:lnTo>
                      <a:pt x="1040" y="48"/>
                    </a:lnTo>
                    <a:lnTo>
                      <a:pt x="1155" y="26"/>
                    </a:lnTo>
                    <a:lnTo>
                      <a:pt x="1271" y="11"/>
                    </a:lnTo>
                    <a:lnTo>
                      <a:pt x="1390" y="1"/>
                    </a:lnTo>
                    <a:lnTo>
                      <a:pt x="1507" y="0"/>
                    </a:lnTo>
                    <a:lnTo>
                      <a:pt x="1626" y="1"/>
                    </a:lnTo>
                    <a:lnTo>
                      <a:pt x="1743" y="11"/>
                    </a:lnTo>
                    <a:lnTo>
                      <a:pt x="1860" y="26"/>
                    </a:lnTo>
                    <a:lnTo>
                      <a:pt x="1972" y="48"/>
                    </a:lnTo>
                    <a:lnTo>
                      <a:pt x="2086" y="75"/>
                    </a:lnTo>
                    <a:lnTo>
                      <a:pt x="2193" y="110"/>
                    </a:lnTo>
                    <a:lnTo>
                      <a:pt x="2297" y="149"/>
                    </a:lnTo>
                    <a:lnTo>
                      <a:pt x="2394" y="193"/>
                    </a:lnTo>
                    <a:lnTo>
                      <a:pt x="2487" y="242"/>
                    </a:lnTo>
                    <a:lnTo>
                      <a:pt x="2576" y="296"/>
                    </a:lnTo>
                    <a:lnTo>
                      <a:pt x="2656" y="354"/>
                    </a:lnTo>
                    <a:lnTo>
                      <a:pt x="2729" y="417"/>
                    </a:lnTo>
                    <a:lnTo>
                      <a:pt x="2794" y="484"/>
                    </a:lnTo>
                    <a:lnTo>
                      <a:pt x="2854" y="556"/>
                    </a:lnTo>
                    <a:lnTo>
                      <a:pt x="2902" y="626"/>
                    </a:lnTo>
                    <a:lnTo>
                      <a:pt x="2943" y="703"/>
                    </a:lnTo>
                    <a:lnTo>
                      <a:pt x="2975" y="781"/>
                    </a:lnTo>
                    <a:lnTo>
                      <a:pt x="2997" y="859"/>
                    </a:lnTo>
                    <a:lnTo>
                      <a:pt x="3011" y="937"/>
                    </a:lnTo>
                    <a:lnTo>
                      <a:pt x="3018" y="1019"/>
                    </a:lnTo>
                    <a:lnTo>
                      <a:pt x="3011" y="1097"/>
                    </a:lnTo>
                    <a:lnTo>
                      <a:pt x="2997" y="1177"/>
                    </a:lnTo>
                    <a:lnTo>
                      <a:pt x="2975" y="1255"/>
                    </a:lnTo>
                    <a:lnTo>
                      <a:pt x="2943" y="1331"/>
                    </a:lnTo>
                    <a:lnTo>
                      <a:pt x="2902" y="1408"/>
                    </a:lnTo>
                    <a:lnTo>
                      <a:pt x="2854" y="1480"/>
                    </a:lnTo>
                    <a:lnTo>
                      <a:pt x="2794" y="1549"/>
                    </a:lnTo>
                    <a:lnTo>
                      <a:pt x="2729" y="1615"/>
                    </a:lnTo>
                    <a:lnTo>
                      <a:pt x="2656" y="1679"/>
                    </a:lnTo>
                    <a:lnTo>
                      <a:pt x="2576" y="1738"/>
                    </a:lnTo>
                    <a:lnTo>
                      <a:pt x="2487" y="1793"/>
                    </a:lnTo>
                    <a:lnTo>
                      <a:pt x="2394" y="1843"/>
                    </a:lnTo>
                    <a:lnTo>
                      <a:pt x="2297" y="1887"/>
                    </a:lnTo>
                    <a:lnTo>
                      <a:pt x="2193" y="1927"/>
                    </a:lnTo>
                    <a:lnTo>
                      <a:pt x="2086" y="1958"/>
                    </a:lnTo>
                    <a:lnTo>
                      <a:pt x="1972" y="1988"/>
                    </a:lnTo>
                    <a:lnTo>
                      <a:pt x="1860" y="2007"/>
                    </a:lnTo>
                    <a:lnTo>
                      <a:pt x="1743" y="2025"/>
                    </a:lnTo>
                    <a:lnTo>
                      <a:pt x="1626" y="2035"/>
                    </a:lnTo>
                    <a:lnTo>
                      <a:pt x="1507" y="2037"/>
                    </a:lnTo>
                    <a:lnTo>
                      <a:pt x="1390" y="2035"/>
                    </a:lnTo>
                    <a:lnTo>
                      <a:pt x="1271" y="2025"/>
                    </a:lnTo>
                    <a:lnTo>
                      <a:pt x="1155" y="2007"/>
                    </a:lnTo>
                    <a:lnTo>
                      <a:pt x="1040" y="1988"/>
                    </a:lnTo>
                    <a:lnTo>
                      <a:pt x="928" y="1958"/>
                    </a:lnTo>
                    <a:lnTo>
                      <a:pt x="821" y="1927"/>
                    </a:lnTo>
                    <a:lnTo>
                      <a:pt x="720" y="1887"/>
                    </a:lnTo>
                    <a:lnTo>
                      <a:pt x="621" y="1843"/>
                    </a:lnTo>
                    <a:lnTo>
                      <a:pt x="526" y="1793"/>
                    </a:lnTo>
                    <a:lnTo>
                      <a:pt x="441" y="1738"/>
                    </a:lnTo>
                    <a:lnTo>
                      <a:pt x="361" y="1679"/>
                    </a:lnTo>
                    <a:lnTo>
                      <a:pt x="286" y="1615"/>
                    </a:lnTo>
                    <a:lnTo>
                      <a:pt x="221" y="1549"/>
                    </a:lnTo>
                    <a:lnTo>
                      <a:pt x="163" y="1480"/>
                    </a:lnTo>
                    <a:lnTo>
                      <a:pt x="114" y="1408"/>
                    </a:lnTo>
                    <a:lnTo>
                      <a:pt x="72" y="1331"/>
                    </a:lnTo>
                    <a:lnTo>
                      <a:pt x="40" y="1255"/>
                    </a:lnTo>
                    <a:lnTo>
                      <a:pt x="16" y="1177"/>
                    </a:lnTo>
                    <a:lnTo>
                      <a:pt x="2" y="1097"/>
                    </a:lnTo>
                    <a:lnTo>
                      <a:pt x="0" y="1019"/>
                    </a:lnTo>
                    <a:lnTo>
                      <a:pt x="0" y="1019"/>
                    </a:lnTo>
                  </a:path>
                </a:pathLst>
              </a:custGeom>
              <a:solidFill>
                <a:srgbClr val="FFFFFF"/>
              </a:solidFill>
              <a:ln w="3240">
                <a:solidFill>
                  <a:srgbClr val="000000"/>
                </a:solidFill>
                <a:round/>
                <a:headEnd/>
                <a:tailEnd/>
              </a:ln>
            </p:spPr>
            <p:txBody>
              <a:bodyPr wrap="none" anchor="ctr"/>
              <a:lstStyle/>
              <a:p>
                <a:endParaRPr lang="en-US"/>
              </a:p>
            </p:txBody>
          </p:sp>
          <p:sp>
            <p:nvSpPr>
              <p:cNvPr id="1254456" name="AutoShape 56"/>
              <p:cNvSpPr>
                <a:spLocks noChangeArrowheads="1"/>
              </p:cNvSpPr>
              <p:nvPr/>
            </p:nvSpPr>
            <p:spPr bwMode="auto">
              <a:xfrm>
                <a:off x="2526" y="2010"/>
                <a:ext cx="476"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Page View</a:t>
                </a:r>
              </a:p>
            </p:txBody>
          </p:sp>
          <p:sp>
            <p:nvSpPr>
              <p:cNvPr id="1254457" name="AutoShape 57"/>
              <p:cNvSpPr>
                <a:spLocks noChangeArrowheads="1"/>
              </p:cNvSpPr>
              <p:nvPr/>
            </p:nvSpPr>
            <p:spPr bwMode="auto">
              <a:xfrm>
                <a:off x="2488" y="2121"/>
                <a:ext cx="601"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Identification</a:t>
                </a:r>
              </a:p>
            </p:txBody>
          </p:sp>
          <p:sp>
            <p:nvSpPr>
              <p:cNvPr id="1254458" name="Freeform 58"/>
              <p:cNvSpPr>
                <a:spLocks noChangeArrowheads="1"/>
              </p:cNvSpPr>
              <p:nvPr/>
            </p:nvSpPr>
            <p:spPr bwMode="auto">
              <a:xfrm>
                <a:off x="3311" y="1892"/>
                <a:ext cx="678" cy="458"/>
              </a:xfrm>
              <a:custGeom>
                <a:avLst/>
                <a:gdLst/>
                <a:ahLst/>
                <a:cxnLst>
                  <a:cxn ang="0">
                    <a:pos x="6" y="927"/>
                  </a:cxn>
                  <a:cxn ang="0">
                    <a:pos x="44" y="765"/>
                  </a:cxn>
                  <a:cxn ang="0">
                    <a:pos x="119" y="611"/>
                  </a:cxn>
                  <a:cxn ang="0">
                    <a:pos x="232" y="470"/>
                  </a:cxn>
                  <a:cxn ang="0">
                    <a:pos x="374" y="337"/>
                  </a:cxn>
                  <a:cxn ang="0">
                    <a:pos x="548" y="224"/>
                  </a:cxn>
                  <a:cxn ang="0">
                    <a:pos x="746" y="134"/>
                  </a:cxn>
                  <a:cxn ang="0">
                    <a:pos x="965" y="63"/>
                  </a:cxn>
                  <a:cxn ang="0">
                    <a:pos x="1195" y="19"/>
                  </a:cxn>
                  <a:cxn ang="0">
                    <a:pos x="1433" y="0"/>
                  </a:cxn>
                  <a:cxn ang="0">
                    <a:pos x="1675" y="7"/>
                  </a:cxn>
                  <a:cxn ang="0">
                    <a:pos x="1911" y="39"/>
                  </a:cxn>
                  <a:cxn ang="0">
                    <a:pos x="2134" y="94"/>
                  </a:cxn>
                  <a:cxn ang="0">
                    <a:pos x="2342" y="179"/>
                  </a:cxn>
                  <a:cxn ang="0">
                    <a:pos x="2529" y="281"/>
                  </a:cxn>
                  <a:cxn ang="0">
                    <a:pos x="2688" y="401"/>
                  </a:cxn>
                  <a:cxn ang="0">
                    <a:pos x="2817" y="539"/>
                  </a:cxn>
                  <a:cxn ang="0">
                    <a:pos x="2913" y="687"/>
                  </a:cxn>
                  <a:cxn ang="0">
                    <a:pos x="2968" y="847"/>
                  </a:cxn>
                  <a:cxn ang="0">
                    <a:pos x="2989" y="1010"/>
                  </a:cxn>
                  <a:cxn ang="0">
                    <a:pos x="2968" y="1169"/>
                  </a:cxn>
                  <a:cxn ang="0">
                    <a:pos x="2913" y="1330"/>
                  </a:cxn>
                  <a:cxn ang="0">
                    <a:pos x="2817" y="1478"/>
                  </a:cxn>
                  <a:cxn ang="0">
                    <a:pos x="2688" y="1615"/>
                  </a:cxn>
                  <a:cxn ang="0">
                    <a:pos x="2529" y="1736"/>
                  </a:cxn>
                  <a:cxn ang="0">
                    <a:pos x="2342" y="1838"/>
                  </a:cxn>
                  <a:cxn ang="0">
                    <a:pos x="2134" y="1922"/>
                  </a:cxn>
                  <a:cxn ang="0">
                    <a:pos x="1911" y="1978"/>
                  </a:cxn>
                  <a:cxn ang="0">
                    <a:pos x="1675" y="2010"/>
                  </a:cxn>
                  <a:cxn ang="0">
                    <a:pos x="1433" y="2018"/>
                  </a:cxn>
                  <a:cxn ang="0">
                    <a:pos x="1195" y="1997"/>
                  </a:cxn>
                  <a:cxn ang="0">
                    <a:pos x="965" y="1953"/>
                  </a:cxn>
                  <a:cxn ang="0">
                    <a:pos x="746" y="1882"/>
                  </a:cxn>
                  <a:cxn ang="0">
                    <a:pos x="548" y="1793"/>
                  </a:cxn>
                  <a:cxn ang="0">
                    <a:pos x="374" y="1679"/>
                  </a:cxn>
                  <a:cxn ang="0">
                    <a:pos x="232" y="1547"/>
                  </a:cxn>
                  <a:cxn ang="0">
                    <a:pos x="119" y="1406"/>
                  </a:cxn>
                  <a:cxn ang="0">
                    <a:pos x="44" y="1252"/>
                  </a:cxn>
                  <a:cxn ang="0">
                    <a:pos x="6" y="1089"/>
                  </a:cxn>
                  <a:cxn ang="0">
                    <a:pos x="0" y="1010"/>
                  </a:cxn>
                </a:cxnLst>
                <a:rect l="0" t="0" r="r" b="b"/>
                <a:pathLst>
                  <a:path w="2990" h="2019">
                    <a:moveTo>
                      <a:pt x="0" y="1010"/>
                    </a:moveTo>
                    <a:lnTo>
                      <a:pt x="6" y="927"/>
                    </a:lnTo>
                    <a:lnTo>
                      <a:pt x="20" y="847"/>
                    </a:lnTo>
                    <a:lnTo>
                      <a:pt x="44" y="765"/>
                    </a:lnTo>
                    <a:lnTo>
                      <a:pt x="76" y="687"/>
                    </a:lnTo>
                    <a:lnTo>
                      <a:pt x="119" y="611"/>
                    </a:lnTo>
                    <a:lnTo>
                      <a:pt x="171" y="539"/>
                    </a:lnTo>
                    <a:lnTo>
                      <a:pt x="232" y="470"/>
                    </a:lnTo>
                    <a:lnTo>
                      <a:pt x="300" y="401"/>
                    </a:lnTo>
                    <a:lnTo>
                      <a:pt x="374" y="337"/>
                    </a:lnTo>
                    <a:lnTo>
                      <a:pt x="459" y="281"/>
                    </a:lnTo>
                    <a:lnTo>
                      <a:pt x="548" y="224"/>
                    </a:lnTo>
                    <a:lnTo>
                      <a:pt x="647" y="179"/>
                    </a:lnTo>
                    <a:lnTo>
                      <a:pt x="746" y="134"/>
                    </a:lnTo>
                    <a:lnTo>
                      <a:pt x="853" y="94"/>
                    </a:lnTo>
                    <a:lnTo>
                      <a:pt x="965" y="63"/>
                    </a:lnTo>
                    <a:lnTo>
                      <a:pt x="1078" y="39"/>
                    </a:lnTo>
                    <a:lnTo>
                      <a:pt x="1195" y="19"/>
                    </a:lnTo>
                    <a:lnTo>
                      <a:pt x="1314" y="7"/>
                    </a:lnTo>
                    <a:lnTo>
                      <a:pt x="1433" y="0"/>
                    </a:lnTo>
                    <a:lnTo>
                      <a:pt x="1556" y="0"/>
                    </a:lnTo>
                    <a:lnTo>
                      <a:pt x="1675" y="7"/>
                    </a:lnTo>
                    <a:lnTo>
                      <a:pt x="1794" y="19"/>
                    </a:lnTo>
                    <a:lnTo>
                      <a:pt x="1911" y="39"/>
                    </a:lnTo>
                    <a:lnTo>
                      <a:pt x="2024" y="63"/>
                    </a:lnTo>
                    <a:lnTo>
                      <a:pt x="2134" y="94"/>
                    </a:lnTo>
                    <a:lnTo>
                      <a:pt x="2243" y="134"/>
                    </a:lnTo>
                    <a:lnTo>
                      <a:pt x="2342" y="179"/>
                    </a:lnTo>
                    <a:lnTo>
                      <a:pt x="2441" y="224"/>
                    </a:lnTo>
                    <a:lnTo>
                      <a:pt x="2529" y="281"/>
                    </a:lnTo>
                    <a:lnTo>
                      <a:pt x="2612" y="337"/>
                    </a:lnTo>
                    <a:lnTo>
                      <a:pt x="2688" y="401"/>
                    </a:lnTo>
                    <a:lnTo>
                      <a:pt x="2757" y="470"/>
                    </a:lnTo>
                    <a:lnTo>
                      <a:pt x="2817" y="539"/>
                    </a:lnTo>
                    <a:lnTo>
                      <a:pt x="2868" y="611"/>
                    </a:lnTo>
                    <a:lnTo>
                      <a:pt x="2913" y="687"/>
                    </a:lnTo>
                    <a:lnTo>
                      <a:pt x="2945" y="765"/>
                    </a:lnTo>
                    <a:lnTo>
                      <a:pt x="2968" y="847"/>
                    </a:lnTo>
                    <a:lnTo>
                      <a:pt x="2983" y="927"/>
                    </a:lnTo>
                    <a:lnTo>
                      <a:pt x="2989" y="1010"/>
                    </a:lnTo>
                    <a:lnTo>
                      <a:pt x="2983" y="1089"/>
                    </a:lnTo>
                    <a:lnTo>
                      <a:pt x="2968" y="1169"/>
                    </a:lnTo>
                    <a:lnTo>
                      <a:pt x="2945" y="1252"/>
                    </a:lnTo>
                    <a:lnTo>
                      <a:pt x="2913" y="1330"/>
                    </a:lnTo>
                    <a:lnTo>
                      <a:pt x="2868" y="1406"/>
                    </a:lnTo>
                    <a:lnTo>
                      <a:pt x="2817" y="1478"/>
                    </a:lnTo>
                    <a:lnTo>
                      <a:pt x="2757" y="1547"/>
                    </a:lnTo>
                    <a:lnTo>
                      <a:pt x="2688" y="1615"/>
                    </a:lnTo>
                    <a:lnTo>
                      <a:pt x="2612" y="1679"/>
                    </a:lnTo>
                    <a:lnTo>
                      <a:pt x="2529" y="1736"/>
                    </a:lnTo>
                    <a:lnTo>
                      <a:pt x="2441" y="1793"/>
                    </a:lnTo>
                    <a:lnTo>
                      <a:pt x="2342" y="1838"/>
                    </a:lnTo>
                    <a:lnTo>
                      <a:pt x="2243" y="1882"/>
                    </a:lnTo>
                    <a:lnTo>
                      <a:pt x="2134" y="1922"/>
                    </a:lnTo>
                    <a:lnTo>
                      <a:pt x="2024" y="1953"/>
                    </a:lnTo>
                    <a:lnTo>
                      <a:pt x="1911" y="1978"/>
                    </a:lnTo>
                    <a:lnTo>
                      <a:pt x="1794" y="1997"/>
                    </a:lnTo>
                    <a:lnTo>
                      <a:pt x="1675" y="2010"/>
                    </a:lnTo>
                    <a:lnTo>
                      <a:pt x="1556" y="2018"/>
                    </a:lnTo>
                    <a:lnTo>
                      <a:pt x="1433" y="2018"/>
                    </a:lnTo>
                    <a:lnTo>
                      <a:pt x="1314" y="2010"/>
                    </a:lnTo>
                    <a:lnTo>
                      <a:pt x="1195" y="1997"/>
                    </a:lnTo>
                    <a:lnTo>
                      <a:pt x="1078" y="1978"/>
                    </a:lnTo>
                    <a:lnTo>
                      <a:pt x="965" y="1953"/>
                    </a:lnTo>
                    <a:lnTo>
                      <a:pt x="853" y="1922"/>
                    </a:lnTo>
                    <a:lnTo>
                      <a:pt x="746" y="1882"/>
                    </a:lnTo>
                    <a:lnTo>
                      <a:pt x="647" y="1838"/>
                    </a:lnTo>
                    <a:lnTo>
                      <a:pt x="548" y="1793"/>
                    </a:lnTo>
                    <a:lnTo>
                      <a:pt x="459" y="1736"/>
                    </a:lnTo>
                    <a:lnTo>
                      <a:pt x="374" y="1679"/>
                    </a:lnTo>
                    <a:lnTo>
                      <a:pt x="300" y="1615"/>
                    </a:lnTo>
                    <a:lnTo>
                      <a:pt x="232" y="1547"/>
                    </a:lnTo>
                    <a:lnTo>
                      <a:pt x="171" y="1478"/>
                    </a:lnTo>
                    <a:lnTo>
                      <a:pt x="119" y="1406"/>
                    </a:lnTo>
                    <a:lnTo>
                      <a:pt x="76" y="1330"/>
                    </a:lnTo>
                    <a:lnTo>
                      <a:pt x="44" y="1252"/>
                    </a:lnTo>
                    <a:lnTo>
                      <a:pt x="20" y="1169"/>
                    </a:lnTo>
                    <a:lnTo>
                      <a:pt x="6" y="1089"/>
                    </a:lnTo>
                    <a:lnTo>
                      <a:pt x="0" y="1010"/>
                    </a:lnTo>
                    <a:lnTo>
                      <a:pt x="0" y="1010"/>
                    </a:lnTo>
                  </a:path>
                </a:pathLst>
              </a:custGeom>
              <a:solidFill>
                <a:srgbClr val="FFFFFF"/>
              </a:solidFill>
              <a:ln w="3240">
                <a:solidFill>
                  <a:srgbClr val="000000"/>
                </a:solidFill>
                <a:round/>
                <a:headEnd/>
                <a:tailEnd/>
              </a:ln>
            </p:spPr>
            <p:txBody>
              <a:bodyPr wrap="none" anchor="ctr"/>
              <a:lstStyle/>
              <a:p>
                <a:endParaRPr lang="en-US"/>
              </a:p>
            </p:txBody>
          </p:sp>
          <p:sp>
            <p:nvSpPr>
              <p:cNvPr id="1254459" name="AutoShape 59"/>
              <p:cNvSpPr>
                <a:spLocks noChangeArrowheads="1"/>
              </p:cNvSpPr>
              <p:nvPr/>
            </p:nvSpPr>
            <p:spPr bwMode="auto">
              <a:xfrm>
                <a:off x="3555" y="2009"/>
                <a:ext cx="209" cy="124"/>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Path</a:t>
                </a:r>
              </a:p>
            </p:txBody>
          </p:sp>
          <p:sp>
            <p:nvSpPr>
              <p:cNvPr id="1254460" name="AutoShape 60"/>
              <p:cNvSpPr>
                <a:spLocks noChangeArrowheads="1"/>
              </p:cNvSpPr>
              <p:nvPr/>
            </p:nvSpPr>
            <p:spPr bwMode="auto">
              <a:xfrm>
                <a:off x="3417" y="2119"/>
                <a:ext cx="530"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Completion</a:t>
                </a:r>
              </a:p>
            </p:txBody>
          </p:sp>
          <p:sp>
            <p:nvSpPr>
              <p:cNvPr id="1254461" name="AutoShape 61"/>
              <p:cNvSpPr>
                <a:spLocks noChangeArrowheads="1"/>
              </p:cNvSpPr>
              <p:nvPr/>
            </p:nvSpPr>
            <p:spPr bwMode="auto">
              <a:xfrm>
                <a:off x="665" y="1699"/>
                <a:ext cx="579" cy="332"/>
              </a:xfrm>
              <a:prstGeom prst="roundRect">
                <a:avLst>
                  <a:gd name="adj" fmla="val 301"/>
                </a:avLst>
              </a:prstGeom>
              <a:noFill/>
              <a:ln w="3240">
                <a:solidFill>
                  <a:srgbClr val="FFFFFF"/>
                </a:solidFill>
                <a:round/>
                <a:headEnd/>
                <a:tailEnd/>
              </a:ln>
            </p:spPr>
            <p:txBody>
              <a:bodyPr wrap="none" anchor="ctr"/>
              <a:lstStyle/>
              <a:p>
                <a:endParaRPr lang="en-US"/>
              </a:p>
            </p:txBody>
          </p:sp>
          <p:sp>
            <p:nvSpPr>
              <p:cNvPr id="1254462" name="Line 62"/>
              <p:cNvSpPr>
                <a:spLocks noChangeShapeType="1"/>
              </p:cNvSpPr>
              <p:nvPr/>
            </p:nvSpPr>
            <p:spPr bwMode="auto">
              <a:xfrm>
                <a:off x="1384" y="2120"/>
                <a:ext cx="96" cy="2"/>
              </a:xfrm>
              <a:prstGeom prst="line">
                <a:avLst/>
              </a:prstGeom>
              <a:noFill/>
              <a:ln w="11160">
                <a:solidFill>
                  <a:srgbClr val="000000"/>
                </a:solidFill>
                <a:round/>
                <a:headEnd/>
                <a:tailEnd/>
              </a:ln>
            </p:spPr>
            <p:txBody>
              <a:bodyPr/>
              <a:lstStyle/>
              <a:p>
                <a:endParaRPr lang="en-US"/>
              </a:p>
            </p:txBody>
          </p:sp>
          <p:sp>
            <p:nvSpPr>
              <p:cNvPr id="1254463" name="Freeform 63"/>
              <p:cNvSpPr>
                <a:spLocks noChangeArrowheads="1"/>
              </p:cNvSpPr>
              <p:nvPr/>
            </p:nvSpPr>
            <p:spPr bwMode="auto">
              <a:xfrm>
                <a:off x="1472" y="2093"/>
                <a:ext cx="91" cy="61"/>
              </a:xfrm>
              <a:custGeom>
                <a:avLst/>
                <a:gdLst/>
                <a:ahLst/>
                <a:cxnLst>
                  <a:cxn ang="0">
                    <a:pos x="7" y="0"/>
                  </a:cxn>
                  <a:cxn ang="0">
                    <a:pos x="400" y="144"/>
                  </a:cxn>
                  <a:cxn ang="0">
                    <a:pos x="0" y="267"/>
                  </a:cxn>
                  <a:cxn ang="0">
                    <a:pos x="7" y="0"/>
                  </a:cxn>
                  <a:cxn ang="0">
                    <a:pos x="7" y="0"/>
                  </a:cxn>
                </a:cxnLst>
                <a:rect l="0" t="0" r="r" b="b"/>
                <a:pathLst>
                  <a:path w="401" h="268">
                    <a:moveTo>
                      <a:pt x="7" y="0"/>
                    </a:moveTo>
                    <a:lnTo>
                      <a:pt x="400" y="144"/>
                    </a:lnTo>
                    <a:lnTo>
                      <a:pt x="0" y="267"/>
                    </a:lnTo>
                    <a:lnTo>
                      <a:pt x="7" y="0"/>
                    </a:lnTo>
                    <a:lnTo>
                      <a:pt x="7" y="0"/>
                    </a:lnTo>
                  </a:path>
                </a:pathLst>
              </a:custGeom>
              <a:solidFill>
                <a:srgbClr val="000000"/>
              </a:solidFill>
              <a:ln w="9525">
                <a:noFill/>
                <a:round/>
                <a:headEnd/>
                <a:tailEnd/>
              </a:ln>
            </p:spPr>
            <p:txBody>
              <a:bodyPr wrap="none" anchor="ctr"/>
              <a:lstStyle/>
              <a:p>
                <a:endParaRPr lang="en-US"/>
              </a:p>
            </p:txBody>
          </p:sp>
          <p:sp>
            <p:nvSpPr>
              <p:cNvPr id="1254464" name="Line 64"/>
              <p:cNvSpPr>
                <a:spLocks noChangeShapeType="1"/>
              </p:cNvSpPr>
              <p:nvPr/>
            </p:nvSpPr>
            <p:spPr bwMode="auto">
              <a:xfrm flipV="1">
                <a:off x="2256" y="2122"/>
                <a:ext cx="89" cy="3"/>
              </a:xfrm>
              <a:prstGeom prst="line">
                <a:avLst/>
              </a:prstGeom>
              <a:noFill/>
              <a:ln w="11160">
                <a:solidFill>
                  <a:srgbClr val="000000"/>
                </a:solidFill>
                <a:round/>
                <a:headEnd/>
                <a:tailEnd/>
              </a:ln>
            </p:spPr>
            <p:txBody>
              <a:bodyPr/>
              <a:lstStyle/>
              <a:p>
                <a:endParaRPr lang="en-US"/>
              </a:p>
            </p:txBody>
          </p:sp>
          <p:sp>
            <p:nvSpPr>
              <p:cNvPr id="1254465" name="Freeform 65"/>
              <p:cNvSpPr>
                <a:spLocks noChangeArrowheads="1"/>
              </p:cNvSpPr>
              <p:nvPr/>
            </p:nvSpPr>
            <p:spPr bwMode="auto">
              <a:xfrm>
                <a:off x="2337" y="2094"/>
                <a:ext cx="90" cy="61"/>
              </a:xfrm>
              <a:custGeom>
                <a:avLst/>
                <a:gdLst/>
                <a:ahLst/>
                <a:cxnLst>
                  <a:cxn ang="0">
                    <a:pos x="0" y="0"/>
                  </a:cxn>
                  <a:cxn ang="0">
                    <a:pos x="397" y="126"/>
                  </a:cxn>
                  <a:cxn ang="0">
                    <a:pos x="4" y="267"/>
                  </a:cxn>
                  <a:cxn ang="0">
                    <a:pos x="0" y="0"/>
                  </a:cxn>
                  <a:cxn ang="0">
                    <a:pos x="0" y="0"/>
                  </a:cxn>
                </a:cxnLst>
                <a:rect l="0" t="0" r="r" b="b"/>
                <a:pathLst>
                  <a:path w="398" h="268">
                    <a:moveTo>
                      <a:pt x="0" y="0"/>
                    </a:moveTo>
                    <a:lnTo>
                      <a:pt x="397" y="126"/>
                    </a:lnTo>
                    <a:lnTo>
                      <a:pt x="4" y="267"/>
                    </a:lnTo>
                    <a:lnTo>
                      <a:pt x="0" y="0"/>
                    </a:lnTo>
                    <a:lnTo>
                      <a:pt x="0" y="0"/>
                    </a:lnTo>
                  </a:path>
                </a:pathLst>
              </a:custGeom>
              <a:solidFill>
                <a:srgbClr val="000000"/>
              </a:solidFill>
              <a:ln w="9525">
                <a:noFill/>
                <a:round/>
                <a:headEnd/>
                <a:tailEnd/>
              </a:ln>
            </p:spPr>
            <p:txBody>
              <a:bodyPr wrap="none" anchor="ctr"/>
              <a:lstStyle/>
              <a:p>
                <a:endParaRPr lang="en-US"/>
              </a:p>
            </p:txBody>
          </p:sp>
          <p:sp>
            <p:nvSpPr>
              <p:cNvPr id="1254466" name="Line 66"/>
              <p:cNvSpPr>
                <a:spLocks noChangeShapeType="1"/>
              </p:cNvSpPr>
              <p:nvPr/>
            </p:nvSpPr>
            <p:spPr bwMode="auto">
              <a:xfrm flipV="1">
                <a:off x="1908" y="2441"/>
                <a:ext cx="1" cy="180"/>
              </a:xfrm>
              <a:prstGeom prst="line">
                <a:avLst/>
              </a:prstGeom>
              <a:noFill/>
              <a:ln w="11160">
                <a:solidFill>
                  <a:srgbClr val="000000"/>
                </a:solidFill>
                <a:round/>
                <a:headEnd/>
                <a:tailEnd/>
              </a:ln>
            </p:spPr>
            <p:txBody>
              <a:bodyPr/>
              <a:lstStyle/>
              <a:p>
                <a:endParaRPr lang="en-US"/>
              </a:p>
            </p:txBody>
          </p:sp>
          <p:sp>
            <p:nvSpPr>
              <p:cNvPr id="1254467" name="Freeform 67"/>
              <p:cNvSpPr>
                <a:spLocks noChangeArrowheads="1"/>
              </p:cNvSpPr>
              <p:nvPr/>
            </p:nvSpPr>
            <p:spPr bwMode="auto">
              <a:xfrm>
                <a:off x="1879" y="2360"/>
                <a:ext cx="60" cy="90"/>
              </a:xfrm>
              <a:custGeom>
                <a:avLst/>
                <a:gdLst/>
                <a:ahLst/>
                <a:cxnLst>
                  <a:cxn ang="0">
                    <a:pos x="0" y="396"/>
                  </a:cxn>
                  <a:cxn ang="0">
                    <a:pos x="134" y="0"/>
                  </a:cxn>
                  <a:cxn ang="0">
                    <a:pos x="263" y="396"/>
                  </a:cxn>
                  <a:cxn ang="0">
                    <a:pos x="0" y="396"/>
                  </a:cxn>
                  <a:cxn ang="0">
                    <a:pos x="0" y="396"/>
                  </a:cxn>
                </a:cxnLst>
                <a:rect l="0" t="0" r="r" b="b"/>
                <a:pathLst>
                  <a:path w="264" h="397">
                    <a:moveTo>
                      <a:pt x="0" y="396"/>
                    </a:moveTo>
                    <a:lnTo>
                      <a:pt x="134" y="0"/>
                    </a:lnTo>
                    <a:lnTo>
                      <a:pt x="263" y="396"/>
                    </a:lnTo>
                    <a:lnTo>
                      <a:pt x="0" y="396"/>
                    </a:lnTo>
                    <a:lnTo>
                      <a:pt x="0" y="396"/>
                    </a:lnTo>
                  </a:path>
                </a:pathLst>
              </a:custGeom>
              <a:solidFill>
                <a:srgbClr val="000000"/>
              </a:solidFill>
              <a:ln w="9525">
                <a:noFill/>
                <a:round/>
                <a:headEnd/>
                <a:tailEnd/>
              </a:ln>
            </p:spPr>
            <p:txBody>
              <a:bodyPr wrap="none" anchor="ctr"/>
              <a:lstStyle/>
              <a:p>
                <a:endParaRPr lang="en-US"/>
              </a:p>
            </p:txBody>
          </p:sp>
          <p:sp>
            <p:nvSpPr>
              <p:cNvPr id="1254468" name="Line 68"/>
              <p:cNvSpPr>
                <a:spLocks noChangeShapeType="1"/>
              </p:cNvSpPr>
              <p:nvPr/>
            </p:nvSpPr>
            <p:spPr bwMode="auto">
              <a:xfrm flipV="1">
                <a:off x="2904" y="2336"/>
                <a:ext cx="432" cy="327"/>
              </a:xfrm>
              <a:prstGeom prst="line">
                <a:avLst/>
              </a:prstGeom>
              <a:noFill/>
              <a:ln w="11160">
                <a:solidFill>
                  <a:srgbClr val="000000"/>
                </a:solidFill>
                <a:round/>
                <a:headEnd/>
                <a:tailEnd/>
              </a:ln>
            </p:spPr>
            <p:txBody>
              <a:bodyPr/>
              <a:lstStyle/>
              <a:p>
                <a:endParaRPr lang="en-US"/>
              </a:p>
            </p:txBody>
          </p:sp>
          <p:sp>
            <p:nvSpPr>
              <p:cNvPr id="1254469" name="Freeform 69"/>
              <p:cNvSpPr>
                <a:spLocks noChangeArrowheads="1"/>
              </p:cNvSpPr>
              <p:nvPr/>
            </p:nvSpPr>
            <p:spPr bwMode="auto">
              <a:xfrm>
                <a:off x="3312" y="2287"/>
                <a:ext cx="90" cy="77"/>
              </a:xfrm>
              <a:custGeom>
                <a:avLst/>
                <a:gdLst/>
                <a:ahLst/>
                <a:cxnLst>
                  <a:cxn ang="0">
                    <a:pos x="0" y="130"/>
                  </a:cxn>
                  <a:cxn ang="0">
                    <a:pos x="396" y="0"/>
                  </a:cxn>
                  <a:cxn ang="0">
                    <a:pos x="159" y="340"/>
                  </a:cxn>
                  <a:cxn ang="0">
                    <a:pos x="0" y="130"/>
                  </a:cxn>
                  <a:cxn ang="0">
                    <a:pos x="0" y="130"/>
                  </a:cxn>
                </a:cxnLst>
                <a:rect l="0" t="0" r="r" b="b"/>
                <a:pathLst>
                  <a:path w="397" h="341">
                    <a:moveTo>
                      <a:pt x="0" y="130"/>
                    </a:moveTo>
                    <a:lnTo>
                      <a:pt x="396" y="0"/>
                    </a:lnTo>
                    <a:lnTo>
                      <a:pt x="159" y="340"/>
                    </a:lnTo>
                    <a:lnTo>
                      <a:pt x="0" y="130"/>
                    </a:lnTo>
                    <a:lnTo>
                      <a:pt x="0" y="130"/>
                    </a:lnTo>
                  </a:path>
                </a:pathLst>
              </a:custGeom>
              <a:solidFill>
                <a:srgbClr val="000000"/>
              </a:solidFill>
              <a:ln w="9525">
                <a:noFill/>
                <a:round/>
                <a:headEnd/>
                <a:tailEnd/>
              </a:ln>
            </p:spPr>
            <p:txBody>
              <a:bodyPr wrap="none" anchor="ctr"/>
              <a:lstStyle/>
              <a:p>
                <a:endParaRPr lang="en-US"/>
              </a:p>
            </p:txBody>
          </p:sp>
          <p:sp>
            <p:nvSpPr>
              <p:cNvPr id="1254470" name="Line 70"/>
              <p:cNvSpPr>
                <a:spLocks noChangeShapeType="1"/>
              </p:cNvSpPr>
              <p:nvPr/>
            </p:nvSpPr>
            <p:spPr bwMode="auto">
              <a:xfrm flipV="1">
                <a:off x="2769" y="2435"/>
                <a:ext cx="1" cy="187"/>
              </a:xfrm>
              <a:prstGeom prst="line">
                <a:avLst/>
              </a:prstGeom>
              <a:noFill/>
              <a:ln w="11160">
                <a:solidFill>
                  <a:srgbClr val="000000"/>
                </a:solidFill>
                <a:round/>
                <a:headEnd/>
                <a:tailEnd/>
              </a:ln>
            </p:spPr>
            <p:txBody>
              <a:bodyPr/>
              <a:lstStyle/>
              <a:p>
                <a:endParaRPr lang="en-US"/>
              </a:p>
            </p:txBody>
          </p:sp>
          <p:sp>
            <p:nvSpPr>
              <p:cNvPr id="1254471" name="Freeform 71"/>
              <p:cNvSpPr>
                <a:spLocks noChangeArrowheads="1"/>
              </p:cNvSpPr>
              <p:nvPr/>
            </p:nvSpPr>
            <p:spPr bwMode="auto">
              <a:xfrm>
                <a:off x="2738" y="2353"/>
                <a:ext cx="61" cy="90"/>
              </a:xfrm>
              <a:custGeom>
                <a:avLst/>
                <a:gdLst/>
                <a:ahLst/>
                <a:cxnLst>
                  <a:cxn ang="0">
                    <a:pos x="0" y="397"/>
                  </a:cxn>
                  <a:cxn ang="0">
                    <a:pos x="133" y="0"/>
                  </a:cxn>
                  <a:cxn ang="0">
                    <a:pos x="267" y="397"/>
                  </a:cxn>
                  <a:cxn ang="0">
                    <a:pos x="0" y="397"/>
                  </a:cxn>
                  <a:cxn ang="0">
                    <a:pos x="0" y="397"/>
                  </a:cxn>
                </a:cxnLst>
                <a:rect l="0" t="0" r="r" b="b"/>
                <a:pathLst>
                  <a:path w="268" h="398">
                    <a:moveTo>
                      <a:pt x="0" y="397"/>
                    </a:moveTo>
                    <a:lnTo>
                      <a:pt x="133" y="0"/>
                    </a:lnTo>
                    <a:lnTo>
                      <a:pt x="267" y="397"/>
                    </a:lnTo>
                    <a:lnTo>
                      <a:pt x="0" y="397"/>
                    </a:lnTo>
                    <a:lnTo>
                      <a:pt x="0" y="397"/>
                    </a:lnTo>
                  </a:path>
                </a:pathLst>
              </a:custGeom>
              <a:solidFill>
                <a:srgbClr val="000000"/>
              </a:solidFill>
              <a:ln w="9525">
                <a:noFill/>
                <a:round/>
                <a:headEnd/>
                <a:tailEnd/>
              </a:ln>
            </p:spPr>
            <p:txBody>
              <a:bodyPr wrap="none" anchor="ctr"/>
              <a:lstStyle/>
              <a:p>
                <a:endParaRPr lang="en-US"/>
              </a:p>
            </p:txBody>
          </p:sp>
          <p:sp>
            <p:nvSpPr>
              <p:cNvPr id="1254472" name="Line 72"/>
              <p:cNvSpPr>
                <a:spLocks noChangeShapeType="1"/>
              </p:cNvSpPr>
              <p:nvPr/>
            </p:nvSpPr>
            <p:spPr bwMode="auto">
              <a:xfrm flipH="1" flipV="1">
                <a:off x="2220" y="2338"/>
                <a:ext cx="394" cy="325"/>
              </a:xfrm>
              <a:prstGeom prst="line">
                <a:avLst/>
              </a:prstGeom>
              <a:noFill/>
              <a:ln w="11160">
                <a:solidFill>
                  <a:srgbClr val="000000"/>
                </a:solidFill>
                <a:round/>
                <a:headEnd/>
                <a:tailEnd/>
              </a:ln>
            </p:spPr>
            <p:txBody>
              <a:bodyPr/>
              <a:lstStyle/>
              <a:p>
                <a:endParaRPr lang="en-US"/>
              </a:p>
            </p:txBody>
          </p:sp>
          <p:sp>
            <p:nvSpPr>
              <p:cNvPr id="1254473" name="Freeform 73"/>
              <p:cNvSpPr>
                <a:spLocks noChangeArrowheads="1"/>
              </p:cNvSpPr>
              <p:nvPr/>
            </p:nvSpPr>
            <p:spPr bwMode="auto">
              <a:xfrm>
                <a:off x="2157" y="2287"/>
                <a:ext cx="89" cy="80"/>
              </a:xfrm>
              <a:custGeom>
                <a:avLst/>
                <a:gdLst/>
                <a:ahLst/>
                <a:cxnLst>
                  <a:cxn ang="0">
                    <a:pos x="222" y="352"/>
                  </a:cxn>
                  <a:cxn ang="0">
                    <a:pos x="0" y="0"/>
                  </a:cxn>
                  <a:cxn ang="0">
                    <a:pos x="392" y="148"/>
                  </a:cxn>
                  <a:cxn ang="0">
                    <a:pos x="222" y="352"/>
                  </a:cxn>
                  <a:cxn ang="0">
                    <a:pos x="222" y="352"/>
                  </a:cxn>
                </a:cxnLst>
                <a:rect l="0" t="0" r="r" b="b"/>
                <a:pathLst>
                  <a:path w="393" h="353">
                    <a:moveTo>
                      <a:pt x="222" y="352"/>
                    </a:moveTo>
                    <a:lnTo>
                      <a:pt x="0" y="0"/>
                    </a:lnTo>
                    <a:lnTo>
                      <a:pt x="392" y="148"/>
                    </a:lnTo>
                    <a:lnTo>
                      <a:pt x="222" y="352"/>
                    </a:lnTo>
                    <a:lnTo>
                      <a:pt x="222" y="352"/>
                    </a:lnTo>
                  </a:path>
                </a:pathLst>
              </a:custGeom>
              <a:solidFill>
                <a:srgbClr val="000000"/>
              </a:solidFill>
              <a:ln w="9525">
                <a:noFill/>
                <a:round/>
                <a:headEnd/>
                <a:tailEnd/>
              </a:ln>
            </p:spPr>
            <p:txBody>
              <a:bodyPr wrap="none" anchor="ctr"/>
              <a:lstStyle/>
              <a:p>
                <a:endParaRPr lang="en-US"/>
              </a:p>
            </p:txBody>
          </p:sp>
          <p:sp>
            <p:nvSpPr>
              <p:cNvPr id="1254474" name="Line 74"/>
              <p:cNvSpPr>
                <a:spLocks noChangeShapeType="1"/>
              </p:cNvSpPr>
              <p:nvPr/>
            </p:nvSpPr>
            <p:spPr bwMode="auto">
              <a:xfrm flipV="1">
                <a:off x="3111" y="2120"/>
                <a:ext cx="118" cy="3"/>
              </a:xfrm>
              <a:prstGeom prst="line">
                <a:avLst/>
              </a:prstGeom>
              <a:noFill/>
              <a:ln w="11160">
                <a:solidFill>
                  <a:srgbClr val="000000"/>
                </a:solidFill>
                <a:round/>
                <a:headEnd/>
                <a:tailEnd/>
              </a:ln>
            </p:spPr>
            <p:txBody>
              <a:bodyPr/>
              <a:lstStyle/>
              <a:p>
                <a:endParaRPr lang="en-US"/>
              </a:p>
            </p:txBody>
          </p:sp>
          <p:sp>
            <p:nvSpPr>
              <p:cNvPr id="1254475" name="Freeform 75"/>
              <p:cNvSpPr>
                <a:spLocks noChangeArrowheads="1"/>
              </p:cNvSpPr>
              <p:nvPr/>
            </p:nvSpPr>
            <p:spPr bwMode="auto">
              <a:xfrm>
                <a:off x="3222" y="2091"/>
                <a:ext cx="90" cy="61"/>
              </a:xfrm>
              <a:custGeom>
                <a:avLst/>
                <a:gdLst/>
                <a:ahLst/>
                <a:cxnLst>
                  <a:cxn ang="0">
                    <a:pos x="0" y="0"/>
                  </a:cxn>
                  <a:cxn ang="0">
                    <a:pos x="396" y="130"/>
                  </a:cxn>
                  <a:cxn ang="0">
                    <a:pos x="2" y="267"/>
                  </a:cxn>
                  <a:cxn ang="0">
                    <a:pos x="0" y="0"/>
                  </a:cxn>
                  <a:cxn ang="0">
                    <a:pos x="0" y="0"/>
                  </a:cxn>
                </a:cxnLst>
                <a:rect l="0" t="0" r="r" b="b"/>
                <a:pathLst>
                  <a:path w="397" h="268">
                    <a:moveTo>
                      <a:pt x="0" y="0"/>
                    </a:moveTo>
                    <a:lnTo>
                      <a:pt x="396" y="130"/>
                    </a:lnTo>
                    <a:lnTo>
                      <a:pt x="2" y="267"/>
                    </a:lnTo>
                    <a:lnTo>
                      <a:pt x="0" y="0"/>
                    </a:lnTo>
                    <a:lnTo>
                      <a:pt x="0" y="0"/>
                    </a:lnTo>
                  </a:path>
                </a:pathLst>
              </a:custGeom>
              <a:solidFill>
                <a:srgbClr val="000000"/>
              </a:solidFill>
              <a:ln w="9525">
                <a:noFill/>
                <a:round/>
                <a:headEnd/>
                <a:tailEnd/>
              </a:ln>
            </p:spPr>
            <p:txBody>
              <a:bodyPr wrap="none" anchor="ctr"/>
              <a:lstStyle/>
              <a:p>
                <a:endParaRPr lang="en-US"/>
              </a:p>
            </p:txBody>
          </p:sp>
          <p:sp>
            <p:nvSpPr>
              <p:cNvPr id="1254476" name="Line 76"/>
              <p:cNvSpPr>
                <a:spLocks noChangeShapeType="1"/>
              </p:cNvSpPr>
              <p:nvPr/>
            </p:nvSpPr>
            <p:spPr bwMode="auto">
              <a:xfrm>
                <a:off x="4604" y="2840"/>
                <a:ext cx="1" cy="52"/>
              </a:xfrm>
              <a:prstGeom prst="line">
                <a:avLst/>
              </a:prstGeom>
              <a:noFill/>
              <a:ln w="11160">
                <a:solidFill>
                  <a:srgbClr val="000000"/>
                </a:solidFill>
                <a:round/>
                <a:headEnd/>
                <a:tailEnd/>
              </a:ln>
            </p:spPr>
            <p:txBody>
              <a:bodyPr/>
              <a:lstStyle/>
              <a:p>
                <a:endParaRPr lang="en-US"/>
              </a:p>
            </p:txBody>
          </p:sp>
          <p:sp>
            <p:nvSpPr>
              <p:cNvPr id="1254477" name="Freeform 77"/>
              <p:cNvSpPr>
                <a:spLocks noChangeArrowheads="1"/>
              </p:cNvSpPr>
              <p:nvPr/>
            </p:nvSpPr>
            <p:spPr bwMode="auto">
              <a:xfrm>
                <a:off x="4574" y="2885"/>
                <a:ext cx="60" cy="91"/>
              </a:xfrm>
              <a:custGeom>
                <a:avLst/>
                <a:gdLst/>
                <a:ahLst/>
                <a:cxnLst>
                  <a:cxn ang="0">
                    <a:pos x="262" y="0"/>
                  </a:cxn>
                  <a:cxn ang="0">
                    <a:pos x="129" y="399"/>
                  </a:cxn>
                  <a:cxn ang="0">
                    <a:pos x="0" y="0"/>
                  </a:cxn>
                  <a:cxn ang="0">
                    <a:pos x="262" y="0"/>
                  </a:cxn>
                  <a:cxn ang="0">
                    <a:pos x="262" y="0"/>
                  </a:cxn>
                </a:cxnLst>
                <a:rect l="0" t="0" r="r" b="b"/>
                <a:pathLst>
                  <a:path w="263" h="400">
                    <a:moveTo>
                      <a:pt x="262" y="0"/>
                    </a:moveTo>
                    <a:lnTo>
                      <a:pt x="129" y="399"/>
                    </a:lnTo>
                    <a:lnTo>
                      <a:pt x="0" y="0"/>
                    </a:lnTo>
                    <a:lnTo>
                      <a:pt x="262" y="0"/>
                    </a:lnTo>
                    <a:lnTo>
                      <a:pt x="262" y="0"/>
                    </a:lnTo>
                  </a:path>
                </a:pathLst>
              </a:custGeom>
              <a:solidFill>
                <a:srgbClr val="000000"/>
              </a:solidFill>
              <a:ln w="9525">
                <a:noFill/>
                <a:round/>
                <a:headEnd/>
                <a:tailEnd/>
              </a:ln>
            </p:spPr>
            <p:txBody>
              <a:bodyPr wrap="none" anchor="ctr"/>
              <a:lstStyle/>
              <a:p>
                <a:endParaRPr lang="en-US"/>
              </a:p>
            </p:txBody>
          </p:sp>
          <p:sp>
            <p:nvSpPr>
              <p:cNvPr id="1254478" name="AutoShape 78"/>
              <p:cNvSpPr>
                <a:spLocks noChangeArrowheads="1"/>
              </p:cNvSpPr>
              <p:nvPr/>
            </p:nvSpPr>
            <p:spPr bwMode="auto">
              <a:xfrm>
                <a:off x="4149" y="2017"/>
                <a:ext cx="910" cy="249"/>
              </a:xfrm>
              <a:prstGeom prst="roundRect">
                <a:avLst>
                  <a:gd name="adj" fmla="val 403"/>
                </a:avLst>
              </a:prstGeom>
              <a:noFill/>
              <a:ln w="3240">
                <a:solidFill>
                  <a:srgbClr val="FFFFFF"/>
                </a:solidFill>
                <a:round/>
                <a:headEnd/>
                <a:tailEnd/>
              </a:ln>
            </p:spPr>
            <p:txBody>
              <a:bodyPr wrap="none" anchor="ctr"/>
              <a:lstStyle/>
              <a:p>
                <a:endParaRPr lang="en-US"/>
              </a:p>
            </p:txBody>
          </p:sp>
          <p:sp>
            <p:nvSpPr>
              <p:cNvPr id="1254479" name="AutoShape 79"/>
              <p:cNvSpPr>
                <a:spLocks noChangeArrowheads="1"/>
              </p:cNvSpPr>
              <p:nvPr/>
            </p:nvSpPr>
            <p:spPr bwMode="auto">
              <a:xfrm>
                <a:off x="4204" y="2085"/>
                <a:ext cx="887"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Server Session File</a:t>
                </a:r>
              </a:p>
            </p:txBody>
          </p:sp>
          <p:sp>
            <p:nvSpPr>
              <p:cNvPr id="1254480" name="Freeform 80"/>
              <p:cNvSpPr>
                <a:spLocks noChangeArrowheads="1"/>
              </p:cNvSpPr>
              <p:nvPr/>
            </p:nvSpPr>
            <p:spPr bwMode="auto">
              <a:xfrm>
                <a:off x="4461" y="1745"/>
                <a:ext cx="287" cy="298"/>
              </a:xfrm>
              <a:custGeom>
                <a:avLst/>
                <a:gdLst/>
                <a:ahLst/>
                <a:cxnLst>
                  <a:cxn ang="0">
                    <a:pos x="84" y="1311"/>
                  </a:cxn>
                  <a:cxn ang="0">
                    <a:pos x="178" y="1304"/>
                  </a:cxn>
                  <a:cxn ang="0">
                    <a:pos x="320" y="1291"/>
                  </a:cxn>
                  <a:cxn ang="0">
                    <a:pos x="363" y="1311"/>
                  </a:cxn>
                  <a:cxn ang="0">
                    <a:pos x="878" y="1309"/>
                  </a:cxn>
                  <a:cxn ang="0">
                    <a:pos x="893" y="1309"/>
                  </a:cxn>
                  <a:cxn ang="0">
                    <a:pos x="936" y="1309"/>
                  </a:cxn>
                  <a:cxn ang="0">
                    <a:pos x="993" y="1309"/>
                  </a:cxn>
                  <a:cxn ang="0">
                    <a:pos x="1061" y="1309"/>
                  </a:cxn>
                  <a:cxn ang="0">
                    <a:pos x="1128" y="1309"/>
                  </a:cxn>
                  <a:cxn ang="0">
                    <a:pos x="1187" y="1309"/>
                  </a:cxn>
                  <a:cxn ang="0">
                    <a:pos x="1230" y="1309"/>
                  </a:cxn>
                  <a:cxn ang="0">
                    <a:pos x="1248" y="1309"/>
                  </a:cxn>
                  <a:cxn ang="0">
                    <a:pos x="1259" y="1307"/>
                  </a:cxn>
                  <a:cxn ang="0">
                    <a:pos x="1263" y="1293"/>
                  </a:cxn>
                  <a:cxn ang="0">
                    <a:pos x="1263" y="654"/>
                  </a:cxn>
                  <a:cxn ang="0">
                    <a:pos x="1263" y="15"/>
                  </a:cxn>
                  <a:cxn ang="0">
                    <a:pos x="1259" y="4"/>
                  </a:cxn>
                  <a:cxn ang="0">
                    <a:pos x="1248" y="1"/>
                  </a:cxn>
                  <a:cxn ang="0">
                    <a:pos x="1224" y="1"/>
                  </a:cxn>
                  <a:cxn ang="0">
                    <a:pos x="1176" y="1"/>
                  </a:cxn>
                  <a:cxn ang="0">
                    <a:pos x="1130" y="1"/>
                  </a:cxn>
                  <a:cxn ang="0">
                    <a:pos x="1110" y="1"/>
                  </a:cxn>
                  <a:cxn ang="0">
                    <a:pos x="170" y="4"/>
                  </a:cxn>
                  <a:cxn ang="0">
                    <a:pos x="164" y="0"/>
                  </a:cxn>
                  <a:cxn ang="0">
                    <a:pos x="124" y="0"/>
                  </a:cxn>
                  <a:cxn ang="0">
                    <a:pos x="67" y="0"/>
                  </a:cxn>
                  <a:cxn ang="0">
                    <a:pos x="24" y="0"/>
                  </a:cxn>
                  <a:cxn ang="0">
                    <a:pos x="9" y="1"/>
                  </a:cxn>
                  <a:cxn ang="0">
                    <a:pos x="1" y="9"/>
                  </a:cxn>
                  <a:cxn ang="0">
                    <a:pos x="0" y="207"/>
                  </a:cxn>
                  <a:cxn ang="0">
                    <a:pos x="1" y="1041"/>
                  </a:cxn>
                  <a:cxn ang="0">
                    <a:pos x="1" y="1229"/>
                  </a:cxn>
                </a:cxnLst>
                <a:rect l="0" t="0" r="r" b="b"/>
                <a:pathLst>
                  <a:path w="1264" h="1312">
                    <a:moveTo>
                      <a:pt x="1" y="1229"/>
                    </a:moveTo>
                    <a:lnTo>
                      <a:pt x="84" y="1311"/>
                    </a:lnTo>
                    <a:lnTo>
                      <a:pt x="178" y="1311"/>
                    </a:lnTo>
                    <a:lnTo>
                      <a:pt x="178" y="1304"/>
                    </a:lnTo>
                    <a:lnTo>
                      <a:pt x="308" y="1304"/>
                    </a:lnTo>
                    <a:lnTo>
                      <a:pt x="320" y="1291"/>
                    </a:lnTo>
                    <a:lnTo>
                      <a:pt x="363" y="1291"/>
                    </a:lnTo>
                    <a:lnTo>
                      <a:pt x="363" y="1311"/>
                    </a:lnTo>
                    <a:lnTo>
                      <a:pt x="878" y="1311"/>
                    </a:lnTo>
                    <a:lnTo>
                      <a:pt x="878" y="1309"/>
                    </a:lnTo>
                    <a:lnTo>
                      <a:pt x="882" y="1309"/>
                    </a:lnTo>
                    <a:lnTo>
                      <a:pt x="893" y="1309"/>
                    </a:lnTo>
                    <a:lnTo>
                      <a:pt x="912" y="1309"/>
                    </a:lnTo>
                    <a:lnTo>
                      <a:pt x="936" y="1309"/>
                    </a:lnTo>
                    <a:lnTo>
                      <a:pt x="963" y="1309"/>
                    </a:lnTo>
                    <a:lnTo>
                      <a:pt x="993" y="1309"/>
                    </a:lnTo>
                    <a:lnTo>
                      <a:pt x="1027" y="1309"/>
                    </a:lnTo>
                    <a:lnTo>
                      <a:pt x="1061" y="1309"/>
                    </a:lnTo>
                    <a:lnTo>
                      <a:pt x="1095" y="1309"/>
                    </a:lnTo>
                    <a:lnTo>
                      <a:pt x="1128" y="1309"/>
                    </a:lnTo>
                    <a:lnTo>
                      <a:pt x="1159" y="1309"/>
                    </a:lnTo>
                    <a:lnTo>
                      <a:pt x="1187" y="1309"/>
                    </a:lnTo>
                    <a:lnTo>
                      <a:pt x="1212" y="1309"/>
                    </a:lnTo>
                    <a:lnTo>
                      <a:pt x="1230" y="1309"/>
                    </a:lnTo>
                    <a:lnTo>
                      <a:pt x="1242" y="1309"/>
                    </a:lnTo>
                    <a:lnTo>
                      <a:pt x="1248" y="1309"/>
                    </a:lnTo>
                    <a:lnTo>
                      <a:pt x="1253" y="1309"/>
                    </a:lnTo>
                    <a:lnTo>
                      <a:pt x="1259" y="1307"/>
                    </a:lnTo>
                    <a:lnTo>
                      <a:pt x="1262" y="1302"/>
                    </a:lnTo>
                    <a:lnTo>
                      <a:pt x="1263" y="1293"/>
                    </a:lnTo>
                    <a:lnTo>
                      <a:pt x="1263" y="1088"/>
                    </a:lnTo>
                    <a:lnTo>
                      <a:pt x="1263" y="654"/>
                    </a:lnTo>
                    <a:lnTo>
                      <a:pt x="1263" y="217"/>
                    </a:lnTo>
                    <a:lnTo>
                      <a:pt x="1263" y="15"/>
                    </a:lnTo>
                    <a:lnTo>
                      <a:pt x="1262" y="9"/>
                    </a:lnTo>
                    <a:lnTo>
                      <a:pt x="1259" y="4"/>
                    </a:lnTo>
                    <a:lnTo>
                      <a:pt x="1253" y="1"/>
                    </a:lnTo>
                    <a:lnTo>
                      <a:pt x="1248" y="1"/>
                    </a:lnTo>
                    <a:lnTo>
                      <a:pt x="1240" y="1"/>
                    </a:lnTo>
                    <a:lnTo>
                      <a:pt x="1224" y="1"/>
                    </a:lnTo>
                    <a:lnTo>
                      <a:pt x="1201" y="1"/>
                    </a:lnTo>
                    <a:lnTo>
                      <a:pt x="1176" y="1"/>
                    </a:lnTo>
                    <a:lnTo>
                      <a:pt x="1151" y="1"/>
                    </a:lnTo>
                    <a:lnTo>
                      <a:pt x="1130" y="1"/>
                    </a:lnTo>
                    <a:lnTo>
                      <a:pt x="1115" y="1"/>
                    </a:lnTo>
                    <a:lnTo>
                      <a:pt x="1110" y="1"/>
                    </a:lnTo>
                    <a:lnTo>
                      <a:pt x="1107" y="4"/>
                    </a:lnTo>
                    <a:lnTo>
                      <a:pt x="170" y="4"/>
                    </a:lnTo>
                    <a:lnTo>
                      <a:pt x="170" y="0"/>
                    </a:lnTo>
                    <a:lnTo>
                      <a:pt x="164" y="0"/>
                    </a:lnTo>
                    <a:lnTo>
                      <a:pt x="148" y="0"/>
                    </a:lnTo>
                    <a:lnTo>
                      <a:pt x="124" y="0"/>
                    </a:lnTo>
                    <a:lnTo>
                      <a:pt x="96" y="0"/>
                    </a:lnTo>
                    <a:lnTo>
                      <a:pt x="67" y="0"/>
                    </a:lnTo>
                    <a:lnTo>
                      <a:pt x="44" y="0"/>
                    </a:lnTo>
                    <a:lnTo>
                      <a:pt x="24" y="0"/>
                    </a:lnTo>
                    <a:lnTo>
                      <a:pt x="15" y="0"/>
                    </a:lnTo>
                    <a:lnTo>
                      <a:pt x="9" y="1"/>
                    </a:lnTo>
                    <a:lnTo>
                      <a:pt x="4" y="4"/>
                    </a:lnTo>
                    <a:lnTo>
                      <a:pt x="1" y="9"/>
                    </a:lnTo>
                    <a:lnTo>
                      <a:pt x="0" y="15"/>
                    </a:lnTo>
                    <a:lnTo>
                      <a:pt x="0" y="207"/>
                    </a:lnTo>
                    <a:lnTo>
                      <a:pt x="1" y="624"/>
                    </a:lnTo>
                    <a:lnTo>
                      <a:pt x="1" y="1041"/>
                    </a:lnTo>
                    <a:lnTo>
                      <a:pt x="1" y="1229"/>
                    </a:lnTo>
                    <a:lnTo>
                      <a:pt x="1" y="1229"/>
                    </a:lnTo>
                  </a:path>
                </a:pathLst>
              </a:custGeom>
              <a:solidFill>
                <a:srgbClr val="E50000"/>
              </a:solidFill>
              <a:ln w="9525">
                <a:noFill/>
                <a:round/>
                <a:headEnd/>
                <a:tailEnd/>
              </a:ln>
            </p:spPr>
            <p:txBody>
              <a:bodyPr wrap="none" anchor="ctr"/>
              <a:lstStyle/>
              <a:p>
                <a:endParaRPr lang="en-US"/>
              </a:p>
            </p:txBody>
          </p:sp>
          <p:sp>
            <p:nvSpPr>
              <p:cNvPr id="1254481" name="Freeform 81"/>
              <p:cNvSpPr>
                <a:spLocks noChangeArrowheads="1"/>
              </p:cNvSpPr>
              <p:nvPr/>
            </p:nvSpPr>
            <p:spPr bwMode="auto">
              <a:xfrm>
                <a:off x="4460" y="2023"/>
                <a:ext cx="22" cy="22"/>
              </a:xfrm>
              <a:custGeom>
                <a:avLst/>
                <a:gdLst/>
                <a:ahLst/>
                <a:cxnLst>
                  <a:cxn ang="0">
                    <a:pos x="89" y="80"/>
                  </a:cxn>
                  <a:cxn ang="0">
                    <a:pos x="94" y="83"/>
                  </a:cxn>
                  <a:cxn ang="0">
                    <a:pos x="8" y="0"/>
                  </a:cxn>
                  <a:cxn ang="0">
                    <a:pos x="0" y="9"/>
                  </a:cxn>
                  <a:cxn ang="0">
                    <a:pos x="84" y="91"/>
                  </a:cxn>
                  <a:cxn ang="0">
                    <a:pos x="89" y="95"/>
                  </a:cxn>
                  <a:cxn ang="0">
                    <a:pos x="84" y="91"/>
                  </a:cxn>
                  <a:cxn ang="0">
                    <a:pos x="87" y="95"/>
                  </a:cxn>
                  <a:cxn ang="0">
                    <a:pos x="89" y="95"/>
                  </a:cxn>
                  <a:cxn ang="0">
                    <a:pos x="89" y="80"/>
                  </a:cxn>
                  <a:cxn ang="0">
                    <a:pos x="89" y="80"/>
                  </a:cxn>
                </a:cxnLst>
                <a:rect l="0" t="0" r="r" b="b"/>
                <a:pathLst>
                  <a:path w="95" h="96">
                    <a:moveTo>
                      <a:pt x="89" y="80"/>
                    </a:moveTo>
                    <a:lnTo>
                      <a:pt x="94" y="83"/>
                    </a:lnTo>
                    <a:lnTo>
                      <a:pt x="8" y="0"/>
                    </a:lnTo>
                    <a:lnTo>
                      <a:pt x="0" y="9"/>
                    </a:lnTo>
                    <a:lnTo>
                      <a:pt x="84" y="91"/>
                    </a:lnTo>
                    <a:lnTo>
                      <a:pt x="89" y="95"/>
                    </a:lnTo>
                    <a:lnTo>
                      <a:pt x="84" y="91"/>
                    </a:lnTo>
                    <a:lnTo>
                      <a:pt x="87" y="95"/>
                    </a:lnTo>
                    <a:lnTo>
                      <a:pt x="89" y="95"/>
                    </a:lnTo>
                    <a:lnTo>
                      <a:pt x="89" y="80"/>
                    </a:lnTo>
                    <a:lnTo>
                      <a:pt x="89" y="80"/>
                    </a:lnTo>
                  </a:path>
                </a:pathLst>
              </a:custGeom>
              <a:solidFill>
                <a:srgbClr val="000000"/>
              </a:solidFill>
              <a:ln w="9525">
                <a:noFill/>
                <a:round/>
                <a:headEnd/>
                <a:tailEnd/>
              </a:ln>
            </p:spPr>
            <p:txBody>
              <a:bodyPr wrap="none" anchor="ctr"/>
              <a:lstStyle/>
              <a:p>
                <a:endParaRPr lang="en-US"/>
              </a:p>
            </p:txBody>
          </p:sp>
          <p:sp>
            <p:nvSpPr>
              <p:cNvPr id="1254482" name="Freeform 82"/>
              <p:cNvSpPr>
                <a:spLocks noChangeArrowheads="1"/>
              </p:cNvSpPr>
              <p:nvPr/>
            </p:nvSpPr>
            <p:spPr bwMode="auto">
              <a:xfrm>
                <a:off x="4480" y="2040"/>
                <a:ext cx="24" cy="4"/>
              </a:xfrm>
              <a:custGeom>
                <a:avLst/>
                <a:gdLst/>
                <a:ahLst/>
                <a:cxnLst>
                  <a:cxn ang="0">
                    <a:pos x="90" y="8"/>
                  </a:cxn>
                  <a:cxn ang="0">
                    <a:pos x="96" y="0"/>
                  </a:cxn>
                  <a:cxn ang="0">
                    <a:pos x="0" y="0"/>
                  </a:cxn>
                  <a:cxn ang="0">
                    <a:pos x="0" y="16"/>
                  </a:cxn>
                  <a:cxn ang="0">
                    <a:pos x="96" y="16"/>
                  </a:cxn>
                  <a:cxn ang="0">
                    <a:pos x="103" y="8"/>
                  </a:cxn>
                  <a:cxn ang="0">
                    <a:pos x="96" y="16"/>
                  </a:cxn>
                  <a:cxn ang="0">
                    <a:pos x="103" y="16"/>
                  </a:cxn>
                  <a:cxn ang="0">
                    <a:pos x="103" y="8"/>
                  </a:cxn>
                  <a:cxn ang="0">
                    <a:pos x="90" y="8"/>
                  </a:cxn>
                  <a:cxn ang="0">
                    <a:pos x="90" y="8"/>
                  </a:cxn>
                </a:cxnLst>
                <a:rect l="0" t="0" r="r" b="b"/>
                <a:pathLst>
                  <a:path w="104" h="17">
                    <a:moveTo>
                      <a:pt x="90" y="8"/>
                    </a:moveTo>
                    <a:lnTo>
                      <a:pt x="96" y="0"/>
                    </a:lnTo>
                    <a:lnTo>
                      <a:pt x="0" y="0"/>
                    </a:lnTo>
                    <a:lnTo>
                      <a:pt x="0" y="16"/>
                    </a:lnTo>
                    <a:lnTo>
                      <a:pt x="96" y="16"/>
                    </a:lnTo>
                    <a:lnTo>
                      <a:pt x="103" y="8"/>
                    </a:lnTo>
                    <a:lnTo>
                      <a:pt x="96" y="16"/>
                    </a:lnTo>
                    <a:lnTo>
                      <a:pt x="103" y="16"/>
                    </a:lnTo>
                    <a:lnTo>
                      <a:pt x="103" y="8"/>
                    </a:lnTo>
                    <a:lnTo>
                      <a:pt x="90" y="8"/>
                    </a:lnTo>
                    <a:lnTo>
                      <a:pt x="90" y="8"/>
                    </a:lnTo>
                  </a:path>
                </a:pathLst>
              </a:custGeom>
              <a:solidFill>
                <a:srgbClr val="000000"/>
              </a:solidFill>
              <a:ln w="9525">
                <a:noFill/>
                <a:round/>
                <a:headEnd/>
                <a:tailEnd/>
              </a:ln>
            </p:spPr>
            <p:txBody>
              <a:bodyPr wrap="none" anchor="ctr"/>
              <a:lstStyle/>
              <a:p>
                <a:endParaRPr lang="en-US"/>
              </a:p>
            </p:txBody>
          </p:sp>
          <p:sp>
            <p:nvSpPr>
              <p:cNvPr id="1254483" name="Freeform 83"/>
              <p:cNvSpPr>
                <a:spLocks noChangeArrowheads="1"/>
              </p:cNvSpPr>
              <p:nvPr/>
            </p:nvSpPr>
            <p:spPr bwMode="auto">
              <a:xfrm>
                <a:off x="4500" y="2039"/>
                <a:ext cx="3" cy="3"/>
              </a:xfrm>
              <a:custGeom>
                <a:avLst/>
                <a:gdLst/>
                <a:ahLst/>
                <a:cxnLst>
                  <a:cxn ang="0">
                    <a:pos x="6" y="0"/>
                  </a:cxn>
                  <a:cxn ang="0">
                    <a:pos x="0" y="6"/>
                  </a:cxn>
                  <a:cxn ang="0">
                    <a:pos x="0" y="13"/>
                  </a:cxn>
                  <a:cxn ang="0">
                    <a:pos x="14" y="13"/>
                  </a:cxn>
                  <a:cxn ang="0">
                    <a:pos x="14" y="6"/>
                  </a:cxn>
                  <a:cxn ang="0">
                    <a:pos x="6" y="12"/>
                  </a:cxn>
                  <a:cxn ang="0">
                    <a:pos x="6" y="0"/>
                  </a:cxn>
                  <a:cxn ang="0">
                    <a:pos x="0" y="0"/>
                  </a:cxn>
                  <a:cxn ang="0">
                    <a:pos x="0" y="6"/>
                  </a:cxn>
                  <a:cxn ang="0">
                    <a:pos x="6" y="0"/>
                  </a:cxn>
                  <a:cxn ang="0">
                    <a:pos x="6" y="0"/>
                  </a:cxn>
                </a:cxnLst>
                <a:rect l="0" t="0" r="r" b="b"/>
                <a:pathLst>
                  <a:path w="15" h="14">
                    <a:moveTo>
                      <a:pt x="6" y="0"/>
                    </a:moveTo>
                    <a:lnTo>
                      <a:pt x="0" y="6"/>
                    </a:lnTo>
                    <a:lnTo>
                      <a:pt x="0" y="13"/>
                    </a:lnTo>
                    <a:lnTo>
                      <a:pt x="14" y="13"/>
                    </a:lnTo>
                    <a:lnTo>
                      <a:pt x="14" y="6"/>
                    </a:lnTo>
                    <a:lnTo>
                      <a:pt x="6" y="12"/>
                    </a:lnTo>
                    <a:lnTo>
                      <a:pt x="6" y="0"/>
                    </a:lnTo>
                    <a:lnTo>
                      <a:pt x="0" y="0"/>
                    </a:lnTo>
                    <a:lnTo>
                      <a:pt x="0" y="6"/>
                    </a:lnTo>
                    <a:lnTo>
                      <a:pt x="6" y="0"/>
                    </a:lnTo>
                    <a:lnTo>
                      <a:pt x="6" y="0"/>
                    </a:lnTo>
                  </a:path>
                </a:pathLst>
              </a:custGeom>
              <a:solidFill>
                <a:srgbClr val="000000"/>
              </a:solidFill>
              <a:ln w="9525">
                <a:noFill/>
                <a:round/>
                <a:headEnd/>
                <a:tailEnd/>
              </a:ln>
            </p:spPr>
            <p:txBody>
              <a:bodyPr wrap="none" anchor="ctr"/>
              <a:lstStyle/>
              <a:p>
                <a:endParaRPr lang="en-US"/>
              </a:p>
            </p:txBody>
          </p:sp>
          <p:sp>
            <p:nvSpPr>
              <p:cNvPr id="1254484" name="Freeform 84"/>
              <p:cNvSpPr>
                <a:spLocks noChangeArrowheads="1"/>
              </p:cNvSpPr>
              <p:nvPr/>
            </p:nvSpPr>
            <p:spPr bwMode="auto">
              <a:xfrm>
                <a:off x="4501" y="2039"/>
                <a:ext cx="30" cy="3"/>
              </a:xfrm>
              <a:custGeom>
                <a:avLst/>
                <a:gdLst/>
                <a:ahLst/>
                <a:cxnLst>
                  <a:cxn ang="0">
                    <a:pos x="123" y="1"/>
                  </a:cxn>
                  <a:cxn ang="0">
                    <a:pos x="129" y="0"/>
                  </a:cxn>
                  <a:cxn ang="0">
                    <a:pos x="0" y="0"/>
                  </a:cxn>
                  <a:cxn ang="0">
                    <a:pos x="0" y="13"/>
                  </a:cxn>
                  <a:cxn ang="0">
                    <a:pos x="129" y="13"/>
                  </a:cxn>
                  <a:cxn ang="0">
                    <a:pos x="133" y="12"/>
                  </a:cxn>
                  <a:cxn ang="0">
                    <a:pos x="129" y="13"/>
                  </a:cxn>
                  <a:cxn ang="0">
                    <a:pos x="130" y="13"/>
                  </a:cxn>
                  <a:cxn ang="0">
                    <a:pos x="133" y="12"/>
                  </a:cxn>
                  <a:cxn ang="0">
                    <a:pos x="123" y="1"/>
                  </a:cxn>
                  <a:cxn ang="0">
                    <a:pos x="123" y="1"/>
                  </a:cxn>
                </a:cxnLst>
                <a:rect l="0" t="0" r="r" b="b"/>
                <a:pathLst>
                  <a:path w="134" h="14">
                    <a:moveTo>
                      <a:pt x="123" y="1"/>
                    </a:moveTo>
                    <a:lnTo>
                      <a:pt x="129" y="0"/>
                    </a:lnTo>
                    <a:lnTo>
                      <a:pt x="0" y="0"/>
                    </a:lnTo>
                    <a:lnTo>
                      <a:pt x="0" y="13"/>
                    </a:lnTo>
                    <a:lnTo>
                      <a:pt x="129" y="13"/>
                    </a:lnTo>
                    <a:lnTo>
                      <a:pt x="133" y="12"/>
                    </a:lnTo>
                    <a:lnTo>
                      <a:pt x="129" y="13"/>
                    </a:lnTo>
                    <a:lnTo>
                      <a:pt x="130" y="13"/>
                    </a:lnTo>
                    <a:lnTo>
                      <a:pt x="133" y="12"/>
                    </a:lnTo>
                    <a:lnTo>
                      <a:pt x="123" y="1"/>
                    </a:lnTo>
                    <a:lnTo>
                      <a:pt x="123" y="1"/>
                    </a:lnTo>
                  </a:path>
                </a:pathLst>
              </a:custGeom>
              <a:solidFill>
                <a:srgbClr val="000000"/>
              </a:solidFill>
              <a:ln w="9525">
                <a:noFill/>
                <a:round/>
                <a:headEnd/>
                <a:tailEnd/>
              </a:ln>
            </p:spPr>
            <p:txBody>
              <a:bodyPr wrap="none" anchor="ctr"/>
              <a:lstStyle/>
              <a:p>
                <a:endParaRPr lang="en-US"/>
              </a:p>
            </p:txBody>
          </p:sp>
          <p:sp>
            <p:nvSpPr>
              <p:cNvPr id="1254485" name="Freeform 85"/>
              <p:cNvSpPr>
                <a:spLocks noChangeArrowheads="1"/>
              </p:cNvSpPr>
              <p:nvPr/>
            </p:nvSpPr>
            <p:spPr bwMode="auto">
              <a:xfrm>
                <a:off x="4529" y="2036"/>
                <a:ext cx="5" cy="6"/>
              </a:xfrm>
              <a:custGeom>
                <a:avLst/>
                <a:gdLst/>
                <a:ahLst/>
                <a:cxnLst>
                  <a:cxn ang="0">
                    <a:pos x="17" y="0"/>
                  </a:cxn>
                  <a:cxn ang="0">
                    <a:pos x="12" y="1"/>
                  </a:cxn>
                  <a:cxn ang="0">
                    <a:pos x="0" y="14"/>
                  </a:cxn>
                  <a:cxn ang="0">
                    <a:pos x="9" y="24"/>
                  </a:cxn>
                  <a:cxn ang="0">
                    <a:pos x="22" y="11"/>
                  </a:cxn>
                  <a:cxn ang="0">
                    <a:pos x="17" y="13"/>
                  </a:cxn>
                  <a:cxn ang="0">
                    <a:pos x="17" y="0"/>
                  </a:cxn>
                  <a:cxn ang="0">
                    <a:pos x="17" y="0"/>
                  </a:cxn>
                  <a:cxn ang="0">
                    <a:pos x="12" y="1"/>
                  </a:cxn>
                  <a:cxn ang="0">
                    <a:pos x="17" y="0"/>
                  </a:cxn>
                  <a:cxn ang="0">
                    <a:pos x="17" y="0"/>
                  </a:cxn>
                </a:cxnLst>
                <a:rect l="0" t="0" r="r" b="b"/>
                <a:pathLst>
                  <a:path w="23" h="25">
                    <a:moveTo>
                      <a:pt x="17" y="0"/>
                    </a:moveTo>
                    <a:lnTo>
                      <a:pt x="12" y="1"/>
                    </a:lnTo>
                    <a:lnTo>
                      <a:pt x="0" y="14"/>
                    </a:lnTo>
                    <a:lnTo>
                      <a:pt x="9" y="24"/>
                    </a:lnTo>
                    <a:lnTo>
                      <a:pt x="22" y="11"/>
                    </a:lnTo>
                    <a:lnTo>
                      <a:pt x="17" y="13"/>
                    </a:lnTo>
                    <a:lnTo>
                      <a:pt x="17" y="0"/>
                    </a:lnTo>
                    <a:lnTo>
                      <a:pt x="17" y="0"/>
                    </a:lnTo>
                    <a:lnTo>
                      <a:pt x="12" y="1"/>
                    </a:lnTo>
                    <a:lnTo>
                      <a:pt x="17" y="0"/>
                    </a:lnTo>
                    <a:lnTo>
                      <a:pt x="17" y="0"/>
                    </a:lnTo>
                  </a:path>
                </a:pathLst>
              </a:custGeom>
              <a:solidFill>
                <a:srgbClr val="000000"/>
              </a:solidFill>
              <a:ln w="9525">
                <a:noFill/>
                <a:round/>
                <a:headEnd/>
                <a:tailEnd/>
              </a:ln>
            </p:spPr>
            <p:txBody>
              <a:bodyPr wrap="none" anchor="ctr"/>
              <a:lstStyle/>
              <a:p>
                <a:endParaRPr lang="en-US"/>
              </a:p>
            </p:txBody>
          </p:sp>
          <p:sp>
            <p:nvSpPr>
              <p:cNvPr id="1254486" name="Freeform 86"/>
              <p:cNvSpPr>
                <a:spLocks noChangeArrowheads="1"/>
              </p:cNvSpPr>
              <p:nvPr/>
            </p:nvSpPr>
            <p:spPr bwMode="auto">
              <a:xfrm>
                <a:off x="4533" y="2036"/>
                <a:ext cx="12" cy="4"/>
              </a:xfrm>
              <a:custGeom>
                <a:avLst/>
                <a:gdLst/>
                <a:ahLst/>
                <a:cxnLst>
                  <a:cxn ang="0">
                    <a:pos x="53" y="8"/>
                  </a:cxn>
                  <a:cxn ang="0">
                    <a:pos x="45" y="0"/>
                  </a:cxn>
                  <a:cxn ang="0">
                    <a:pos x="0" y="0"/>
                  </a:cxn>
                  <a:cxn ang="0">
                    <a:pos x="0" y="16"/>
                  </a:cxn>
                  <a:cxn ang="0">
                    <a:pos x="45" y="16"/>
                  </a:cxn>
                  <a:cxn ang="0">
                    <a:pos x="39" y="8"/>
                  </a:cxn>
                  <a:cxn ang="0">
                    <a:pos x="53" y="8"/>
                  </a:cxn>
                  <a:cxn ang="0">
                    <a:pos x="53" y="0"/>
                  </a:cxn>
                  <a:cxn ang="0">
                    <a:pos x="45" y="0"/>
                  </a:cxn>
                  <a:cxn ang="0">
                    <a:pos x="53" y="8"/>
                  </a:cxn>
                  <a:cxn ang="0">
                    <a:pos x="53" y="8"/>
                  </a:cxn>
                </a:cxnLst>
                <a:rect l="0" t="0" r="r" b="b"/>
                <a:pathLst>
                  <a:path w="54" h="17">
                    <a:moveTo>
                      <a:pt x="53" y="8"/>
                    </a:moveTo>
                    <a:lnTo>
                      <a:pt x="45" y="0"/>
                    </a:lnTo>
                    <a:lnTo>
                      <a:pt x="0" y="0"/>
                    </a:lnTo>
                    <a:lnTo>
                      <a:pt x="0" y="16"/>
                    </a:lnTo>
                    <a:lnTo>
                      <a:pt x="45" y="16"/>
                    </a:lnTo>
                    <a:lnTo>
                      <a:pt x="39" y="8"/>
                    </a:lnTo>
                    <a:lnTo>
                      <a:pt x="53" y="8"/>
                    </a:lnTo>
                    <a:lnTo>
                      <a:pt x="53" y="0"/>
                    </a:lnTo>
                    <a:lnTo>
                      <a:pt x="45" y="0"/>
                    </a:lnTo>
                    <a:lnTo>
                      <a:pt x="53" y="8"/>
                    </a:lnTo>
                    <a:lnTo>
                      <a:pt x="53" y="8"/>
                    </a:lnTo>
                  </a:path>
                </a:pathLst>
              </a:custGeom>
              <a:solidFill>
                <a:srgbClr val="000000"/>
              </a:solidFill>
              <a:ln w="9525">
                <a:noFill/>
                <a:round/>
                <a:headEnd/>
                <a:tailEnd/>
              </a:ln>
            </p:spPr>
            <p:txBody>
              <a:bodyPr wrap="none" anchor="ctr"/>
              <a:lstStyle/>
              <a:p>
                <a:endParaRPr lang="en-US"/>
              </a:p>
            </p:txBody>
          </p:sp>
          <p:sp>
            <p:nvSpPr>
              <p:cNvPr id="1254487" name="Freeform 87"/>
              <p:cNvSpPr>
                <a:spLocks noChangeArrowheads="1"/>
              </p:cNvSpPr>
              <p:nvPr/>
            </p:nvSpPr>
            <p:spPr bwMode="auto">
              <a:xfrm>
                <a:off x="4542" y="2038"/>
                <a:ext cx="3" cy="7"/>
              </a:xfrm>
              <a:custGeom>
                <a:avLst/>
                <a:gdLst/>
                <a:ahLst/>
                <a:cxnLst>
                  <a:cxn ang="0">
                    <a:pos x="5" y="14"/>
                  </a:cxn>
                  <a:cxn ang="0">
                    <a:pos x="13" y="21"/>
                  </a:cxn>
                  <a:cxn ang="0">
                    <a:pos x="13" y="0"/>
                  </a:cxn>
                  <a:cxn ang="0">
                    <a:pos x="0" y="0"/>
                  </a:cxn>
                  <a:cxn ang="0">
                    <a:pos x="0" y="21"/>
                  </a:cxn>
                  <a:cxn ang="0">
                    <a:pos x="5" y="29"/>
                  </a:cxn>
                  <a:cxn ang="0">
                    <a:pos x="0" y="21"/>
                  </a:cxn>
                  <a:cxn ang="0">
                    <a:pos x="0" y="29"/>
                  </a:cxn>
                  <a:cxn ang="0">
                    <a:pos x="5" y="29"/>
                  </a:cxn>
                  <a:cxn ang="0">
                    <a:pos x="5" y="14"/>
                  </a:cxn>
                  <a:cxn ang="0">
                    <a:pos x="5" y="14"/>
                  </a:cxn>
                </a:cxnLst>
                <a:rect l="0" t="0" r="r" b="b"/>
                <a:pathLst>
                  <a:path w="14" h="30">
                    <a:moveTo>
                      <a:pt x="5" y="14"/>
                    </a:moveTo>
                    <a:lnTo>
                      <a:pt x="13" y="21"/>
                    </a:lnTo>
                    <a:lnTo>
                      <a:pt x="13" y="0"/>
                    </a:lnTo>
                    <a:lnTo>
                      <a:pt x="0" y="0"/>
                    </a:lnTo>
                    <a:lnTo>
                      <a:pt x="0" y="21"/>
                    </a:lnTo>
                    <a:lnTo>
                      <a:pt x="5" y="29"/>
                    </a:lnTo>
                    <a:lnTo>
                      <a:pt x="0" y="21"/>
                    </a:lnTo>
                    <a:lnTo>
                      <a:pt x="0" y="29"/>
                    </a:lnTo>
                    <a:lnTo>
                      <a:pt x="5" y="29"/>
                    </a:lnTo>
                    <a:lnTo>
                      <a:pt x="5" y="14"/>
                    </a:lnTo>
                    <a:lnTo>
                      <a:pt x="5" y="14"/>
                    </a:lnTo>
                  </a:path>
                </a:pathLst>
              </a:custGeom>
              <a:solidFill>
                <a:srgbClr val="000000"/>
              </a:solidFill>
              <a:ln w="9525">
                <a:noFill/>
                <a:round/>
                <a:headEnd/>
                <a:tailEnd/>
              </a:ln>
            </p:spPr>
            <p:txBody>
              <a:bodyPr wrap="none" anchor="ctr"/>
              <a:lstStyle/>
              <a:p>
                <a:endParaRPr lang="en-US"/>
              </a:p>
            </p:txBody>
          </p:sp>
          <p:sp>
            <p:nvSpPr>
              <p:cNvPr id="1254488" name="Freeform 88"/>
              <p:cNvSpPr>
                <a:spLocks noChangeArrowheads="1"/>
              </p:cNvSpPr>
              <p:nvPr/>
            </p:nvSpPr>
            <p:spPr bwMode="auto">
              <a:xfrm>
                <a:off x="4543" y="2040"/>
                <a:ext cx="118" cy="4"/>
              </a:xfrm>
              <a:custGeom>
                <a:avLst/>
                <a:gdLst/>
                <a:ahLst/>
                <a:cxnLst>
                  <a:cxn ang="0">
                    <a:pos x="508" y="8"/>
                  </a:cxn>
                  <a:cxn ang="0">
                    <a:pos x="515" y="0"/>
                  </a:cxn>
                  <a:cxn ang="0">
                    <a:pos x="0" y="0"/>
                  </a:cxn>
                  <a:cxn ang="0">
                    <a:pos x="0" y="16"/>
                  </a:cxn>
                  <a:cxn ang="0">
                    <a:pos x="515" y="16"/>
                  </a:cxn>
                  <a:cxn ang="0">
                    <a:pos x="521" y="8"/>
                  </a:cxn>
                  <a:cxn ang="0">
                    <a:pos x="515" y="16"/>
                  </a:cxn>
                  <a:cxn ang="0">
                    <a:pos x="521" y="16"/>
                  </a:cxn>
                  <a:cxn ang="0">
                    <a:pos x="521" y="8"/>
                  </a:cxn>
                  <a:cxn ang="0">
                    <a:pos x="508" y="8"/>
                  </a:cxn>
                  <a:cxn ang="0">
                    <a:pos x="508" y="8"/>
                  </a:cxn>
                </a:cxnLst>
                <a:rect l="0" t="0" r="r" b="b"/>
                <a:pathLst>
                  <a:path w="522" h="17">
                    <a:moveTo>
                      <a:pt x="508" y="8"/>
                    </a:moveTo>
                    <a:lnTo>
                      <a:pt x="515" y="0"/>
                    </a:lnTo>
                    <a:lnTo>
                      <a:pt x="0" y="0"/>
                    </a:lnTo>
                    <a:lnTo>
                      <a:pt x="0" y="16"/>
                    </a:lnTo>
                    <a:lnTo>
                      <a:pt x="515" y="16"/>
                    </a:lnTo>
                    <a:lnTo>
                      <a:pt x="521" y="8"/>
                    </a:lnTo>
                    <a:lnTo>
                      <a:pt x="515" y="16"/>
                    </a:lnTo>
                    <a:lnTo>
                      <a:pt x="521" y="16"/>
                    </a:lnTo>
                    <a:lnTo>
                      <a:pt x="521" y="8"/>
                    </a:lnTo>
                    <a:lnTo>
                      <a:pt x="508" y="8"/>
                    </a:lnTo>
                    <a:lnTo>
                      <a:pt x="508" y="8"/>
                    </a:lnTo>
                  </a:path>
                </a:pathLst>
              </a:custGeom>
              <a:solidFill>
                <a:srgbClr val="000000"/>
              </a:solidFill>
              <a:ln w="9525">
                <a:noFill/>
                <a:round/>
                <a:headEnd/>
                <a:tailEnd/>
              </a:ln>
            </p:spPr>
            <p:txBody>
              <a:bodyPr wrap="none" anchor="ctr"/>
              <a:lstStyle/>
              <a:p>
                <a:endParaRPr lang="en-US"/>
              </a:p>
            </p:txBody>
          </p:sp>
          <p:sp>
            <p:nvSpPr>
              <p:cNvPr id="1254489" name="Freeform 89"/>
              <p:cNvSpPr>
                <a:spLocks noChangeArrowheads="1"/>
              </p:cNvSpPr>
              <p:nvPr/>
            </p:nvSpPr>
            <p:spPr bwMode="auto">
              <a:xfrm>
                <a:off x="4658" y="2040"/>
                <a:ext cx="3" cy="3"/>
              </a:xfrm>
              <a:custGeom>
                <a:avLst/>
                <a:gdLst/>
                <a:ahLst/>
                <a:cxnLst>
                  <a:cxn ang="0">
                    <a:pos x="6" y="0"/>
                  </a:cxn>
                  <a:cxn ang="0">
                    <a:pos x="0" y="6"/>
                  </a:cxn>
                  <a:cxn ang="0">
                    <a:pos x="0" y="8"/>
                  </a:cxn>
                  <a:cxn ang="0">
                    <a:pos x="13" y="8"/>
                  </a:cxn>
                  <a:cxn ang="0">
                    <a:pos x="13" y="6"/>
                  </a:cxn>
                  <a:cxn ang="0">
                    <a:pos x="6" y="12"/>
                  </a:cxn>
                  <a:cxn ang="0">
                    <a:pos x="6" y="0"/>
                  </a:cxn>
                  <a:cxn ang="0">
                    <a:pos x="0" y="0"/>
                  </a:cxn>
                  <a:cxn ang="0">
                    <a:pos x="0" y="6"/>
                  </a:cxn>
                  <a:cxn ang="0">
                    <a:pos x="6" y="0"/>
                  </a:cxn>
                  <a:cxn ang="0">
                    <a:pos x="6" y="0"/>
                  </a:cxn>
                </a:cxnLst>
                <a:rect l="0" t="0" r="r" b="b"/>
                <a:pathLst>
                  <a:path w="14" h="13">
                    <a:moveTo>
                      <a:pt x="6" y="0"/>
                    </a:moveTo>
                    <a:lnTo>
                      <a:pt x="0" y="6"/>
                    </a:lnTo>
                    <a:lnTo>
                      <a:pt x="0" y="8"/>
                    </a:lnTo>
                    <a:lnTo>
                      <a:pt x="13" y="8"/>
                    </a:lnTo>
                    <a:lnTo>
                      <a:pt x="13" y="6"/>
                    </a:lnTo>
                    <a:lnTo>
                      <a:pt x="6" y="12"/>
                    </a:lnTo>
                    <a:lnTo>
                      <a:pt x="6" y="0"/>
                    </a:lnTo>
                    <a:lnTo>
                      <a:pt x="0" y="0"/>
                    </a:lnTo>
                    <a:lnTo>
                      <a:pt x="0" y="6"/>
                    </a:lnTo>
                    <a:lnTo>
                      <a:pt x="6" y="0"/>
                    </a:lnTo>
                    <a:lnTo>
                      <a:pt x="6" y="0"/>
                    </a:lnTo>
                  </a:path>
                </a:pathLst>
              </a:custGeom>
              <a:solidFill>
                <a:srgbClr val="000000"/>
              </a:solidFill>
              <a:ln w="9525">
                <a:noFill/>
                <a:round/>
                <a:headEnd/>
                <a:tailEnd/>
              </a:ln>
            </p:spPr>
            <p:txBody>
              <a:bodyPr wrap="none" anchor="ctr"/>
              <a:lstStyle/>
              <a:p>
                <a:endParaRPr lang="en-US"/>
              </a:p>
            </p:txBody>
          </p:sp>
          <p:sp>
            <p:nvSpPr>
              <p:cNvPr id="1254490" name="Freeform 90"/>
              <p:cNvSpPr>
                <a:spLocks noChangeArrowheads="1"/>
              </p:cNvSpPr>
              <p:nvPr/>
            </p:nvSpPr>
            <p:spPr bwMode="auto">
              <a:xfrm>
                <a:off x="4660" y="2040"/>
                <a:ext cx="84" cy="3"/>
              </a:xfrm>
              <a:custGeom>
                <a:avLst/>
                <a:gdLst/>
                <a:ahLst/>
                <a:cxnLst>
                  <a:cxn ang="0">
                    <a:pos x="368" y="0"/>
                  </a:cxn>
                  <a:cxn ang="0">
                    <a:pos x="368" y="0"/>
                  </a:cxn>
                  <a:cxn ang="0">
                    <a:pos x="362" y="0"/>
                  </a:cxn>
                  <a:cxn ang="0">
                    <a:pos x="349" y="0"/>
                  </a:cxn>
                  <a:cxn ang="0">
                    <a:pos x="331" y="0"/>
                  </a:cxn>
                  <a:cxn ang="0">
                    <a:pos x="308" y="0"/>
                  </a:cxn>
                  <a:cxn ang="0">
                    <a:pos x="279" y="0"/>
                  </a:cxn>
                  <a:cxn ang="0">
                    <a:pos x="248" y="0"/>
                  </a:cxn>
                  <a:cxn ang="0">
                    <a:pos x="215" y="0"/>
                  </a:cxn>
                  <a:cxn ang="0">
                    <a:pos x="181" y="0"/>
                  </a:cxn>
                  <a:cxn ang="0">
                    <a:pos x="147" y="0"/>
                  </a:cxn>
                  <a:cxn ang="0">
                    <a:pos x="114" y="0"/>
                  </a:cxn>
                  <a:cxn ang="0">
                    <a:pos x="84" y="0"/>
                  </a:cxn>
                  <a:cxn ang="0">
                    <a:pos x="57" y="0"/>
                  </a:cxn>
                  <a:cxn ang="0">
                    <a:pos x="33" y="0"/>
                  </a:cxn>
                  <a:cxn ang="0">
                    <a:pos x="15" y="0"/>
                  </a:cxn>
                  <a:cxn ang="0">
                    <a:pos x="4" y="0"/>
                  </a:cxn>
                  <a:cxn ang="0">
                    <a:pos x="0" y="0"/>
                  </a:cxn>
                  <a:cxn ang="0">
                    <a:pos x="0" y="12"/>
                  </a:cxn>
                  <a:cxn ang="0">
                    <a:pos x="4" y="12"/>
                  </a:cxn>
                  <a:cxn ang="0">
                    <a:pos x="15" y="12"/>
                  </a:cxn>
                  <a:cxn ang="0">
                    <a:pos x="33" y="12"/>
                  </a:cxn>
                  <a:cxn ang="0">
                    <a:pos x="57" y="12"/>
                  </a:cxn>
                  <a:cxn ang="0">
                    <a:pos x="84" y="12"/>
                  </a:cxn>
                  <a:cxn ang="0">
                    <a:pos x="114" y="12"/>
                  </a:cxn>
                  <a:cxn ang="0">
                    <a:pos x="147" y="12"/>
                  </a:cxn>
                  <a:cxn ang="0">
                    <a:pos x="181" y="12"/>
                  </a:cxn>
                  <a:cxn ang="0">
                    <a:pos x="215" y="12"/>
                  </a:cxn>
                  <a:cxn ang="0">
                    <a:pos x="248" y="12"/>
                  </a:cxn>
                  <a:cxn ang="0">
                    <a:pos x="279" y="12"/>
                  </a:cxn>
                  <a:cxn ang="0">
                    <a:pos x="308" y="12"/>
                  </a:cxn>
                  <a:cxn ang="0">
                    <a:pos x="331" y="12"/>
                  </a:cxn>
                  <a:cxn ang="0">
                    <a:pos x="349" y="12"/>
                  </a:cxn>
                  <a:cxn ang="0">
                    <a:pos x="362" y="12"/>
                  </a:cxn>
                  <a:cxn ang="0">
                    <a:pos x="368" y="12"/>
                  </a:cxn>
                  <a:cxn ang="0">
                    <a:pos x="368" y="12"/>
                  </a:cxn>
                  <a:cxn ang="0">
                    <a:pos x="368" y="0"/>
                  </a:cxn>
                  <a:cxn ang="0">
                    <a:pos x="368" y="0"/>
                  </a:cxn>
                </a:cxnLst>
                <a:rect l="0" t="0" r="r" b="b"/>
                <a:pathLst>
                  <a:path w="369" h="13">
                    <a:moveTo>
                      <a:pt x="368" y="0"/>
                    </a:moveTo>
                    <a:lnTo>
                      <a:pt x="368" y="0"/>
                    </a:lnTo>
                    <a:lnTo>
                      <a:pt x="362" y="0"/>
                    </a:lnTo>
                    <a:lnTo>
                      <a:pt x="349" y="0"/>
                    </a:lnTo>
                    <a:lnTo>
                      <a:pt x="331" y="0"/>
                    </a:lnTo>
                    <a:lnTo>
                      <a:pt x="308" y="0"/>
                    </a:lnTo>
                    <a:lnTo>
                      <a:pt x="279" y="0"/>
                    </a:lnTo>
                    <a:lnTo>
                      <a:pt x="248" y="0"/>
                    </a:lnTo>
                    <a:lnTo>
                      <a:pt x="215" y="0"/>
                    </a:lnTo>
                    <a:lnTo>
                      <a:pt x="181" y="0"/>
                    </a:lnTo>
                    <a:lnTo>
                      <a:pt x="147" y="0"/>
                    </a:lnTo>
                    <a:lnTo>
                      <a:pt x="114" y="0"/>
                    </a:lnTo>
                    <a:lnTo>
                      <a:pt x="84" y="0"/>
                    </a:lnTo>
                    <a:lnTo>
                      <a:pt x="57" y="0"/>
                    </a:lnTo>
                    <a:lnTo>
                      <a:pt x="33" y="0"/>
                    </a:lnTo>
                    <a:lnTo>
                      <a:pt x="15" y="0"/>
                    </a:lnTo>
                    <a:lnTo>
                      <a:pt x="4" y="0"/>
                    </a:lnTo>
                    <a:lnTo>
                      <a:pt x="0" y="0"/>
                    </a:lnTo>
                    <a:lnTo>
                      <a:pt x="0" y="12"/>
                    </a:lnTo>
                    <a:lnTo>
                      <a:pt x="4" y="12"/>
                    </a:lnTo>
                    <a:lnTo>
                      <a:pt x="15" y="12"/>
                    </a:lnTo>
                    <a:lnTo>
                      <a:pt x="33" y="12"/>
                    </a:lnTo>
                    <a:lnTo>
                      <a:pt x="57" y="12"/>
                    </a:lnTo>
                    <a:lnTo>
                      <a:pt x="84" y="12"/>
                    </a:lnTo>
                    <a:lnTo>
                      <a:pt x="114" y="12"/>
                    </a:lnTo>
                    <a:lnTo>
                      <a:pt x="147" y="12"/>
                    </a:lnTo>
                    <a:lnTo>
                      <a:pt x="181" y="12"/>
                    </a:lnTo>
                    <a:lnTo>
                      <a:pt x="215" y="12"/>
                    </a:lnTo>
                    <a:lnTo>
                      <a:pt x="248" y="12"/>
                    </a:lnTo>
                    <a:lnTo>
                      <a:pt x="279" y="12"/>
                    </a:lnTo>
                    <a:lnTo>
                      <a:pt x="308" y="12"/>
                    </a:lnTo>
                    <a:lnTo>
                      <a:pt x="331" y="12"/>
                    </a:lnTo>
                    <a:lnTo>
                      <a:pt x="349" y="12"/>
                    </a:lnTo>
                    <a:lnTo>
                      <a:pt x="362" y="12"/>
                    </a:lnTo>
                    <a:lnTo>
                      <a:pt x="368" y="12"/>
                    </a:lnTo>
                    <a:lnTo>
                      <a:pt x="368" y="12"/>
                    </a:lnTo>
                    <a:lnTo>
                      <a:pt x="368" y="0"/>
                    </a:lnTo>
                    <a:lnTo>
                      <a:pt x="368" y="0"/>
                    </a:lnTo>
                  </a:path>
                </a:pathLst>
              </a:custGeom>
              <a:solidFill>
                <a:srgbClr val="000000"/>
              </a:solidFill>
              <a:ln w="9525">
                <a:noFill/>
                <a:round/>
                <a:headEnd/>
                <a:tailEnd/>
              </a:ln>
            </p:spPr>
            <p:txBody>
              <a:bodyPr wrap="none" anchor="ctr"/>
              <a:lstStyle/>
              <a:p>
                <a:endParaRPr lang="en-US"/>
              </a:p>
            </p:txBody>
          </p:sp>
          <p:sp>
            <p:nvSpPr>
              <p:cNvPr id="1254491" name="Freeform 91"/>
              <p:cNvSpPr>
                <a:spLocks noChangeArrowheads="1"/>
              </p:cNvSpPr>
              <p:nvPr/>
            </p:nvSpPr>
            <p:spPr bwMode="auto">
              <a:xfrm>
                <a:off x="4743" y="2038"/>
                <a:ext cx="5" cy="6"/>
              </a:xfrm>
              <a:custGeom>
                <a:avLst/>
                <a:gdLst/>
                <a:ahLst/>
                <a:cxnLst>
                  <a:cxn ang="0">
                    <a:pos x="9" y="0"/>
                  </a:cxn>
                  <a:cxn ang="0">
                    <a:pos x="9" y="0"/>
                  </a:cxn>
                  <a:cxn ang="0">
                    <a:pos x="6" y="9"/>
                  </a:cxn>
                  <a:cxn ang="0">
                    <a:pos x="6" y="11"/>
                  </a:cxn>
                  <a:cxn ang="0">
                    <a:pos x="6" y="11"/>
                  </a:cxn>
                  <a:cxn ang="0">
                    <a:pos x="0" y="11"/>
                  </a:cxn>
                  <a:cxn ang="0">
                    <a:pos x="0" y="25"/>
                  </a:cxn>
                  <a:cxn ang="0">
                    <a:pos x="6" y="25"/>
                  </a:cxn>
                  <a:cxn ang="0">
                    <a:pos x="14" y="21"/>
                  </a:cxn>
                  <a:cxn ang="0">
                    <a:pos x="19" y="13"/>
                  </a:cxn>
                  <a:cxn ang="0">
                    <a:pos x="21" y="0"/>
                  </a:cxn>
                  <a:cxn ang="0">
                    <a:pos x="21" y="0"/>
                  </a:cxn>
                  <a:cxn ang="0">
                    <a:pos x="9" y="0"/>
                  </a:cxn>
                  <a:cxn ang="0">
                    <a:pos x="9" y="0"/>
                  </a:cxn>
                </a:cxnLst>
                <a:rect l="0" t="0" r="r" b="b"/>
                <a:pathLst>
                  <a:path w="22" h="26">
                    <a:moveTo>
                      <a:pt x="9" y="0"/>
                    </a:moveTo>
                    <a:lnTo>
                      <a:pt x="9" y="0"/>
                    </a:lnTo>
                    <a:lnTo>
                      <a:pt x="6" y="9"/>
                    </a:lnTo>
                    <a:lnTo>
                      <a:pt x="6" y="11"/>
                    </a:lnTo>
                    <a:lnTo>
                      <a:pt x="6" y="11"/>
                    </a:lnTo>
                    <a:lnTo>
                      <a:pt x="0" y="11"/>
                    </a:lnTo>
                    <a:lnTo>
                      <a:pt x="0" y="25"/>
                    </a:lnTo>
                    <a:lnTo>
                      <a:pt x="6" y="25"/>
                    </a:lnTo>
                    <a:lnTo>
                      <a:pt x="14" y="21"/>
                    </a:lnTo>
                    <a:lnTo>
                      <a:pt x="19" y="13"/>
                    </a:lnTo>
                    <a:lnTo>
                      <a:pt x="21" y="0"/>
                    </a:lnTo>
                    <a:lnTo>
                      <a:pt x="21" y="0"/>
                    </a:lnTo>
                    <a:lnTo>
                      <a:pt x="9" y="0"/>
                    </a:lnTo>
                    <a:lnTo>
                      <a:pt x="9" y="0"/>
                    </a:lnTo>
                  </a:path>
                </a:pathLst>
              </a:custGeom>
              <a:solidFill>
                <a:srgbClr val="000000"/>
              </a:solidFill>
              <a:ln w="9525">
                <a:noFill/>
                <a:round/>
                <a:headEnd/>
                <a:tailEnd/>
              </a:ln>
            </p:spPr>
            <p:txBody>
              <a:bodyPr wrap="none" anchor="ctr"/>
              <a:lstStyle/>
              <a:p>
                <a:endParaRPr lang="en-US"/>
              </a:p>
            </p:txBody>
          </p:sp>
          <p:sp>
            <p:nvSpPr>
              <p:cNvPr id="1254492" name="Freeform 92"/>
              <p:cNvSpPr>
                <a:spLocks noChangeArrowheads="1"/>
              </p:cNvSpPr>
              <p:nvPr/>
            </p:nvSpPr>
            <p:spPr bwMode="auto">
              <a:xfrm>
                <a:off x="4746" y="1749"/>
                <a:ext cx="2" cy="289"/>
              </a:xfrm>
              <a:custGeom>
                <a:avLst/>
                <a:gdLst/>
                <a:ahLst/>
                <a:cxnLst>
                  <a:cxn ang="0">
                    <a:pos x="0" y="0"/>
                  </a:cxn>
                  <a:cxn ang="0">
                    <a:pos x="0" y="0"/>
                  </a:cxn>
                  <a:cxn ang="0">
                    <a:pos x="0" y="201"/>
                  </a:cxn>
                  <a:cxn ang="0">
                    <a:pos x="0" y="637"/>
                  </a:cxn>
                  <a:cxn ang="0">
                    <a:pos x="0" y="1070"/>
                  </a:cxn>
                  <a:cxn ang="0">
                    <a:pos x="0" y="1275"/>
                  </a:cxn>
                  <a:cxn ang="0">
                    <a:pos x="8" y="1275"/>
                  </a:cxn>
                  <a:cxn ang="0">
                    <a:pos x="8" y="1070"/>
                  </a:cxn>
                  <a:cxn ang="0">
                    <a:pos x="8" y="637"/>
                  </a:cxn>
                  <a:cxn ang="0">
                    <a:pos x="8" y="201"/>
                  </a:cxn>
                  <a:cxn ang="0">
                    <a:pos x="8" y="0"/>
                  </a:cxn>
                  <a:cxn ang="0">
                    <a:pos x="8" y="0"/>
                  </a:cxn>
                  <a:cxn ang="0">
                    <a:pos x="0" y="0"/>
                  </a:cxn>
                  <a:cxn ang="0">
                    <a:pos x="0" y="0"/>
                  </a:cxn>
                </a:cxnLst>
                <a:rect l="0" t="0" r="r" b="b"/>
                <a:pathLst>
                  <a:path w="9" h="1276">
                    <a:moveTo>
                      <a:pt x="0" y="0"/>
                    </a:moveTo>
                    <a:lnTo>
                      <a:pt x="0" y="0"/>
                    </a:lnTo>
                    <a:lnTo>
                      <a:pt x="0" y="201"/>
                    </a:lnTo>
                    <a:lnTo>
                      <a:pt x="0" y="637"/>
                    </a:lnTo>
                    <a:lnTo>
                      <a:pt x="0" y="1070"/>
                    </a:lnTo>
                    <a:lnTo>
                      <a:pt x="0" y="1275"/>
                    </a:lnTo>
                    <a:lnTo>
                      <a:pt x="8" y="1275"/>
                    </a:lnTo>
                    <a:lnTo>
                      <a:pt x="8" y="1070"/>
                    </a:lnTo>
                    <a:lnTo>
                      <a:pt x="8" y="637"/>
                    </a:lnTo>
                    <a:lnTo>
                      <a:pt x="8" y="201"/>
                    </a:lnTo>
                    <a:lnTo>
                      <a:pt x="8" y="0"/>
                    </a:lnTo>
                    <a:lnTo>
                      <a:pt x="8" y="0"/>
                    </a:lnTo>
                    <a:lnTo>
                      <a:pt x="0" y="0"/>
                    </a:lnTo>
                    <a:lnTo>
                      <a:pt x="0" y="0"/>
                    </a:lnTo>
                  </a:path>
                </a:pathLst>
              </a:custGeom>
              <a:solidFill>
                <a:srgbClr val="000000"/>
              </a:solidFill>
              <a:ln w="9525">
                <a:noFill/>
                <a:round/>
                <a:headEnd/>
                <a:tailEnd/>
              </a:ln>
            </p:spPr>
            <p:txBody>
              <a:bodyPr wrap="none" anchor="ctr"/>
              <a:lstStyle/>
              <a:p>
                <a:endParaRPr lang="en-US"/>
              </a:p>
            </p:txBody>
          </p:sp>
          <p:sp>
            <p:nvSpPr>
              <p:cNvPr id="1254493" name="Freeform 93"/>
              <p:cNvSpPr>
                <a:spLocks noChangeArrowheads="1"/>
              </p:cNvSpPr>
              <p:nvPr/>
            </p:nvSpPr>
            <p:spPr bwMode="auto">
              <a:xfrm>
                <a:off x="4743" y="1744"/>
                <a:ext cx="5" cy="5"/>
              </a:xfrm>
              <a:custGeom>
                <a:avLst/>
                <a:gdLst/>
                <a:ahLst/>
                <a:cxnLst>
                  <a:cxn ang="0">
                    <a:pos x="0" y="12"/>
                  </a:cxn>
                  <a:cxn ang="0">
                    <a:pos x="0" y="12"/>
                  </a:cxn>
                  <a:cxn ang="0">
                    <a:pos x="4" y="12"/>
                  </a:cxn>
                  <a:cxn ang="0">
                    <a:pos x="6" y="14"/>
                  </a:cxn>
                  <a:cxn ang="0">
                    <a:pos x="6" y="15"/>
                  </a:cxn>
                  <a:cxn ang="0">
                    <a:pos x="9" y="21"/>
                  </a:cxn>
                  <a:cxn ang="0">
                    <a:pos x="21" y="21"/>
                  </a:cxn>
                  <a:cxn ang="0">
                    <a:pos x="19" y="12"/>
                  </a:cxn>
                  <a:cxn ang="0">
                    <a:pos x="15" y="4"/>
                  </a:cxn>
                  <a:cxn ang="0">
                    <a:pos x="6" y="0"/>
                  </a:cxn>
                  <a:cxn ang="0">
                    <a:pos x="0" y="0"/>
                  </a:cxn>
                  <a:cxn ang="0">
                    <a:pos x="0" y="0"/>
                  </a:cxn>
                  <a:cxn ang="0">
                    <a:pos x="0" y="12"/>
                  </a:cxn>
                  <a:cxn ang="0">
                    <a:pos x="0" y="12"/>
                  </a:cxn>
                </a:cxnLst>
                <a:rect l="0" t="0" r="r" b="b"/>
                <a:pathLst>
                  <a:path w="22" h="22">
                    <a:moveTo>
                      <a:pt x="0" y="12"/>
                    </a:moveTo>
                    <a:lnTo>
                      <a:pt x="0" y="12"/>
                    </a:lnTo>
                    <a:lnTo>
                      <a:pt x="4" y="12"/>
                    </a:lnTo>
                    <a:lnTo>
                      <a:pt x="6" y="14"/>
                    </a:lnTo>
                    <a:lnTo>
                      <a:pt x="6" y="15"/>
                    </a:lnTo>
                    <a:lnTo>
                      <a:pt x="9" y="21"/>
                    </a:lnTo>
                    <a:lnTo>
                      <a:pt x="21" y="21"/>
                    </a:lnTo>
                    <a:lnTo>
                      <a:pt x="19" y="12"/>
                    </a:lnTo>
                    <a:lnTo>
                      <a:pt x="15" y="4"/>
                    </a:lnTo>
                    <a:lnTo>
                      <a:pt x="6" y="0"/>
                    </a:lnTo>
                    <a:lnTo>
                      <a:pt x="0" y="0"/>
                    </a:lnTo>
                    <a:lnTo>
                      <a:pt x="0" y="0"/>
                    </a:lnTo>
                    <a:lnTo>
                      <a:pt x="0" y="12"/>
                    </a:lnTo>
                    <a:lnTo>
                      <a:pt x="0" y="12"/>
                    </a:lnTo>
                  </a:path>
                </a:pathLst>
              </a:custGeom>
              <a:solidFill>
                <a:srgbClr val="000000"/>
              </a:solidFill>
              <a:ln w="9525">
                <a:noFill/>
                <a:round/>
                <a:headEnd/>
                <a:tailEnd/>
              </a:ln>
            </p:spPr>
            <p:txBody>
              <a:bodyPr wrap="none" anchor="ctr"/>
              <a:lstStyle/>
              <a:p>
                <a:endParaRPr lang="en-US"/>
              </a:p>
            </p:txBody>
          </p:sp>
          <p:sp>
            <p:nvSpPr>
              <p:cNvPr id="1254494" name="Freeform 94"/>
              <p:cNvSpPr>
                <a:spLocks noChangeArrowheads="1"/>
              </p:cNvSpPr>
              <p:nvPr/>
            </p:nvSpPr>
            <p:spPr bwMode="auto">
              <a:xfrm>
                <a:off x="4711" y="1744"/>
                <a:ext cx="33" cy="3"/>
              </a:xfrm>
              <a:custGeom>
                <a:avLst/>
                <a:gdLst/>
                <a:ahLst/>
                <a:cxnLst>
                  <a:cxn ang="0">
                    <a:pos x="11" y="8"/>
                  </a:cxn>
                  <a:cxn ang="0">
                    <a:pos x="6" y="13"/>
                  </a:cxn>
                  <a:cxn ang="0">
                    <a:pos x="11" y="13"/>
                  </a:cxn>
                  <a:cxn ang="0">
                    <a:pos x="26" y="13"/>
                  </a:cxn>
                  <a:cxn ang="0">
                    <a:pos x="48" y="13"/>
                  </a:cxn>
                  <a:cxn ang="0">
                    <a:pos x="72" y="13"/>
                  </a:cxn>
                  <a:cxn ang="0">
                    <a:pos x="97" y="13"/>
                  </a:cxn>
                  <a:cxn ang="0">
                    <a:pos x="120" y="13"/>
                  </a:cxn>
                  <a:cxn ang="0">
                    <a:pos x="137" y="13"/>
                  </a:cxn>
                  <a:cxn ang="0">
                    <a:pos x="145" y="13"/>
                  </a:cxn>
                  <a:cxn ang="0">
                    <a:pos x="145" y="0"/>
                  </a:cxn>
                  <a:cxn ang="0">
                    <a:pos x="137" y="0"/>
                  </a:cxn>
                  <a:cxn ang="0">
                    <a:pos x="120" y="0"/>
                  </a:cxn>
                  <a:cxn ang="0">
                    <a:pos x="97" y="0"/>
                  </a:cxn>
                  <a:cxn ang="0">
                    <a:pos x="72" y="0"/>
                  </a:cxn>
                  <a:cxn ang="0">
                    <a:pos x="48" y="0"/>
                  </a:cxn>
                  <a:cxn ang="0">
                    <a:pos x="26" y="0"/>
                  </a:cxn>
                  <a:cxn ang="0">
                    <a:pos x="11" y="0"/>
                  </a:cxn>
                  <a:cxn ang="0">
                    <a:pos x="6" y="0"/>
                  </a:cxn>
                  <a:cxn ang="0">
                    <a:pos x="0" y="3"/>
                  </a:cxn>
                  <a:cxn ang="0">
                    <a:pos x="6" y="0"/>
                  </a:cxn>
                  <a:cxn ang="0">
                    <a:pos x="1" y="0"/>
                  </a:cxn>
                  <a:cxn ang="0">
                    <a:pos x="0" y="4"/>
                  </a:cxn>
                  <a:cxn ang="0">
                    <a:pos x="11" y="8"/>
                  </a:cxn>
                  <a:cxn ang="0">
                    <a:pos x="11" y="8"/>
                  </a:cxn>
                </a:cxnLst>
                <a:rect l="0" t="0" r="r" b="b"/>
                <a:pathLst>
                  <a:path w="146" h="14">
                    <a:moveTo>
                      <a:pt x="11" y="8"/>
                    </a:moveTo>
                    <a:lnTo>
                      <a:pt x="6" y="13"/>
                    </a:lnTo>
                    <a:lnTo>
                      <a:pt x="11" y="13"/>
                    </a:lnTo>
                    <a:lnTo>
                      <a:pt x="26" y="13"/>
                    </a:lnTo>
                    <a:lnTo>
                      <a:pt x="48" y="13"/>
                    </a:lnTo>
                    <a:lnTo>
                      <a:pt x="72" y="13"/>
                    </a:lnTo>
                    <a:lnTo>
                      <a:pt x="97" y="13"/>
                    </a:lnTo>
                    <a:lnTo>
                      <a:pt x="120" y="13"/>
                    </a:lnTo>
                    <a:lnTo>
                      <a:pt x="137" y="13"/>
                    </a:lnTo>
                    <a:lnTo>
                      <a:pt x="145" y="13"/>
                    </a:lnTo>
                    <a:lnTo>
                      <a:pt x="145" y="0"/>
                    </a:lnTo>
                    <a:lnTo>
                      <a:pt x="137" y="0"/>
                    </a:lnTo>
                    <a:lnTo>
                      <a:pt x="120" y="0"/>
                    </a:lnTo>
                    <a:lnTo>
                      <a:pt x="97" y="0"/>
                    </a:lnTo>
                    <a:lnTo>
                      <a:pt x="72" y="0"/>
                    </a:lnTo>
                    <a:lnTo>
                      <a:pt x="48" y="0"/>
                    </a:lnTo>
                    <a:lnTo>
                      <a:pt x="26" y="0"/>
                    </a:lnTo>
                    <a:lnTo>
                      <a:pt x="11" y="0"/>
                    </a:lnTo>
                    <a:lnTo>
                      <a:pt x="6" y="0"/>
                    </a:lnTo>
                    <a:lnTo>
                      <a:pt x="0" y="3"/>
                    </a:lnTo>
                    <a:lnTo>
                      <a:pt x="6" y="0"/>
                    </a:lnTo>
                    <a:lnTo>
                      <a:pt x="1" y="0"/>
                    </a:lnTo>
                    <a:lnTo>
                      <a:pt x="0" y="4"/>
                    </a:lnTo>
                    <a:lnTo>
                      <a:pt x="11" y="8"/>
                    </a:lnTo>
                    <a:lnTo>
                      <a:pt x="11" y="8"/>
                    </a:lnTo>
                  </a:path>
                </a:pathLst>
              </a:custGeom>
              <a:solidFill>
                <a:srgbClr val="000000"/>
              </a:solidFill>
              <a:ln w="9525">
                <a:noFill/>
                <a:round/>
                <a:headEnd/>
                <a:tailEnd/>
              </a:ln>
            </p:spPr>
            <p:txBody>
              <a:bodyPr wrap="none" anchor="ctr"/>
              <a:lstStyle/>
              <a:p>
                <a:endParaRPr lang="en-US"/>
              </a:p>
            </p:txBody>
          </p:sp>
          <p:sp>
            <p:nvSpPr>
              <p:cNvPr id="1254495" name="Freeform 95"/>
              <p:cNvSpPr>
                <a:spLocks noChangeArrowheads="1"/>
              </p:cNvSpPr>
              <p:nvPr/>
            </p:nvSpPr>
            <p:spPr bwMode="auto">
              <a:xfrm>
                <a:off x="4711" y="1745"/>
                <a:ext cx="3" cy="3"/>
              </a:xfrm>
              <a:custGeom>
                <a:avLst/>
                <a:gdLst/>
                <a:ahLst/>
                <a:cxnLst>
                  <a:cxn ang="0">
                    <a:pos x="4" y="12"/>
                  </a:cxn>
                  <a:cxn ang="0">
                    <a:pos x="10" y="9"/>
                  </a:cxn>
                  <a:cxn ang="0">
                    <a:pos x="12" y="5"/>
                  </a:cxn>
                  <a:cxn ang="0">
                    <a:pos x="0" y="0"/>
                  </a:cxn>
                  <a:cxn ang="0">
                    <a:pos x="0" y="3"/>
                  </a:cxn>
                  <a:cxn ang="0">
                    <a:pos x="4" y="0"/>
                  </a:cxn>
                  <a:cxn ang="0">
                    <a:pos x="4" y="12"/>
                  </a:cxn>
                  <a:cxn ang="0">
                    <a:pos x="8" y="12"/>
                  </a:cxn>
                  <a:cxn ang="0">
                    <a:pos x="10" y="8"/>
                  </a:cxn>
                  <a:cxn ang="0">
                    <a:pos x="4" y="12"/>
                  </a:cxn>
                  <a:cxn ang="0">
                    <a:pos x="4" y="12"/>
                  </a:cxn>
                </a:cxnLst>
                <a:rect l="0" t="0" r="r" b="b"/>
                <a:pathLst>
                  <a:path w="13" h="13">
                    <a:moveTo>
                      <a:pt x="4" y="12"/>
                    </a:moveTo>
                    <a:lnTo>
                      <a:pt x="10" y="9"/>
                    </a:lnTo>
                    <a:lnTo>
                      <a:pt x="12" y="5"/>
                    </a:lnTo>
                    <a:lnTo>
                      <a:pt x="0" y="0"/>
                    </a:lnTo>
                    <a:lnTo>
                      <a:pt x="0" y="3"/>
                    </a:lnTo>
                    <a:lnTo>
                      <a:pt x="4" y="0"/>
                    </a:lnTo>
                    <a:lnTo>
                      <a:pt x="4" y="12"/>
                    </a:lnTo>
                    <a:lnTo>
                      <a:pt x="8" y="12"/>
                    </a:lnTo>
                    <a:lnTo>
                      <a:pt x="10" y="8"/>
                    </a:lnTo>
                    <a:lnTo>
                      <a:pt x="4" y="12"/>
                    </a:lnTo>
                    <a:lnTo>
                      <a:pt x="4" y="12"/>
                    </a:lnTo>
                  </a:path>
                </a:pathLst>
              </a:custGeom>
              <a:solidFill>
                <a:srgbClr val="000000"/>
              </a:solidFill>
              <a:ln w="9525">
                <a:noFill/>
                <a:round/>
                <a:headEnd/>
                <a:tailEnd/>
              </a:ln>
            </p:spPr>
            <p:txBody>
              <a:bodyPr wrap="none" anchor="ctr"/>
              <a:lstStyle/>
              <a:p>
                <a:endParaRPr lang="en-US"/>
              </a:p>
            </p:txBody>
          </p:sp>
          <p:sp>
            <p:nvSpPr>
              <p:cNvPr id="1254496" name="Freeform 96"/>
              <p:cNvSpPr>
                <a:spLocks noChangeArrowheads="1"/>
              </p:cNvSpPr>
              <p:nvPr/>
            </p:nvSpPr>
            <p:spPr bwMode="auto">
              <a:xfrm>
                <a:off x="4498" y="1745"/>
                <a:ext cx="213" cy="3"/>
              </a:xfrm>
              <a:custGeom>
                <a:avLst/>
                <a:gdLst/>
                <a:ahLst/>
                <a:cxnLst>
                  <a:cxn ang="0">
                    <a:pos x="0" y="5"/>
                  </a:cxn>
                  <a:cxn ang="0">
                    <a:pos x="6" y="12"/>
                  </a:cxn>
                  <a:cxn ang="0">
                    <a:pos x="940" y="12"/>
                  </a:cxn>
                  <a:cxn ang="0">
                    <a:pos x="940" y="0"/>
                  </a:cxn>
                  <a:cxn ang="0">
                    <a:pos x="6" y="0"/>
                  </a:cxn>
                  <a:cxn ang="0">
                    <a:pos x="12" y="5"/>
                  </a:cxn>
                  <a:cxn ang="0">
                    <a:pos x="0" y="5"/>
                  </a:cxn>
                  <a:cxn ang="0">
                    <a:pos x="0" y="12"/>
                  </a:cxn>
                  <a:cxn ang="0">
                    <a:pos x="6" y="12"/>
                  </a:cxn>
                  <a:cxn ang="0">
                    <a:pos x="0" y="5"/>
                  </a:cxn>
                  <a:cxn ang="0">
                    <a:pos x="0" y="5"/>
                  </a:cxn>
                </a:cxnLst>
                <a:rect l="0" t="0" r="r" b="b"/>
                <a:pathLst>
                  <a:path w="941" h="13">
                    <a:moveTo>
                      <a:pt x="0" y="5"/>
                    </a:moveTo>
                    <a:lnTo>
                      <a:pt x="6" y="12"/>
                    </a:lnTo>
                    <a:lnTo>
                      <a:pt x="940" y="12"/>
                    </a:lnTo>
                    <a:lnTo>
                      <a:pt x="940" y="0"/>
                    </a:lnTo>
                    <a:lnTo>
                      <a:pt x="6" y="0"/>
                    </a:lnTo>
                    <a:lnTo>
                      <a:pt x="12" y="5"/>
                    </a:lnTo>
                    <a:lnTo>
                      <a:pt x="0" y="5"/>
                    </a:lnTo>
                    <a:lnTo>
                      <a:pt x="0" y="12"/>
                    </a:lnTo>
                    <a:lnTo>
                      <a:pt x="6" y="12"/>
                    </a:lnTo>
                    <a:lnTo>
                      <a:pt x="0" y="5"/>
                    </a:lnTo>
                    <a:lnTo>
                      <a:pt x="0" y="5"/>
                    </a:lnTo>
                  </a:path>
                </a:pathLst>
              </a:custGeom>
              <a:solidFill>
                <a:srgbClr val="000000"/>
              </a:solidFill>
              <a:ln w="9525">
                <a:noFill/>
                <a:round/>
                <a:headEnd/>
                <a:tailEnd/>
              </a:ln>
            </p:spPr>
            <p:txBody>
              <a:bodyPr wrap="none" anchor="ctr"/>
              <a:lstStyle/>
              <a:p>
                <a:endParaRPr lang="en-US"/>
              </a:p>
            </p:txBody>
          </p:sp>
          <p:sp>
            <p:nvSpPr>
              <p:cNvPr id="1254497" name="Freeform 97"/>
              <p:cNvSpPr>
                <a:spLocks noChangeArrowheads="1"/>
              </p:cNvSpPr>
              <p:nvPr/>
            </p:nvSpPr>
            <p:spPr bwMode="auto">
              <a:xfrm>
                <a:off x="4498" y="1743"/>
                <a:ext cx="3" cy="4"/>
              </a:xfrm>
              <a:custGeom>
                <a:avLst/>
                <a:gdLst/>
                <a:ahLst/>
                <a:cxnLst>
                  <a:cxn ang="0">
                    <a:pos x="6" y="17"/>
                  </a:cxn>
                  <a:cxn ang="0">
                    <a:pos x="0" y="8"/>
                  </a:cxn>
                  <a:cxn ang="0">
                    <a:pos x="0" y="13"/>
                  </a:cxn>
                  <a:cxn ang="0">
                    <a:pos x="13" y="13"/>
                  </a:cxn>
                  <a:cxn ang="0">
                    <a:pos x="13" y="8"/>
                  </a:cxn>
                  <a:cxn ang="0">
                    <a:pos x="6" y="0"/>
                  </a:cxn>
                  <a:cxn ang="0">
                    <a:pos x="13" y="8"/>
                  </a:cxn>
                  <a:cxn ang="0">
                    <a:pos x="13" y="0"/>
                  </a:cxn>
                  <a:cxn ang="0">
                    <a:pos x="6" y="0"/>
                  </a:cxn>
                  <a:cxn ang="0">
                    <a:pos x="6" y="17"/>
                  </a:cxn>
                  <a:cxn ang="0">
                    <a:pos x="6" y="17"/>
                  </a:cxn>
                </a:cxnLst>
                <a:rect l="0" t="0" r="r" b="b"/>
                <a:pathLst>
                  <a:path w="14" h="18">
                    <a:moveTo>
                      <a:pt x="6" y="17"/>
                    </a:moveTo>
                    <a:lnTo>
                      <a:pt x="0" y="8"/>
                    </a:lnTo>
                    <a:lnTo>
                      <a:pt x="0" y="13"/>
                    </a:lnTo>
                    <a:lnTo>
                      <a:pt x="13" y="13"/>
                    </a:lnTo>
                    <a:lnTo>
                      <a:pt x="13" y="8"/>
                    </a:lnTo>
                    <a:lnTo>
                      <a:pt x="6" y="0"/>
                    </a:lnTo>
                    <a:lnTo>
                      <a:pt x="13" y="8"/>
                    </a:lnTo>
                    <a:lnTo>
                      <a:pt x="13" y="0"/>
                    </a:lnTo>
                    <a:lnTo>
                      <a:pt x="6" y="0"/>
                    </a:lnTo>
                    <a:lnTo>
                      <a:pt x="6" y="17"/>
                    </a:lnTo>
                    <a:lnTo>
                      <a:pt x="6" y="17"/>
                    </a:lnTo>
                  </a:path>
                </a:pathLst>
              </a:custGeom>
              <a:solidFill>
                <a:srgbClr val="000000"/>
              </a:solidFill>
              <a:ln w="9525">
                <a:noFill/>
                <a:round/>
                <a:headEnd/>
                <a:tailEnd/>
              </a:ln>
            </p:spPr>
            <p:txBody>
              <a:bodyPr wrap="none" anchor="ctr"/>
              <a:lstStyle/>
              <a:p>
                <a:endParaRPr lang="en-US"/>
              </a:p>
            </p:txBody>
          </p:sp>
          <p:sp>
            <p:nvSpPr>
              <p:cNvPr id="1254498" name="Freeform 98"/>
              <p:cNvSpPr>
                <a:spLocks noChangeArrowheads="1"/>
              </p:cNvSpPr>
              <p:nvPr/>
            </p:nvSpPr>
            <p:spPr bwMode="auto">
              <a:xfrm>
                <a:off x="4464" y="1743"/>
                <a:ext cx="35" cy="4"/>
              </a:xfrm>
              <a:custGeom>
                <a:avLst/>
                <a:gdLst/>
                <a:ahLst/>
                <a:cxnLst>
                  <a:cxn ang="0">
                    <a:pos x="0" y="17"/>
                  </a:cxn>
                  <a:cxn ang="0">
                    <a:pos x="0" y="17"/>
                  </a:cxn>
                  <a:cxn ang="0">
                    <a:pos x="9" y="17"/>
                  </a:cxn>
                  <a:cxn ang="0">
                    <a:pos x="29" y="17"/>
                  </a:cxn>
                  <a:cxn ang="0">
                    <a:pos x="51" y="17"/>
                  </a:cxn>
                  <a:cxn ang="0">
                    <a:pos x="80" y="17"/>
                  </a:cxn>
                  <a:cxn ang="0">
                    <a:pos x="108" y="17"/>
                  </a:cxn>
                  <a:cxn ang="0">
                    <a:pos x="132" y="17"/>
                  </a:cxn>
                  <a:cxn ang="0">
                    <a:pos x="147" y="17"/>
                  </a:cxn>
                  <a:cxn ang="0">
                    <a:pos x="154" y="17"/>
                  </a:cxn>
                  <a:cxn ang="0">
                    <a:pos x="154" y="0"/>
                  </a:cxn>
                  <a:cxn ang="0">
                    <a:pos x="147" y="0"/>
                  </a:cxn>
                  <a:cxn ang="0">
                    <a:pos x="132" y="0"/>
                  </a:cxn>
                  <a:cxn ang="0">
                    <a:pos x="108" y="0"/>
                  </a:cxn>
                  <a:cxn ang="0">
                    <a:pos x="80" y="0"/>
                  </a:cxn>
                  <a:cxn ang="0">
                    <a:pos x="51" y="0"/>
                  </a:cxn>
                  <a:cxn ang="0">
                    <a:pos x="29" y="0"/>
                  </a:cxn>
                  <a:cxn ang="0">
                    <a:pos x="9" y="0"/>
                  </a:cxn>
                  <a:cxn ang="0">
                    <a:pos x="0" y="0"/>
                  </a:cxn>
                  <a:cxn ang="0">
                    <a:pos x="0" y="0"/>
                  </a:cxn>
                  <a:cxn ang="0">
                    <a:pos x="0" y="17"/>
                  </a:cxn>
                  <a:cxn ang="0">
                    <a:pos x="0" y="17"/>
                  </a:cxn>
                </a:cxnLst>
                <a:rect l="0" t="0" r="r" b="b"/>
                <a:pathLst>
                  <a:path w="155" h="18">
                    <a:moveTo>
                      <a:pt x="0" y="17"/>
                    </a:moveTo>
                    <a:lnTo>
                      <a:pt x="0" y="17"/>
                    </a:lnTo>
                    <a:lnTo>
                      <a:pt x="9" y="17"/>
                    </a:lnTo>
                    <a:lnTo>
                      <a:pt x="29" y="17"/>
                    </a:lnTo>
                    <a:lnTo>
                      <a:pt x="51" y="17"/>
                    </a:lnTo>
                    <a:lnTo>
                      <a:pt x="80" y="17"/>
                    </a:lnTo>
                    <a:lnTo>
                      <a:pt x="108" y="17"/>
                    </a:lnTo>
                    <a:lnTo>
                      <a:pt x="132" y="17"/>
                    </a:lnTo>
                    <a:lnTo>
                      <a:pt x="147" y="17"/>
                    </a:lnTo>
                    <a:lnTo>
                      <a:pt x="154" y="17"/>
                    </a:lnTo>
                    <a:lnTo>
                      <a:pt x="154" y="0"/>
                    </a:lnTo>
                    <a:lnTo>
                      <a:pt x="147" y="0"/>
                    </a:lnTo>
                    <a:lnTo>
                      <a:pt x="132" y="0"/>
                    </a:lnTo>
                    <a:lnTo>
                      <a:pt x="108" y="0"/>
                    </a:lnTo>
                    <a:lnTo>
                      <a:pt x="80" y="0"/>
                    </a:lnTo>
                    <a:lnTo>
                      <a:pt x="51" y="0"/>
                    </a:lnTo>
                    <a:lnTo>
                      <a:pt x="29" y="0"/>
                    </a:lnTo>
                    <a:lnTo>
                      <a:pt x="9" y="0"/>
                    </a:lnTo>
                    <a:lnTo>
                      <a:pt x="0" y="0"/>
                    </a:lnTo>
                    <a:lnTo>
                      <a:pt x="0" y="0"/>
                    </a:lnTo>
                    <a:lnTo>
                      <a:pt x="0" y="17"/>
                    </a:lnTo>
                    <a:lnTo>
                      <a:pt x="0" y="17"/>
                    </a:lnTo>
                  </a:path>
                </a:pathLst>
              </a:custGeom>
              <a:solidFill>
                <a:srgbClr val="000000"/>
              </a:solidFill>
              <a:ln w="9525">
                <a:noFill/>
                <a:round/>
                <a:headEnd/>
                <a:tailEnd/>
              </a:ln>
            </p:spPr>
            <p:txBody>
              <a:bodyPr wrap="none" anchor="ctr"/>
              <a:lstStyle/>
              <a:p>
                <a:endParaRPr lang="en-US"/>
              </a:p>
            </p:txBody>
          </p:sp>
          <p:sp>
            <p:nvSpPr>
              <p:cNvPr id="1254499" name="Freeform 99"/>
              <p:cNvSpPr>
                <a:spLocks noChangeArrowheads="1"/>
              </p:cNvSpPr>
              <p:nvPr/>
            </p:nvSpPr>
            <p:spPr bwMode="auto">
              <a:xfrm>
                <a:off x="4460" y="1743"/>
                <a:ext cx="5" cy="6"/>
              </a:xfrm>
              <a:custGeom>
                <a:avLst/>
                <a:gdLst/>
                <a:ahLst/>
                <a:cxnLst>
                  <a:cxn ang="0">
                    <a:pos x="11" y="25"/>
                  </a:cxn>
                  <a:cxn ang="0">
                    <a:pos x="11" y="25"/>
                  </a:cxn>
                  <a:cxn ang="0">
                    <a:pos x="13" y="19"/>
                  </a:cxn>
                  <a:cxn ang="0">
                    <a:pos x="14" y="17"/>
                  </a:cxn>
                  <a:cxn ang="0">
                    <a:pos x="16" y="16"/>
                  </a:cxn>
                  <a:cxn ang="0">
                    <a:pos x="21" y="14"/>
                  </a:cxn>
                  <a:cxn ang="0">
                    <a:pos x="21" y="0"/>
                  </a:cxn>
                  <a:cxn ang="0">
                    <a:pos x="13" y="3"/>
                  </a:cxn>
                  <a:cxn ang="0">
                    <a:pos x="5" y="7"/>
                  </a:cxn>
                  <a:cxn ang="0">
                    <a:pos x="1" y="16"/>
                  </a:cxn>
                  <a:cxn ang="0">
                    <a:pos x="0" y="25"/>
                  </a:cxn>
                  <a:cxn ang="0">
                    <a:pos x="0" y="25"/>
                  </a:cxn>
                  <a:cxn ang="0">
                    <a:pos x="11" y="25"/>
                  </a:cxn>
                  <a:cxn ang="0">
                    <a:pos x="11" y="25"/>
                  </a:cxn>
                </a:cxnLst>
                <a:rect l="0" t="0" r="r" b="b"/>
                <a:pathLst>
                  <a:path w="22" h="26">
                    <a:moveTo>
                      <a:pt x="11" y="25"/>
                    </a:moveTo>
                    <a:lnTo>
                      <a:pt x="11" y="25"/>
                    </a:lnTo>
                    <a:lnTo>
                      <a:pt x="13" y="19"/>
                    </a:lnTo>
                    <a:lnTo>
                      <a:pt x="14" y="17"/>
                    </a:lnTo>
                    <a:lnTo>
                      <a:pt x="16" y="16"/>
                    </a:lnTo>
                    <a:lnTo>
                      <a:pt x="21" y="14"/>
                    </a:lnTo>
                    <a:lnTo>
                      <a:pt x="21" y="0"/>
                    </a:lnTo>
                    <a:lnTo>
                      <a:pt x="13" y="3"/>
                    </a:lnTo>
                    <a:lnTo>
                      <a:pt x="5" y="7"/>
                    </a:lnTo>
                    <a:lnTo>
                      <a:pt x="1" y="16"/>
                    </a:lnTo>
                    <a:lnTo>
                      <a:pt x="0" y="25"/>
                    </a:lnTo>
                    <a:lnTo>
                      <a:pt x="0" y="25"/>
                    </a:lnTo>
                    <a:lnTo>
                      <a:pt x="11" y="25"/>
                    </a:lnTo>
                    <a:lnTo>
                      <a:pt x="11" y="25"/>
                    </a:lnTo>
                  </a:path>
                </a:pathLst>
              </a:custGeom>
              <a:solidFill>
                <a:srgbClr val="000000"/>
              </a:solidFill>
              <a:ln w="9525">
                <a:noFill/>
                <a:round/>
                <a:headEnd/>
                <a:tailEnd/>
              </a:ln>
            </p:spPr>
            <p:txBody>
              <a:bodyPr wrap="none" anchor="ctr"/>
              <a:lstStyle/>
              <a:p>
                <a:endParaRPr lang="en-US"/>
              </a:p>
            </p:txBody>
          </p:sp>
          <p:sp>
            <p:nvSpPr>
              <p:cNvPr id="1254500" name="Freeform 100"/>
              <p:cNvSpPr>
                <a:spLocks noChangeArrowheads="1"/>
              </p:cNvSpPr>
              <p:nvPr/>
            </p:nvSpPr>
            <p:spPr bwMode="auto">
              <a:xfrm>
                <a:off x="4460" y="1749"/>
                <a:ext cx="3" cy="276"/>
              </a:xfrm>
              <a:custGeom>
                <a:avLst/>
                <a:gdLst/>
                <a:ahLst/>
                <a:cxnLst>
                  <a:cxn ang="0">
                    <a:pos x="11" y="1207"/>
                  </a:cxn>
                  <a:cxn ang="0">
                    <a:pos x="13" y="1211"/>
                  </a:cxn>
                  <a:cxn ang="0">
                    <a:pos x="13" y="1023"/>
                  </a:cxn>
                  <a:cxn ang="0">
                    <a:pos x="13" y="608"/>
                  </a:cxn>
                  <a:cxn ang="0">
                    <a:pos x="11" y="191"/>
                  </a:cxn>
                  <a:cxn ang="0">
                    <a:pos x="11" y="0"/>
                  </a:cxn>
                  <a:cxn ang="0">
                    <a:pos x="0" y="0"/>
                  </a:cxn>
                  <a:cxn ang="0">
                    <a:pos x="0" y="191"/>
                  </a:cxn>
                  <a:cxn ang="0">
                    <a:pos x="1" y="608"/>
                  </a:cxn>
                  <a:cxn ang="0">
                    <a:pos x="1" y="1023"/>
                  </a:cxn>
                  <a:cxn ang="0">
                    <a:pos x="1" y="1211"/>
                  </a:cxn>
                  <a:cxn ang="0">
                    <a:pos x="2" y="1217"/>
                  </a:cxn>
                  <a:cxn ang="0">
                    <a:pos x="1" y="1211"/>
                  </a:cxn>
                  <a:cxn ang="0">
                    <a:pos x="1" y="1212"/>
                  </a:cxn>
                  <a:cxn ang="0">
                    <a:pos x="2" y="1217"/>
                  </a:cxn>
                  <a:cxn ang="0">
                    <a:pos x="11" y="1207"/>
                  </a:cxn>
                  <a:cxn ang="0">
                    <a:pos x="11" y="1207"/>
                  </a:cxn>
                </a:cxnLst>
                <a:rect l="0" t="0" r="r" b="b"/>
                <a:pathLst>
                  <a:path w="14" h="1218">
                    <a:moveTo>
                      <a:pt x="11" y="1207"/>
                    </a:moveTo>
                    <a:lnTo>
                      <a:pt x="13" y="1211"/>
                    </a:lnTo>
                    <a:lnTo>
                      <a:pt x="13" y="1023"/>
                    </a:lnTo>
                    <a:lnTo>
                      <a:pt x="13" y="608"/>
                    </a:lnTo>
                    <a:lnTo>
                      <a:pt x="11" y="191"/>
                    </a:lnTo>
                    <a:lnTo>
                      <a:pt x="11" y="0"/>
                    </a:lnTo>
                    <a:lnTo>
                      <a:pt x="0" y="0"/>
                    </a:lnTo>
                    <a:lnTo>
                      <a:pt x="0" y="191"/>
                    </a:lnTo>
                    <a:lnTo>
                      <a:pt x="1" y="608"/>
                    </a:lnTo>
                    <a:lnTo>
                      <a:pt x="1" y="1023"/>
                    </a:lnTo>
                    <a:lnTo>
                      <a:pt x="1" y="1211"/>
                    </a:lnTo>
                    <a:lnTo>
                      <a:pt x="2" y="1217"/>
                    </a:lnTo>
                    <a:lnTo>
                      <a:pt x="1" y="1211"/>
                    </a:lnTo>
                    <a:lnTo>
                      <a:pt x="1" y="1212"/>
                    </a:lnTo>
                    <a:lnTo>
                      <a:pt x="2" y="1217"/>
                    </a:lnTo>
                    <a:lnTo>
                      <a:pt x="11" y="1207"/>
                    </a:lnTo>
                    <a:lnTo>
                      <a:pt x="11" y="1207"/>
                    </a:lnTo>
                  </a:path>
                </a:pathLst>
              </a:custGeom>
              <a:solidFill>
                <a:srgbClr val="000000"/>
              </a:solidFill>
              <a:ln w="9525">
                <a:noFill/>
                <a:round/>
                <a:headEnd/>
                <a:tailEnd/>
              </a:ln>
            </p:spPr>
            <p:txBody>
              <a:bodyPr wrap="none" anchor="ctr"/>
              <a:lstStyle/>
              <a:p>
                <a:endParaRPr lang="en-US"/>
              </a:p>
            </p:txBody>
          </p:sp>
          <p:sp>
            <p:nvSpPr>
              <p:cNvPr id="1254501" name="Freeform 101"/>
              <p:cNvSpPr>
                <a:spLocks noChangeArrowheads="1"/>
              </p:cNvSpPr>
              <p:nvPr/>
            </p:nvSpPr>
            <p:spPr bwMode="auto">
              <a:xfrm>
                <a:off x="4499" y="1746"/>
                <a:ext cx="213" cy="170"/>
              </a:xfrm>
              <a:custGeom>
                <a:avLst/>
                <a:gdLst/>
                <a:ahLst/>
                <a:cxnLst>
                  <a:cxn ang="0">
                    <a:pos x="937" y="0"/>
                  </a:cxn>
                  <a:cxn ang="0">
                    <a:pos x="0" y="0"/>
                  </a:cxn>
                  <a:cxn ang="0">
                    <a:pos x="0" y="93"/>
                  </a:cxn>
                  <a:cxn ang="0">
                    <a:pos x="1" y="308"/>
                  </a:cxn>
                  <a:cxn ang="0">
                    <a:pos x="1" y="549"/>
                  </a:cxn>
                  <a:cxn ang="0">
                    <a:pos x="1" y="723"/>
                  </a:cxn>
                  <a:cxn ang="0">
                    <a:pos x="2" y="730"/>
                  </a:cxn>
                  <a:cxn ang="0">
                    <a:pos x="7" y="738"/>
                  </a:cxn>
                  <a:cxn ang="0">
                    <a:pos x="16" y="745"/>
                  </a:cxn>
                  <a:cxn ang="0">
                    <a:pos x="28" y="748"/>
                  </a:cxn>
                  <a:cxn ang="0">
                    <a:pos x="41" y="748"/>
                  </a:cxn>
                  <a:cxn ang="0">
                    <a:pos x="70" y="748"/>
                  </a:cxn>
                  <a:cxn ang="0">
                    <a:pos x="115" y="748"/>
                  </a:cxn>
                  <a:cxn ang="0">
                    <a:pos x="172" y="748"/>
                  </a:cxn>
                  <a:cxn ang="0">
                    <a:pos x="238" y="748"/>
                  </a:cxn>
                  <a:cxn ang="0">
                    <a:pos x="311" y="748"/>
                  </a:cxn>
                  <a:cxn ang="0">
                    <a:pos x="389" y="748"/>
                  </a:cxn>
                  <a:cxn ang="0">
                    <a:pos x="470" y="748"/>
                  </a:cxn>
                  <a:cxn ang="0">
                    <a:pos x="550" y="748"/>
                  </a:cxn>
                  <a:cxn ang="0">
                    <a:pos x="627" y="748"/>
                  </a:cxn>
                  <a:cxn ang="0">
                    <a:pos x="701" y="748"/>
                  </a:cxn>
                  <a:cxn ang="0">
                    <a:pos x="767" y="748"/>
                  </a:cxn>
                  <a:cxn ang="0">
                    <a:pos x="824" y="748"/>
                  </a:cxn>
                  <a:cxn ang="0">
                    <a:pos x="868" y="748"/>
                  </a:cxn>
                  <a:cxn ang="0">
                    <a:pos x="896" y="748"/>
                  </a:cxn>
                  <a:cxn ang="0">
                    <a:pos x="909" y="748"/>
                  </a:cxn>
                  <a:cxn ang="0">
                    <a:pos x="919" y="745"/>
                  </a:cxn>
                  <a:cxn ang="0">
                    <a:pos x="929" y="738"/>
                  </a:cxn>
                  <a:cxn ang="0">
                    <a:pos x="934" y="729"/>
                  </a:cxn>
                  <a:cxn ang="0">
                    <a:pos x="937" y="719"/>
                  </a:cxn>
                  <a:cxn ang="0">
                    <a:pos x="937" y="545"/>
                  </a:cxn>
                  <a:cxn ang="0">
                    <a:pos x="937" y="305"/>
                  </a:cxn>
                  <a:cxn ang="0">
                    <a:pos x="937" y="93"/>
                  </a:cxn>
                  <a:cxn ang="0">
                    <a:pos x="937" y="0"/>
                  </a:cxn>
                  <a:cxn ang="0">
                    <a:pos x="937" y="0"/>
                  </a:cxn>
                </a:cxnLst>
                <a:rect l="0" t="0" r="r" b="b"/>
                <a:pathLst>
                  <a:path w="938" h="749">
                    <a:moveTo>
                      <a:pt x="937" y="0"/>
                    </a:moveTo>
                    <a:lnTo>
                      <a:pt x="0" y="0"/>
                    </a:lnTo>
                    <a:lnTo>
                      <a:pt x="0" y="93"/>
                    </a:lnTo>
                    <a:lnTo>
                      <a:pt x="1" y="308"/>
                    </a:lnTo>
                    <a:lnTo>
                      <a:pt x="1" y="549"/>
                    </a:lnTo>
                    <a:lnTo>
                      <a:pt x="1" y="723"/>
                    </a:lnTo>
                    <a:lnTo>
                      <a:pt x="2" y="730"/>
                    </a:lnTo>
                    <a:lnTo>
                      <a:pt x="7" y="738"/>
                    </a:lnTo>
                    <a:lnTo>
                      <a:pt x="16" y="745"/>
                    </a:lnTo>
                    <a:lnTo>
                      <a:pt x="28" y="748"/>
                    </a:lnTo>
                    <a:lnTo>
                      <a:pt x="41" y="748"/>
                    </a:lnTo>
                    <a:lnTo>
                      <a:pt x="70" y="748"/>
                    </a:lnTo>
                    <a:lnTo>
                      <a:pt x="115" y="748"/>
                    </a:lnTo>
                    <a:lnTo>
                      <a:pt x="172" y="748"/>
                    </a:lnTo>
                    <a:lnTo>
                      <a:pt x="238" y="748"/>
                    </a:lnTo>
                    <a:lnTo>
                      <a:pt x="311" y="748"/>
                    </a:lnTo>
                    <a:lnTo>
                      <a:pt x="389" y="748"/>
                    </a:lnTo>
                    <a:lnTo>
                      <a:pt x="470" y="748"/>
                    </a:lnTo>
                    <a:lnTo>
                      <a:pt x="550" y="748"/>
                    </a:lnTo>
                    <a:lnTo>
                      <a:pt x="627" y="748"/>
                    </a:lnTo>
                    <a:lnTo>
                      <a:pt x="701" y="748"/>
                    </a:lnTo>
                    <a:lnTo>
                      <a:pt x="767" y="748"/>
                    </a:lnTo>
                    <a:lnTo>
                      <a:pt x="824" y="748"/>
                    </a:lnTo>
                    <a:lnTo>
                      <a:pt x="868" y="748"/>
                    </a:lnTo>
                    <a:lnTo>
                      <a:pt x="896" y="748"/>
                    </a:lnTo>
                    <a:lnTo>
                      <a:pt x="909" y="748"/>
                    </a:lnTo>
                    <a:lnTo>
                      <a:pt x="919" y="745"/>
                    </a:lnTo>
                    <a:lnTo>
                      <a:pt x="929" y="738"/>
                    </a:lnTo>
                    <a:lnTo>
                      <a:pt x="934" y="729"/>
                    </a:lnTo>
                    <a:lnTo>
                      <a:pt x="937" y="719"/>
                    </a:lnTo>
                    <a:lnTo>
                      <a:pt x="937" y="545"/>
                    </a:lnTo>
                    <a:lnTo>
                      <a:pt x="937" y="305"/>
                    </a:lnTo>
                    <a:lnTo>
                      <a:pt x="937" y="93"/>
                    </a:lnTo>
                    <a:lnTo>
                      <a:pt x="937" y="0"/>
                    </a:lnTo>
                    <a:lnTo>
                      <a:pt x="937" y="0"/>
                    </a:lnTo>
                  </a:path>
                </a:pathLst>
              </a:custGeom>
              <a:solidFill>
                <a:srgbClr val="F2F4F7"/>
              </a:solidFill>
              <a:ln w="9525">
                <a:noFill/>
                <a:round/>
                <a:headEnd/>
                <a:tailEnd/>
              </a:ln>
            </p:spPr>
            <p:txBody>
              <a:bodyPr wrap="none" anchor="ctr"/>
              <a:lstStyle/>
              <a:p>
                <a:endParaRPr lang="en-US"/>
              </a:p>
            </p:txBody>
          </p:sp>
          <p:sp>
            <p:nvSpPr>
              <p:cNvPr id="1254502" name="Freeform 102"/>
              <p:cNvSpPr>
                <a:spLocks noChangeArrowheads="1"/>
              </p:cNvSpPr>
              <p:nvPr/>
            </p:nvSpPr>
            <p:spPr bwMode="auto">
              <a:xfrm>
                <a:off x="4499" y="1746"/>
                <a:ext cx="213" cy="170"/>
              </a:xfrm>
              <a:custGeom>
                <a:avLst/>
                <a:gdLst/>
                <a:ahLst/>
                <a:cxnLst>
                  <a:cxn ang="0">
                    <a:pos x="937" y="0"/>
                  </a:cxn>
                  <a:cxn ang="0">
                    <a:pos x="0" y="0"/>
                  </a:cxn>
                  <a:cxn ang="0">
                    <a:pos x="0" y="0"/>
                  </a:cxn>
                  <a:cxn ang="0">
                    <a:pos x="0" y="93"/>
                  </a:cxn>
                  <a:cxn ang="0">
                    <a:pos x="1" y="308"/>
                  </a:cxn>
                  <a:cxn ang="0">
                    <a:pos x="1" y="549"/>
                  </a:cxn>
                  <a:cxn ang="0">
                    <a:pos x="1" y="723"/>
                  </a:cxn>
                  <a:cxn ang="0">
                    <a:pos x="1" y="723"/>
                  </a:cxn>
                  <a:cxn ang="0">
                    <a:pos x="2" y="730"/>
                  </a:cxn>
                  <a:cxn ang="0">
                    <a:pos x="7" y="738"/>
                  </a:cxn>
                  <a:cxn ang="0">
                    <a:pos x="16" y="745"/>
                  </a:cxn>
                  <a:cxn ang="0">
                    <a:pos x="28" y="748"/>
                  </a:cxn>
                  <a:cxn ang="0">
                    <a:pos x="28" y="748"/>
                  </a:cxn>
                  <a:cxn ang="0">
                    <a:pos x="41" y="748"/>
                  </a:cxn>
                  <a:cxn ang="0">
                    <a:pos x="70" y="748"/>
                  </a:cxn>
                  <a:cxn ang="0">
                    <a:pos x="115" y="748"/>
                  </a:cxn>
                  <a:cxn ang="0">
                    <a:pos x="172" y="748"/>
                  </a:cxn>
                  <a:cxn ang="0">
                    <a:pos x="238" y="748"/>
                  </a:cxn>
                  <a:cxn ang="0">
                    <a:pos x="311" y="748"/>
                  </a:cxn>
                  <a:cxn ang="0">
                    <a:pos x="389" y="748"/>
                  </a:cxn>
                  <a:cxn ang="0">
                    <a:pos x="470" y="748"/>
                  </a:cxn>
                  <a:cxn ang="0">
                    <a:pos x="550" y="748"/>
                  </a:cxn>
                  <a:cxn ang="0">
                    <a:pos x="627" y="748"/>
                  </a:cxn>
                  <a:cxn ang="0">
                    <a:pos x="701" y="748"/>
                  </a:cxn>
                  <a:cxn ang="0">
                    <a:pos x="767" y="748"/>
                  </a:cxn>
                  <a:cxn ang="0">
                    <a:pos x="824" y="748"/>
                  </a:cxn>
                  <a:cxn ang="0">
                    <a:pos x="868" y="748"/>
                  </a:cxn>
                  <a:cxn ang="0">
                    <a:pos x="896" y="748"/>
                  </a:cxn>
                  <a:cxn ang="0">
                    <a:pos x="909" y="748"/>
                  </a:cxn>
                  <a:cxn ang="0">
                    <a:pos x="909" y="748"/>
                  </a:cxn>
                  <a:cxn ang="0">
                    <a:pos x="919" y="745"/>
                  </a:cxn>
                  <a:cxn ang="0">
                    <a:pos x="929" y="738"/>
                  </a:cxn>
                  <a:cxn ang="0">
                    <a:pos x="934" y="729"/>
                  </a:cxn>
                  <a:cxn ang="0">
                    <a:pos x="937" y="719"/>
                  </a:cxn>
                  <a:cxn ang="0">
                    <a:pos x="937" y="719"/>
                  </a:cxn>
                  <a:cxn ang="0">
                    <a:pos x="937" y="545"/>
                  </a:cxn>
                  <a:cxn ang="0">
                    <a:pos x="937" y="305"/>
                  </a:cxn>
                  <a:cxn ang="0">
                    <a:pos x="937" y="93"/>
                  </a:cxn>
                  <a:cxn ang="0">
                    <a:pos x="937" y="0"/>
                  </a:cxn>
                </a:cxnLst>
                <a:rect l="0" t="0" r="r" b="b"/>
                <a:pathLst>
                  <a:path w="938" h="749">
                    <a:moveTo>
                      <a:pt x="937" y="0"/>
                    </a:moveTo>
                    <a:lnTo>
                      <a:pt x="0" y="0"/>
                    </a:lnTo>
                    <a:lnTo>
                      <a:pt x="0" y="0"/>
                    </a:lnTo>
                    <a:lnTo>
                      <a:pt x="0" y="93"/>
                    </a:lnTo>
                    <a:lnTo>
                      <a:pt x="1" y="308"/>
                    </a:lnTo>
                    <a:lnTo>
                      <a:pt x="1" y="549"/>
                    </a:lnTo>
                    <a:lnTo>
                      <a:pt x="1" y="723"/>
                    </a:lnTo>
                    <a:lnTo>
                      <a:pt x="1" y="723"/>
                    </a:lnTo>
                    <a:lnTo>
                      <a:pt x="2" y="730"/>
                    </a:lnTo>
                    <a:lnTo>
                      <a:pt x="7" y="738"/>
                    </a:lnTo>
                    <a:lnTo>
                      <a:pt x="16" y="745"/>
                    </a:lnTo>
                    <a:lnTo>
                      <a:pt x="28" y="748"/>
                    </a:lnTo>
                    <a:lnTo>
                      <a:pt x="28" y="748"/>
                    </a:lnTo>
                    <a:lnTo>
                      <a:pt x="41" y="748"/>
                    </a:lnTo>
                    <a:lnTo>
                      <a:pt x="70" y="748"/>
                    </a:lnTo>
                    <a:lnTo>
                      <a:pt x="115" y="748"/>
                    </a:lnTo>
                    <a:lnTo>
                      <a:pt x="172" y="748"/>
                    </a:lnTo>
                    <a:lnTo>
                      <a:pt x="238" y="748"/>
                    </a:lnTo>
                    <a:lnTo>
                      <a:pt x="311" y="748"/>
                    </a:lnTo>
                    <a:lnTo>
                      <a:pt x="389" y="748"/>
                    </a:lnTo>
                    <a:lnTo>
                      <a:pt x="470" y="748"/>
                    </a:lnTo>
                    <a:lnTo>
                      <a:pt x="550" y="748"/>
                    </a:lnTo>
                    <a:lnTo>
                      <a:pt x="627" y="748"/>
                    </a:lnTo>
                    <a:lnTo>
                      <a:pt x="701" y="748"/>
                    </a:lnTo>
                    <a:lnTo>
                      <a:pt x="767" y="748"/>
                    </a:lnTo>
                    <a:lnTo>
                      <a:pt x="824" y="748"/>
                    </a:lnTo>
                    <a:lnTo>
                      <a:pt x="868" y="748"/>
                    </a:lnTo>
                    <a:lnTo>
                      <a:pt x="896" y="748"/>
                    </a:lnTo>
                    <a:lnTo>
                      <a:pt x="909" y="748"/>
                    </a:lnTo>
                    <a:lnTo>
                      <a:pt x="909" y="748"/>
                    </a:lnTo>
                    <a:lnTo>
                      <a:pt x="919" y="745"/>
                    </a:lnTo>
                    <a:lnTo>
                      <a:pt x="929" y="738"/>
                    </a:lnTo>
                    <a:lnTo>
                      <a:pt x="934" y="729"/>
                    </a:lnTo>
                    <a:lnTo>
                      <a:pt x="937" y="719"/>
                    </a:lnTo>
                    <a:lnTo>
                      <a:pt x="937" y="719"/>
                    </a:lnTo>
                    <a:lnTo>
                      <a:pt x="937" y="545"/>
                    </a:lnTo>
                    <a:lnTo>
                      <a:pt x="937" y="305"/>
                    </a:lnTo>
                    <a:lnTo>
                      <a:pt x="937" y="93"/>
                    </a:lnTo>
                    <a:lnTo>
                      <a:pt x="937" y="0"/>
                    </a:lnTo>
                  </a:path>
                </a:pathLst>
              </a:custGeom>
              <a:noFill/>
              <a:ln w="9525">
                <a:solidFill>
                  <a:srgbClr val="000000"/>
                </a:solidFill>
                <a:round/>
                <a:headEnd/>
                <a:tailEnd/>
              </a:ln>
            </p:spPr>
            <p:txBody>
              <a:bodyPr/>
              <a:lstStyle/>
              <a:p>
                <a:endParaRPr lang="en-US"/>
              </a:p>
            </p:txBody>
          </p:sp>
          <p:sp>
            <p:nvSpPr>
              <p:cNvPr id="1254503" name="AutoShape 103"/>
              <p:cNvSpPr>
                <a:spLocks noChangeArrowheads="1"/>
              </p:cNvSpPr>
              <p:nvPr/>
            </p:nvSpPr>
            <p:spPr bwMode="auto">
              <a:xfrm>
                <a:off x="4719" y="1763"/>
                <a:ext cx="20" cy="15"/>
              </a:xfrm>
              <a:prstGeom prst="roundRect">
                <a:avLst>
                  <a:gd name="adj" fmla="val 7139"/>
                </a:avLst>
              </a:prstGeom>
              <a:solidFill>
                <a:srgbClr val="A50000"/>
              </a:solidFill>
              <a:ln w="9525">
                <a:noFill/>
                <a:round/>
                <a:headEnd/>
                <a:tailEnd/>
              </a:ln>
            </p:spPr>
            <p:txBody>
              <a:bodyPr wrap="none" anchor="ctr"/>
              <a:lstStyle/>
              <a:p>
                <a:endParaRPr lang="en-US"/>
              </a:p>
            </p:txBody>
          </p:sp>
          <p:sp>
            <p:nvSpPr>
              <p:cNvPr id="1254504" name="Freeform 104"/>
              <p:cNvSpPr>
                <a:spLocks noChangeArrowheads="1"/>
              </p:cNvSpPr>
              <p:nvPr/>
            </p:nvSpPr>
            <p:spPr bwMode="auto">
              <a:xfrm>
                <a:off x="4717" y="1762"/>
                <a:ext cx="5" cy="16"/>
              </a:xfrm>
              <a:custGeom>
                <a:avLst/>
                <a:gdLst/>
                <a:ahLst/>
                <a:cxnLst>
                  <a:cxn ang="0">
                    <a:pos x="11" y="0"/>
                  </a:cxn>
                  <a:cxn ang="0">
                    <a:pos x="0" y="9"/>
                  </a:cxn>
                  <a:cxn ang="0">
                    <a:pos x="0" y="68"/>
                  </a:cxn>
                  <a:cxn ang="0">
                    <a:pos x="22" y="68"/>
                  </a:cxn>
                  <a:cxn ang="0">
                    <a:pos x="22" y="9"/>
                  </a:cxn>
                  <a:cxn ang="0">
                    <a:pos x="11" y="18"/>
                  </a:cxn>
                  <a:cxn ang="0">
                    <a:pos x="11" y="0"/>
                  </a:cxn>
                  <a:cxn ang="0">
                    <a:pos x="0" y="0"/>
                  </a:cxn>
                  <a:cxn ang="0">
                    <a:pos x="0" y="9"/>
                  </a:cxn>
                  <a:cxn ang="0">
                    <a:pos x="11" y="0"/>
                  </a:cxn>
                  <a:cxn ang="0">
                    <a:pos x="11" y="0"/>
                  </a:cxn>
                </a:cxnLst>
                <a:rect l="0" t="0" r="r" b="b"/>
                <a:pathLst>
                  <a:path w="23" h="69">
                    <a:moveTo>
                      <a:pt x="11" y="0"/>
                    </a:moveTo>
                    <a:lnTo>
                      <a:pt x="0" y="9"/>
                    </a:lnTo>
                    <a:lnTo>
                      <a:pt x="0" y="68"/>
                    </a:lnTo>
                    <a:lnTo>
                      <a:pt x="22" y="68"/>
                    </a:lnTo>
                    <a:lnTo>
                      <a:pt x="22" y="9"/>
                    </a:lnTo>
                    <a:lnTo>
                      <a:pt x="11" y="18"/>
                    </a:lnTo>
                    <a:lnTo>
                      <a:pt x="11" y="0"/>
                    </a:lnTo>
                    <a:lnTo>
                      <a:pt x="0" y="0"/>
                    </a:lnTo>
                    <a:lnTo>
                      <a:pt x="0" y="9"/>
                    </a:lnTo>
                    <a:lnTo>
                      <a:pt x="11" y="0"/>
                    </a:lnTo>
                    <a:lnTo>
                      <a:pt x="11" y="0"/>
                    </a:lnTo>
                  </a:path>
                </a:pathLst>
              </a:custGeom>
              <a:solidFill>
                <a:srgbClr val="000000"/>
              </a:solidFill>
              <a:ln w="9525">
                <a:noFill/>
                <a:round/>
                <a:headEnd/>
                <a:tailEnd/>
              </a:ln>
            </p:spPr>
            <p:txBody>
              <a:bodyPr wrap="none" anchor="ctr"/>
              <a:lstStyle/>
              <a:p>
                <a:endParaRPr lang="en-US"/>
              </a:p>
            </p:txBody>
          </p:sp>
          <p:sp>
            <p:nvSpPr>
              <p:cNvPr id="1254505" name="Freeform 105"/>
              <p:cNvSpPr>
                <a:spLocks noChangeArrowheads="1"/>
              </p:cNvSpPr>
              <p:nvPr/>
            </p:nvSpPr>
            <p:spPr bwMode="auto">
              <a:xfrm>
                <a:off x="4720" y="1762"/>
                <a:ext cx="20" cy="4"/>
              </a:xfrm>
              <a:custGeom>
                <a:avLst/>
                <a:gdLst/>
                <a:ahLst/>
                <a:cxnLst>
                  <a:cxn ang="0">
                    <a:pos x="85" y="8"/>
                  </a:cxn>
                  <a:cxn ang="0">
                    <a:pos x="85" y="0"/>
                  </a:cxn>
                  <a:cxn ang="0">
                    <a:pos x="0" y="0"/>
                  </a:cxn>
                  <a:cxn ang="0">
                    <a:pos x="0" y="17"/>
                  </a:cxn>
                  <a:cxn ang="0">
                    <a:pos x="85" y="17"/>
                  </a:cxn>
                  <a:cxn ang="0">
                    <a:pos x="85" y="8"/>
                  </a:cxn>
                  <a:cxn ang="0">
                    <a:pos x="85" y="8"/>
                  </a:cxn>
                </a:cxnLst>
                <a:rect l="0" t="0" r="r" b="b"/>
                <a:pathLst>
                  <a:path w="86" h="18">
                    <a:moveTo>
                      <a:pt x="85" y="8"/>
                    </a:moveTo>
                    <a:lnTo>
                      <a:pt x="85" y="0"/>
                    </a:lnTo>
                    <a:lnTo>
                      <a:pt x="0" y="0"/>
                    </a:lnTo>
                    <a:lnTo>
                      <a:pt x="0" y="17"/>
                    </a:lnTo>
                    <a:lnTo>
                      <a:pt x="85" y="17"/>
                    </a:lnTo>
                    <a:lnTo>
                      <a:pt x="85" y="8"/>
                    </a:lnTo>
                    <a:lnTo>
                      <a:pt x="85" y="8"/>
                    </a:lnTo>
                  </a:path>
                </a:pathLst>
              </a:custGeom>
              <a:solidFill>
                <a:srgbClr val="000000"/>
              </a:solidFill>
              <a:ln w="9525">
                <a:noFill/>
                <a:round/>
                <a:headEnd/>
                <a:tailEnd/>
              </a:ln>
            </p:spPr>
            <p:txBody>
              <a:bodyPr wrap="none" anchor="ctr"/>
              <a:lstStyle/>
              <a:p>
                <a:endParaRPr lang="en-US"/>
              </a:p>
            </p:txBody>
          </p:sp>
          <p:sp>
            <p:nvSpPr>
              <p:cNvPr id="1254506" name="Freeform 106"/>
              <p:cNvSpPr>
                <a:spLocks noChangeArrowheads="1"/>
              </p:cNvSpPr>
              <p:nvPr/>
            </p:nvSpPr>
            <p:spPr bwMode="auto">
              <a:xfrm>
                <a:off x="4541" y="1949"/>
                <a:ext cx="171" cy="94"/>
              </a:xfrm>
              <a:custGeom>
                <a:avLst/>
                <a:gdLst/>
                <a:ahLst/>
                <a:cxnLst>
                  <a:cxn ang="0">
                    <a:pos x="751" y="410"/>
                  </a:cxn>
                  <a:cxn ang="0">
                    <a:pos x="710" y="410"/>
                  </a:cxn>
                  <a:cxn ang="0">
                    <a:pos x="672" y="410"/>
                  </a:cxn>
                  <a:cxn ang="0">
                    <a:pos x="632" y="410"/>
                  </a:cxn>
                  <a:cxn ang="0">
                    <a:pos x="597" y="410"/>
                  </a:cxn>
                  <a:cxn ang="0">
                    <a:pos x="568" y="410"/>
                  </a:cxn>
                  <a:cxn ang="0">
                    <a:pos x="543" y="410"/>
                  </a:cxn>
                  <a:cxn ang="0">
                    <a:pos x="528" y="410"/>
                  </a:cxn>
                  <a:cxn ang="0">
                    <a:pos x="522" y="410"/>
                  </a:cxn>
                  <a:cxn ang="0">
                    <a:pos x="522" y="412"/>
                  </a:cxn>
                  <a:cxn ang="0">
                    <a:pos x="7" y="412"/>
                  </a:cxn>
                  <a:cxn ang="0">
                    <a:pos x="7" y="392"/>
                  </a:cxn>
                  <a:cxn ang="0">
                    <a:pos x="0" y="392"/>
                  </a:cxn>
                  <a:cxn ang="0">
                    <a:pos x="0" y="336"/>
                  </a:cxn>
                  <a:cxn ang="0">
                    <a:pos x="0" y="209"/>
                  </a:cxn>
                  <a:cxn ang="0">
                    <a:pos x="0" y="83"/>
                  </a:cxn>
                  <a:cxn ang="0">
                    <a:pos x="0" y="18"/>
                  </a:cxn>
                  <a:cxn ang="0">
                    <a:pos x="1" y="7"/>
                  </a:cxn>
                  <a:cxn ang="0">
                    <a:pos x="7" y="2"/>
                  </a:cxn>
                  <a:cxn ang="0">
                    <a:pos x="12" y="0"/>
                  </a:cxn>
                  <a:cxn ang="0">
                    <a:pos x="18" y="0"/>
                  </a:cxn>
                  <a:cxn ang="0">
                    <a:pos x="27" y="0"/>
                  </a:cxn>
                  <a:cxn ang="0">
                    <a:pos x="50" y="0"/>
                  </a:cxn>
                  <a:cxn ang="0">
                    <a:pos x="83" y="0"/>
                  </a:cxn>
                  <a:cxn ang="0">
                    <a:pos x="128" y="0"/>
                  </a:cxn>
                  <a:cxn ang="0">
                    <a:pos x="184" y="0"/>
                  </a:cxn>
                  <a:cxn ang="0">
                    <a:pos x="242" y="0"/>
                  </a:cxn>
                  <a:cxn ang="0">
                    <a:pos x="305" y="0"/>
                  </a:cxn>
                  <a:cxn ang="0">
                    <a:pos x="371" y="0"/>
                  </a:cxn>
                  <a:cxn ang="0">
                    <a:pos x="437" y="0"/>
                  </a:cxn>
                  <a:cxn ang="0">
                    <a:pos x="500" y="0"/>
                  </a:cxn>
                  <a:cxn ang="0">
                    <a:pos x="561" y="0"/>
                  </a:cxn>
                  <a:cxn ang="0">
                    <a:pos x="615" y="0"/>
                  </a:cxn>
                  <a:cxn ang="0">
                    <a:pos x="661" y="0"/>
                  </a:cxn>
                  <a:cxn ang="0">
                    <a:pos x="698" y="0"/>
                  </a:cxn>
                  <a:cxn ang="0">
                    <a:pos x="723" y="0"/>
                  </a:cxn>
                  <a:cxn ang="0">
                    <a:pos x="733" y="0"/>
                  </a:cxn>
                  <a:cxn ang="0">
                    <a:pos x="743" y="1"/>
                  </a:cxn>
                  <a:cxn ang="0">
                    <a:pos x="748" y="6"/>
                  </a:cxn>
                  <a:cxn ang="0">
                    <a:pos x="751" y="12"/>
                  </a:cxn>
                  <a:cxn ang="0">
                    <a:pos x="751" y="18"/>
                  </a:cxn>
                  <a:cxn ang="0">
                    <a:pos x="751" y="76"/>
                  </a:cxn>
                  <a:cxn ang="0">
                    <a:pos x="751" y="197"/>
                  </a:cxn>
                  <a:cxn ang="0">
                    <a:pos x="751" y="322"/>
                  </a:cxn>
                  <a:cxn ang="0">
                    <a:pos x="751" y="383"/>
                  </a:cxn>
                  <a:cxn ang="0">
                    <a:pos x="751" y="410"/>
                  </a:cxn>
                  <a:cxn ang="0">
                    <a:pos x="751" y="410"/>
                  </a:cxn>
                </a:cxnLst>
                <a:rect l="0" t="0" r="r" b="b"/>
                <a:pathLst>
                  <a:path w="752" h="413">
                    <a:moveTo>
                      <a:pt x="751" y="410"/>
                    </a:moveTo>
                    <a:lnTo>
                      <a:pt x="710" y="410"/>
                    </a:lnTo>
                    <a:lnTo>
                      <a:pt x="672" y="410"/>
                    </a:lnTo>
                    <a:lnTo>
                      <a:pt x="632" y="410"/>
                    </a:lnTo>
                    <a:lnTo>
                      <a:pt x="597" y="410"/>
                    </a:lnTo>
                    <a:lnTo>
                      <a:pt x="568" y="410"/>
                    </a:lnTo>
                    <a:lnTo>
                      <a:pt x="543" y="410"/>
                    </a:lnTo>
                    <a:lnTo>
                      <a:pt x="528" y="410"/>
                    </a:lnTo>
                    <a:lnTo>
                      <a:pt x="522" y="410"/>
                    </a:lnTo>
                    <a:lnTo>
                      <a:pt x="522" y="412"/>
                    </a:lnTo>
                    <a:lnTo>
                      <a:pt x="7" y="412"/>
                    </a:lnTo>
                    <a:lnTo>
                      <a:pt x="7" y="392"/>
                    </a:lnTo>
                    <a:lnTo>
                      <a:pt x="0" y="392"/>
                    </a:lnTo>
                    <a:lnTo>
                      <a:pt x="0" y="336"/>
                    </a:lnTo>
                    <a:lnTo>
                      <a:pt x="0" y="209"/>
                    </a:lnTo>
                    <a:lnTo>
                      <a:pt x="0" y="83"/>
                    </a:lnTo>
                    <a:lnTo>
                      <a:pt x="0" y="18"/>
                    </a:lnTo>
                    <a:lnTo>
                      <a:pt x="1" y="7"/>
                    </a:lnTo>
                    <a:lnTo>
                      <a:pt x="7" y="2"/>
                    </a:lnTo>
                    <a:lnTo>
                      <a:pt x="12" y="0"/>
                    </a:lnTo>
                    <a:lnTo>
                      <a:pt x="18" y="0"/>
                    </a:lnTo>
                    <a:lnTo>
                      <a:pt x="27" y="0"/>
                    </a:lnTo>
                    <a:lnTo>
                      <a:pt x="50" y="0"/>
                    </a:lnTo>
                    <a:lnTo>
                      <a:pt x="83" y="0"/>
                    </a:lnTo>
                    <a:lnTo>
                      <a:pt x="128" y="0"/>
                    </a:lnTo>
                    <a:lnTo>
                      <a:pt x="184" y="0"/>
                    </a:lnTo>
                    <a:lnTo>
                      <a:pt x="242" y="0"/>
                    </a:lnTo>
                    <a:lnTo>
                      <a:pt x="305" y="0"/>
                    </a:lnTo>
                    <a:lnTo>
                      <a:pt x="371" y="0"/>
                    </a:lnTo>
                    <a:lnTo>
                      <a:pt x="437" y="0"/>
                    </a:lnTo>
                    <a:lnTo>
                      <a:pt x="500" y="0"/>
                    </a:lnTo>
                    <a:lnTo>
                      <a:pt x="561" y="0"/>
                    </a:lnTo>
                    <a:lnTo>
                      <a:pt x="615" y="0"/>
                    </a:lnTo>
                    <a:lnTo>
                      <a:pt x="661" y="0"/>
                    </a:lnTo>
                    <a:lnTo>
                      <a:pt x="698" y="0"/>
                    </a:lnTo>
                    <a:lnTo>
                      <a:pt x="723" y="0"/>
                    </a:lnTo>
                    <a:lnTo>
                      <a:pt x="733" y="0"/>
                    </a:lnTo>
                    <a:lnTo>
                      <a:pt x="743" y="1"/>
                    </a:lnTo>
                    <a:lnTo>
                      <a:pt x="748" y="6"/>
                    </a:lnTo>
                    <a:lnTo>
                      <a:pt x="751" y="12"/>
                    </a:lnTo>
                    <a:lnTo>
                      <a:pt x="751" y="18"/>
                    </a:lnTo>
                    <a:lnTo>
                      <a:pt x="751" y="76"/>
                    </a:lnTo>
                    <a:lnTo>
                      <a:pt x="751" y="197"/>
                    </a:lnTo>
                    <a:lnTo>
                      <a:pt x="751" y="322"/>
                    </a:lnTo>
                    <a:lnTo>
                      <a:pt x="751" y="383"/>
                    </a:lnTo>
                    <a:lnTo>
                      <a:pt x="751" y="410"/>
                    </a:lnTo>
                    <a:lnTo>
                      <a:pt x="751" y="410"/>
                    </a:lnTo>
                  </a:path>
                </a:pathLst>
              </a:custGeom>
              <a:solidFill>
                <a:srgbClr val="A50000"/>
              </a:solidFill>
              <a:ln w="9525">
                <a:noFill/>
                <a:round/>
                <a:headEnd/>
                <a:tailEnd/>
              </a:ln>
            </p:spPr>
            <p:txBody>
              <a:bodyPr wrap="none" anchor="ctr"/>
              <a:lstStyle/>
              <a:p>
                <a:endParaRPr lang="en-US"/>
              </a:p>
            </p:txBody>
          </p:sp>
          <p:sp>
            <p:nvSpPr>
              <p:cNvPr id="1254507" name="Freeform 107"/>
              <p:cNvSpPr>
                <a:spLocks noChangeArrowheads="1"/>
              </p:cNvSpPr>
              <p:nvPr/>
            </p:nvSpPr>
            <p:spPr bwMode="auto">
              <a:xfrm>
                <a:off x="4658" y="2040"/>
                <a:ext cx="54" cy="3"/>
              </a:xfrm>
              <a:custGeom>
                <a:avLst/>
                <a:gdLst/>
                <a:ahLst/>
                <a:cxnLst>
                  <a:cxn ang="0">
                    <a:pos x="12" y="6"/>
                  </a:cxn>
                  <a:cxn ang="0">
                    <a:pos x="6" y="12"/>
                  </a:cxn>
                  <a:cxn ang="0">
                    <a:pos x="12" y="12"/>
                  </a:cxn>
                  <a:cxn ang="0">
                    <a:pos x="27" y="12"/>
                  </a:cxn>
                  <a:cxn ang="0">
                    <a:pos x="52" y="12"/>
                  </a:cxn>
                  <a:cxn ang="0">
                    <a:pos x="81" y="12"/>
                  </a:cxn>
                  <a:cxn ang="0">
                    <a:pos x="116" y="12"/>
                  </a:cxn>
                  <a:cxn ang="0">
                    <a:pos x="156" y="12"/>
                  </a:cxn>
                  <a:cxn ang="0">
                    <a:pos x="194" y="12"/>
                  </a:cxn>
                  <a:cxn ang="0">
                    <a:pos x="235" y="12"/>
                  </a:cxn>
                  <a:cxn ang="0">
                    <a:pos x="235" y="0"/>
                  </a:cxn>
                  <a:cxn ang="0">
                    <a:pos x="194" y="0"/>
                  </a:cxn>
                  <a:cxn ang="0">
                    <a:pos x="156" y="0"/>
                  </a:cxn>
                  <a:cxn ang="0">
                    <a:pos x="116" y="0"/>
                  </a:cxn>
                  <a:cxn ang="0">
                    <a:pos x="81" y="0"/>
                  </a:cxn>
                  <a:cxn ang="0">
                    <a:pos x="52" y="0"/>
                  </a:cxn>
                  <a:cxn ang="0">
                    <a:pos x="27" y="0"/>
                  </a:cxn>
                  <a:cxn ang="0">
                    <a:pos x="12" y="0"/>
                  </a:cxn>
                  <a:cxn ang="0">
                    <a:pos x="6" y="0"/>
                  </a:cxn>
                  <a:cxn ang="0">
                    <a:pos x="0" y="6"/>
                  </a:cxn>
                  <a:cxn ang="0">
                    <a:pos x="6" y="0"/>
                  </a:cxn>
                  <a:cxn ang="0">
                    <a:pos x="0" y="0"/>
                  </a:cxn>
                  <a:cxn ang="0">
                    <a:pos x="0" y="6"/>
                  </a:cxn>
                  <a:cxn ang="0">
                    <a:pos x="12" y="6"/>
                  </a:cxn>
                  <a:cxn ang="0">
                    <a:pos x="12" y="6"/>
                  </a:cxn>
                </a:cxnLst>
                <a:rect l="0" t="0" r="r" b="b"/>
                <a:pathLst>
                  <a:path w="236" h="13">
                    <a:moveTo>
                      <a:pt x="12" y="6"/>
                    </a:moveTo>
                    <a:lnTo>
                      <a:pt x="6" y="12"/>
                    </a:lnTo>
                    <a:lnTo>
                      <a:pt x="12" y="12"/>
                    </a:lnTo>
                    <a:lnTo>
                      <a:pt x="27" y="12"/>
                    </a:lnTo>
                    <a:lnTo>
                      <a:pt x="52" y="12"/>
                    </a:lnTo>
                    <a:lnTo>
                      <a:pt x="81" y="12"/>
                    </a:lnTo>
                    <a:lnTo>
                      <a:pt x="116" y="12"/>
                    </a:lnTo>
                    <a:lnTo>
                      <a:pt x="156" y="12"/>
                    </a:lnTo>
                    <a:lnTo>
                      <a:pt x="194" y="12"/>
                    </a:lnTo>
                    <a:lnTo>
                      <a:pt x="235" y="12"/>
                    </a:lnTo>
                    <a:lnTo>
                      <a:pt x="235" y="0"/>
                    </a:lnTo>
                    <a:lnTo>
                      <a:pt x="194" y="0"/>
                    </a:lnTo>
                    <a:lnTo>
                      <a:pt x="156" y="0"/>
                    </a:lnTo>
                    <a:lnTo>
                      <a:pt x="116" y="0"/>
                    </a:lnTo>
                    <a:lnTo>
                      <a:pt x="81" y="0"/>
                    </a:lnTo>
                    <a:lnTo>
                      <a:pt x="52" y="0"/>
                    </a:lnTo>
                    <a:lnTo>
                      <a:pt x="27" y="0"/>
                    </a:lnTo>
                    <a:lnTo>
                      <a:pt x="12" y="0"/>
                    </a:lnTo>
                    <a:lnTo>
                      <a:pt x="6" y="0"/>
                    </a:lnTo>
                    <a:lnTo>
                      <a:pt x="0" y="6"/>
                    </a:lnTo>
                    <a:lnTo>
                      <a:pt x="6" y="0"/>
                    </a:lnTo>
                    <a:lnTo>
                      <a:pt x="0" y="0"/>
                    </a:lnTo>
                    <a:lnTo>
                      <a:pt x="0" y="6"/>
                    </a:lnTo>
                    <a:lnTo>
                      <a:pt x="12" y="6"/>
                    </a:lnTo>
                    <a:lnTo>
                      <a:pt x="12" y="6"/>
                    </a:lnTo>
                  </a:path>
                </a:pathLst>
              </a:custGeom>
              <a:solidFill>
                <a:srgbClr val="000000"/>
              </a:solidFill>
              <a:ln w="9525">
                <a:noFill/>
                <a:round/>
                <a:headEnd/>
                <a:tailEnd/>
              </a:ln>
            </p:spPr>
            <p:txBody>
              <a:bodyPr wrap="none" anchor="ctr"/>
              <a:lstStyle/>
              <a:p>
                <a:endParaRPr lang="en-US"/>
              </a:p>
            </p:txBody>
          </p:sp>
          <p:sp>
            <p:nvSpPr>
              <p:cNvPr id="1254508" name="Freeform 108"/>
              <p:cNvSpPr>
                <a:spLocks noChangeArrowheads="1"/>
              </p:cNvSpPr>
              <p:nvPr/>
            </p:nvSpPr>
            <p:spPr bwMode="auto">
              <a:xfrm>
                <a:off x="4658" y="2040"/>
                <a:ext cx="3" cy="4"/>
              </a:xfrm>
              <a:custGeom>
                <a:avLst/>
                <a:gdLst/>
                <a:ahLst/>
                <a:cxnLst>
                  <a:cxn ang="0">
                    <a:pos x="6" y="16"/>
                  </a:cxn>
                  <a:cxn ang="0">
                    <a:pos x="13" y="8"/>
                  </a:cxn>
                  <a:cxn ang="0">
                    <a:pos x="13" y="4"/>
                  </a:cxn>
                  <a:cxn ang="0">
                    <a:pos x="0" y="4"/>
                  </a:cxn>
                  <a:cxn ang="0">
                    <a:pos x="0" y="8"/>
                  </a:cxn>
                  <a:cxn ang="0">
                    <a:pos x="6" y="0"/>
                  </a:cxn>
                  <a:cxn ang="0">
                    <a:pos x="6" y="16"/>
                  </a:cxn>
                  <a:cxn ang="0">
                    <a:pos x="13" y="16"/>
                  </a:cxn>
                  <a:cxn ang="0">
                    <a:pos x="13" y="8"/>
                  </a:cxn>
                  <a:cxn ang="0">
                    <a:pos x="6" y="16"/>
                  </a:cxn>
                  <a:cxn ang="0">
                    <a:pos x="6" y="16"/>
                  </a:cxn>
                </a:cxnLst>
                <a:rect l="0" t="0" r="r" b="b"/>
                <a:pathLst>
                  <a:path w="14" h="17">
                    <a:moveTo>
                      <a:pt x="6" y="16"/>
                    </a:moveTo>
                    <a:lnTo>
                      <a:pt x="13" y="8"/>
                    </a:lnTo>
                    <a:lnTo>
                      <a:pt x="13" y="4"/>
                    </a:lnTo>
                    <a:lnTo>
                      <a:pt x="0" y="4"/>
                    </a:lnTo>
                    <a:lnTo>
                      <a:pt x="0" y="8"/>
                    </a:lnTo>
                    <a:lnTo>
                      <a:pt x="6" y="0"/>
                    </a:lnTo>
                    <a:lnTo>
                      <a:pt x="6" y="16"/>
                    </a:lnTo>
                    <a:lnTo>
                      <a:pt x="13" y="16"/>
                    </a:lnTo>
                    <a:lnTo>
                      <a:pt x="13" y="8"/>
                    </a:lnTo>
                    <a:lnTo>
                      <a:pt x="6" y="16"/>
                    </a:lnTo>
                    <a:lnTo>
                      <a:pt x="6" y="16"/>
                    </a:lnTo>
                  </a:path>
                </a:pathLst>
              </a:custGeom>
              <a:solidFill>
                <a:srgbClr val="000000"/>
              </a:solidFill>
              <a:ln w="9525">
                <a:noFill/>
                <a:round/>
                <a:headEnd/>
                <a:tailEnd/>
              </a:ln>
            </p:spPr>
            <p:txBody>
              <a:bodyPr wrap="none" anchor="ctr"/>
              <a:lstStyle/>
              <a:p>
                <a:endParaRPr lang="en-US"/>
              </a:p>
            </p:txBody>
          </p:sp>
          <p:sp>
            <p:nvSpPr>
              <p:cNvPr id="1254509" name="Freeform 109"/>
              <p:cNvSpPr>
                <a:spLocks noChangeArrowheads="1"/>
              </p:cNvSpPr>
              <p:nvPr/>
            </p:nvSpPr>
            <p:spPr bwMode="auto">
              <a:xfrm>
                <a:off x="4542" y="2040"/>
                <a:ext cx="118" cy="4"/>
              </a:xfrm>
              <a:custGeom>
                <a:avLst/>
                <a:gdLst/>
                <a:ahLst/>
                <a:cxnLst>
                  <a:cxn ang="0">
                    <a:pos x="0" y="8"/>
                  </a:cxn>
                  <a:cxn ang="0">
                    <a:pos x="4" y="16"/>
                  </a:cxn>
                  <a:cxn ang="0">
                    <a:pos x="521" y="16"/>
                  </a:cxn>
                  <a:cxn ang="0">
                    <a:pos x="521" y="0"/>
                  </a:cxn>
                  <a:cxn ang="0">
                    <a:pos x="4" y="0"/>
                  </a:cxn>
                  <a:cxn ang="0">
                    <a:pos x="12" y="8"/>
                  </a:cxn>
                  <a:cxn ang="0">
                    <a:pos x="0" y="8"/>
                  </a:cxn>
                  <a:cxn ang="0">
                    <a:pos x="0" y="16"/>
                  </a:cxn>
                  <a:cxn ang="0">
                    <a:pos x="4" y="16"/>
                  </a:cxn>
                  <a:cxn ang="0">
                    <a:pos x="0" y="8"/>
                  </a:cxn>
                  <a:cxn ang="0">
                    <a:pos x="0" y="8"/>
                  </a:cxn>
                </a:cxnLst>
                <a:rect l="0" t="0" r="r" b="b"/>
                <a:pathLst>
                  <a:path w="522" h="17">
                    <a:moveTo>
                      <a:pt x="0" y="8"/>
                    </a:moveTo>
                    <a:lnTo>
                      <a:pt x="4" y="16"/>
                    </a:lnTo>
                    <a:lnTo>
                      <a:pt x="521" y="16"/>
                    </a:lnTo>
                    <a:lnTo>
                      <a:pt x="521" y="0"/>
                    </a:lnTo>
                    <a:lnTo>
                      <a:pt x="4" y="0"/>
                    </a:lnTo>
                    <a:lnTo>
                      <a:pt x="12" y="8"/>
                    </a:lnTo>
                    <a:lnTo>
                      <a:pt x="0" y="8"/>
                    </a:lnTo>
                    <a:lnTo>
                      <a:pt x="0" y="16"/>
                    </a:lnTo>
                    <a:lnTo>
                      <a:pt x="4" y="16"/>
                    </a:lnTo>
                    <a:lnTo>
                      <a:pt x="0" y="8"/>
                    </a:lnTo>
                    <a:lnTo>
                      <a:pt x="0" y="8"/>
                    </a:lnTo>
                  </a:path>
                </a:pathLst>
              </a:custGeom>
              <a:solidFill>
                <a:srgbClr val="000000"/>
              </a:solidFill>
              <a:ln w="9525">
                <a:noFill/>
                <a:round/>
                <a:headEnd/>
                <a:tailEnd/>
              </a:ln>
            </p:spPr>
            <p:txBody>
              <a:bodyPr wrap="none" anchor="ctr"/>
              <a:lstStyle/>
              <a:p>
                <a:endParaRPr lang="en-US"/>
              </a:p>
            </p:txBody>
          </p:sp>
          <p:sp>
            <p:nvSpPr>
              <p:cNvPr id="1254510" name="Freeform 110"/>
              <p:cNvSpPr>
                <a:spLocks noChangeArrowheads="1"/>
              </p:cNvSpPr>
              <p:nvPr/>
            </p:nvSpPr>
            <p:spPr bwMode="auto">
              <a:xfrm>
                <a:off x="4542" y="2036"/>
                <a:ext cx="3" cy="7"/>
              </a:xfrm>
              <a:custGeom>
                <a:avLst/>
                <a:gdLst/>
                <a:ahLst/>
                <a:cxnLst>
                  <a:cxn ang="0">
                    <a:pos x="5" y="14"/>
                  </a:cxn>
                  <a:cxn ang="0">
                    <a:pos x="0" y="7"/>
                  </a:cxn>
                  <a:cxn ang="0">
                    <a:pos x="0" y="28"/>
                  </a:cxn>
                  <a:cxn ang="0">
                    <a:pos x="13" y="28"/>
                  </a:cxn>
                  <a:cxn ang="0">
                    <a:pos x="13" y="7"/>
                  </a:cxn>
                  <a:cxn ang="0">
                    <a:pos x="5" y="0"/>
                  </a:cxn>
                  <a:cxn ang="0">
                    <a:pos x="13" y="7"/>
                  </a:cxn>
                  <a:cxn ang="0">
                    <a:pos x="13" y="0"/>
                  </a:cxn>
                  <a:cxn ang="0">
                    <a:pos x="5" y="0"/>
                  </a:cxn>
                  <a:cxn ang="0">
                    <a:pos x="5" y="14"/>
                  </a:cxn>
                  <a:cxn ang="0">
                    <a:pos x="5" y="14"/>
                  </a:cxn>
                </a:cxnLst>
                <a:rect l="0" t="0" r="r" b="b"/>
                <a:pathLst>
                  <a:path w="14" h="29">
                    <a:moveTo>
                      <a:pt x="5" y="14"/>
                    </a:moveTo>
                    <a:lnTo>
                      <a:pt x="0" y="7"/>
                    </a:lnTo>
                    <a:lnTo>
                      <a:pt x="0" y="28"/>
                    </a:lnTo>
                    <a:lnTo>
                      <a:pt x="13" y="28"/>
                    </a:lnTo>
                    <a:lnTo>
                      <a:pt x="13" y="7"/>
                    </a:lnTo>
                    <a:lnTo>
                      <a:pt x="5" y="0"/>
                    </a:lnTo>
                    <a:lnTo>
                      <a:pt x="13" y="7"/>
                    </a:lnTo>
                    <a:lnTo>
                      <a:pt x="13" y="0"/>
                    </a:lnTo>
                    <a:lnTo>
                      <a:pt x="5" y="0"/>
                    </a:lnTo>
                    <a:lnTo>
                      <a:pt x="5" y="14"/>
                    </a:lnTo>
                    <a:lnTo>
                      <a:pt x="5" y="14"/>
                    </a:lnTo>
                  </a:path>
                </a:pathLst>
              </a:custGeom>
              <a:solidFill>
                <a:srgbClr val="000000"/>
              </a:solidFill>
              <a:ln w="9525">
                <a:noFill/>
                <a:round/>
                <a:headEnd/>
                <a:tailEnd/>
              </a:ln>
            </p:spPr>
            <p:txBody>
              <a:bodyPr wrap="none" anchor="ctr"/>
              <a:lstStyle/>
              <a:p>
                <a:endParaRPr lang="en-US"/>
              </a:p>
            </p:txBody>
          </p:sp>
          <p:sp>
            <p:nvSpPr>
              <p:cNvPr id="1254511" name="Freeform 111"/>
              <p:cNvSpPr>
                <a:spLocks noChangeArrowheads="1"/>
              </p:cNvSpPr>
              <p:nvPr/>
            </p:nvSpPr>
            <p:spPr bwMode="auto">
              <a:xfrm>
                <a:off x="4540" y="2036"/>
                <a:ext cx="4" cy="4"/>
              </a:xfrm>
              <a:custGeom>
                <a:avLst/>
                <a:gdLst/>
                <a:ahLst/>
                <a:cxnLst>
                  <a:cxn ang="0">
                    <a:pos x="0" y="8"/>
                  </a:cxn>
                  <a:cxn ang="0">
                    <a:pos x="7" y="16"/>
                  </a:cxn>
                  <a:cxn ang="0">
                    <a:pos x="17" y="16"/>
                  </a:cxn>
                  <a:cxn ang="0">
                    <a:pos x="17" y="0"/>
                  </a:cxn>
                  <a:cxn ang="0">
                    <a:pos x="7" y="0"/>
                  </a:cxn>
                  <a:cxn ang="0">
                    <a:pos x="14" y="8"/>
                  </a:cxn>
                  <a:cxn ang="0">
                    <a:pos x="0" y="8"/>
                  </a:cxn>
                  <a:cxn ang="0">
                    <a:pos x="0" y="16"/>
                  </a:cxn>
                  <a:cxn ang="0">
                    <a:pos x="7" y="16"/>
                  </a:cxn>
                  <a:cxn ang="0">
                    <a:pos x="0" y="8"/>
                  </a:cxn>
                  <a:cxn ang="0">
                    <a:pos x="0" y="8"/>
                  </a:cxn>
                </a:cxnLst>
                <a:rect l="0" t="0" r="r" b="b"/>
                <a:pathLst>
                  <a:path w="18" h="17">
                    <a:moveTo>
                      <a:pt x="0" y="8"/>
                    </a:moveTo>
                    <a:lnTo>
                      <a:pt x="7" y="16"/>
                    </a:lnTo>
                    <a:lnTo>
                      <a:pt x="17" y="16"/>
                    </a:lnTo>
                    <a:lnTo>
                      <a:pt x="17" y="0"/>
                    </a:lnTo>
                    <a:lnTo>
                      <a:pt x="7" y="0"/>
                    </a:lnTo>
                    <a:lnTo>
                      <a:pt x="14" y="8"/>
                    </a:lnTo>
                    <a:lnTo>
                      <a:pt x="0" y="8"/>
                    </a:lnTo>
                    <a:lnTo>
                      <a:pt x="0" y="16"/>
                    </a:lnTo>
                    <a:lnTo>
                      <a:pt x="7" y="16"/>
                    </a:lnTo>
                    <a:lnTo>
                      <a:pt x="0" y="8"/>
                    </a:lnTo>
                    <a:lnTo>
                      <a:pt x="0" y="8"/>
                    </a:lnTo>
                  </a:path>
                </a:pathLst>
              </a:custGeom>
              <a:solidFill>
                <a:srgbClr val="000000"/>
              </a:solidFill>
              <a:ln w="9525">
                <a:noFill/>
                <a:round/>
                <a:headEnd/>
                <a:tailEnd/>
              </a:ln>
            </p:spPr>
            <p:txBody>
              <a:bodyPr wrap="none" anchor="ctr"/>
              <a:lstStyle/>
              <a:p>
                <a:endParaRPr lang="en-US"/>
              </a:p>
            </p:txBody>
          </p:sp>
          <p:sp>
            <p:nvSpPr>
              <p:cNvPr id="1254512" name="Freeform 112"/>
              <p:cNvSpPr>
                <a:spLocks noChangeArrowheads="1"/>
              </p:cNvSpPr>
              <p:nvPr/>
            </p:nvSpPr>
            <p:spPr bwMode="auto">
              <a:xfrm>
                <a:off x="4540" y="1954"/>
                <a:ext cx="3" cy="84"/>
              </a:xfrm>
              <a:custGeom>
                <a:avLst/>
                <a:gdLst/>
                <a:ahLst/>
                <a:cxnLst>
                  <a:cxn ang="0">
                    <a:pos x="0" y="0"/>
                  </a:cxn>
                  <a:cxn ang="0">
                    <a:pos x="0" y="0"/>
                  </a:cxn>
                  <a:cxn ang="0">
                    <a:pos x="0" y="63"/>
                  </a:cxn>
                  <a:cxn ang="0">
                    <a:pos x="0" y="188"/>
                  </a:cxn>
                  <a:cxn ang="0">
                    <a:pos x="0" y="315"/>
                  </a:cxn>
                  <a:cxn ang="0">
                    <a:pos x="0" y="371"/>
                  </a:cxn>
                  <a:cxn ang="0">
                    <a:pos x="13" y="371"/>
                  </a:cxn>
                  <a:cxn ang="0">
                    <a:pos x="13" y="315"/>
                  </a:cxn>
                  <a:cxn ang="0">
                    <a:pos x="13" y="188"/>
                  </a:cxn>
                  <a:cxn ang="0">
                    <a:pos x="13" y="63"/>
                  </a:cxn>
                  <a:cxn ang="0">
                    <a:pos x="13" y="0"/>
                  </a:cxn>
                  <a:cxn ang="0">
                    <a:pos x="13" y="0"/>
                  </a:cxn>
                  <a:cxn ang="0">
                    <a:pos x="0" y="0"/>
                  </a:cxn>
                  <a:cxn ang="0">
                    <a:pos x="0" y="0"/>
                  </a:cxn>
                </a:cxnLst>
                <a:rect l="0" t="0" r="r" b="b"/>
                <a:pathLst>
                  <a:path w="14" h="372">
                    <a:moveTo>
                      <a:pt x="0" y="0"/>
                    </a:moveTo>
                    <a:lnTo>
                      <a:pt x="0" y="0"/>
                    </a:lnTo>
                    <a:lnTo>
                      <a:pt x="0" y="63"/>
                    </a:lnTo>
                    <a:lnTo>
                      <a:pt x="0" y="188"/>
                    </a:lnTo>
                    <a:lnTo>
                      <a:pt x="0" y="315"/>
                    </a:lnTo>
                    <a:lnTo>
                      <a:pt x="0" y="371"/>
                    </a:lnTo>
                    <a:lnTo>
                      <a:pt x="13" y="371"/>
                    </a:lnTo>
                    <a:lnTo>
                      <a:pt x="13" y="315"/>
                    </a:lnTo>
                    <a:lnTo>
                      <a:pt x="13" y="188"/>
                    </a:lnTo>
                    <a:lnTo>
                      <a:pt x="13" y="63"/>
                    </a:lnTo>
                    <a:lnTo>
                      <a:pt x="13" y="0"/>
                    </a:lnTo>
                    <a:lnTo>
                      <a:pt x="13" y="0"/>
                    </a:lnTo>
                    <a:lnTo>
                      <a:pt x="0" y="0"/>
                    </a:lnTo>
                    <a:lnTo>
                      <a:pt x="0" y="0"/>
                    </a:lnTo>
                  </a:path>
                </a:pathLst>
              </a:custGeom>
              <a:solidFill>
                <a:srgbClr val="000000"/>
              </a:solidFill>
              <a:ln w="9525">
                <a:noFill/>
                <a:round/>
                <a:headEnd/>
                <a:tailEnd/>
              </a:ln>
            </p:spPr>
            <p:txBody>
              <a:bodyPr wrap="none" anchor="ctr"/>
              <a:lstStyle/>
              <a:p>
                <a:endParaRPr lang="en-US"/>
              </a:p>
            </p:txBody>
          </p:sp>
          <p:sp>
            <p:nvSpPr>
              <p:cNvPr id="1254513" name="Freeform 113"/>
              <p:cNvSpPr>
                <a:spLocks noChangeArrowheads="1"/>
              </p:cNvSpPr>
              <p:nvPr/>
            </p:nvSpPr>
            <p:spPr bwMode="auto">
              <a:xfrm>
                <a:off x="4540" y="1947"/>
                <a:ext cx="6" cy="7"/>
              </a:xfrm>
              <a:custGeom>
                <a:avLst/>
                <a:gdLst/>
                <a:ahLst/>
                <a:cxnLst>
                  <a:cxn ang="0">
                    <a:pos x="25" y="0"/>
                  </a:cxn>
                  <a:cxn ang="0">
                    <a:pos x="25" y="0"/>
                  </a:cxn>
                  <a:cxn ang="0">
                    <a:pos x="16" y="0"/>
                  </a:cxn>
                  <a:cxn ang="0">
                    <a:pos x="11" y="5"/>
                  </a:cxn>
                  <a:cxn ang="0">
                    <a:pos x="1" y="13"/>
                  </a:cxn>
                  <a:cxn ang="0">
                    <a:pos x="0" y="28"/>
                  </a:cxn>
                  <a:cxn ang="0">
                    <a:pos x="12" y="28"/>
                  </a:cxn>
                  <a:cxn ang="0">
                    <a:pos x="14" y="19"/>
                  </a:cxn>
                  <a:cxn ang="0">
                    <a:pos x="16" y="16"/>
                  </a:cxn>
                  <a:cxn ang="0">
                    <a:pos x="20" y="14"/>
                  </a:cxn>
                  <a:cxn ang="0">
                    <a:pos x="25" y="14"/>
                  </a:cxn>
                  <a:cxn ang="0">
                    <a:pos x="25" y="14"/>
                  </a:cxn>
                  <a:cxn ang="0">
                    <a:pos x="25" y="0"/>
                  </a:cxn>
                  <a:cxn ang="0">
                    <a:pos x="25" y="0"/>
                  </a:cxn>
                </a:cxnLst>
                <a:rect l="0" t="0" r="r" b="b"/>
                <a:pathLst>
                  <a:path w="26" h="29">
                    <a:moveTo>
                      <a:pt x="25" y="0"/>
                    </a:moveTo>
                    <a:lnTo>
                      <a:pt x="25" y="0"/>
                    </a:lnTo>
                    <a:lnTo>
                      <a:pt x="16" y="0"/>
                    </a:lnTo>
                    <a:lnTo>
                      <a:pt x="11" y="5"/>
                    </a:lnTo>
                    <a:lnTo>
                      <a:pt x="1" y="13"/>
                    </a:lnTo>
                    <a:lnTo>
                      <a:pt x="0" y="28"/>
                    </a:lnTo>
                    <a:lnTo>
                      <a:pt x="12" y="28"/>
                    </a:lnTo>
                    <a:lnTo>
                      <a:pt x="14" y="19"/>
                    </a:lnTo>
                    <a:lnTo>
                      <a:pt x="16" y="16"/>
                    </a:lnTo>
                    <a:lnTo>
                      <a:pt x="20" y="14"/>
                    </a:lnTo>
                    <a:lnTo>
                      <a:pt x="25" y="14"/>
                    </a:lnTo>
                    <a:lnTo>
                      <a:pt x="25" y="14"/>
                    </a:lnTo>
                    <a:lnTo>
                      <a:pt x="25" y="0"/>
                    </a:lnTo>
                    <a:lnTo>
                      <a:pt x="25" y="0"/>
                    </a:lnTo>
                  </a:path>
                </a:pathLst>
              </a:custGeom>
              <a:solidFill>
                <a:srgbClr val="000000"/>
              </a:solidFill>
              <a:ln w="9525">
                <a:noFill/>
                <a:round/>
                <a:headEnd/>
                <a:tailEnd/>
              </a:ln>
            </p:spPr>
            <p:txBody>
              <a:bodyPr wrap="none" anchor="ctr"/>
              <a:lstStyle/>
              <a:p>
                <a:endParaRPr lang="en-US"/>
              </a:p>
            </p:txBody>
          </p:sp>
          <p:sp>
            <p:nvSpPr>
              <p:cNvPr id="1254514" name="Freeform 114"/>
              <p:cNvSpPr>
                <a:spLocks noChangeArrowheads="1"/>
              </p:cNvSpPr>
              <p:nvPr/>
            </p:nvSpPr>
            <p:spPr bwMode="auto">
              <a:xfrm>
                <a:off x="4545" y="1947"/>
                <a:ext cx="163" cy="4"/>
              </a:xfrm>
              <a:custGeom>
                <a:avLst/>
                <a:gdLst/>
                <a:ahLst/>
                <a:cxnLst>
                  <a:cxn ang="0">
                    <a:pos x="719" y="0"/>
                  </a:cxn>
                  <a:cxn ang="0">
                    <a:pos x="719" y="0"/>
                  </a:cxn>
                  <a:cxn ang="0">
                    <a:pos x="708" y="0"/>
                  </a:cxn>
                  <a:cxn ang="0">
                    <a:pos x="683" y="0"/>
                  </a:cxn>
                  <a:cxn ang="0">
                    <a:pos x="645" y="0"/>
                  </a:cxn>
                  <a:cxn ang="0">
                    <a:pos x="600" y="0"/>
                  </a:cxn>
                  <a:cxn ang="0">
                    <a:pos x="546" y="0"/>
                  </a:cxn>
                  <a:cxn ang="0">
                    <a:pos x="484" y="0"/>
                  </a:cxn>
                  <a:cxn ang="0">
                    <a:pos x="421" y="0"/>
                  </a:cxn>
                  <a:cxn ang="0">
                    <a:pos x="355" y="0"/>
                  </a:cxn>
                  <a:cxn ang="0">
                    <a:pos x="288" y="0"/>
                  </a:cxn>
                  <a:cxn ang="0">
                    <a:pos x="225" y="0"/>
                  </a:cxn>
                  <a:cxn ang="0">
                    <a:pos x="166" y="0"/>
                  </a:cxn>
                  <a:cxn ang="0">
                    <a:pos x="111" y="0"/>
                  </a:cxn>
                  <a:cxn ang="0">
                    <a:pos x="66" y="0"/>
                  </a:cxn>
                  <a:cxn ang="0">
                    <a:pos x="32" y="0"/>
                  </a:cxn>
                  <a:cxn ang="0">
                    <a:pos x="9" y="0"/>
                  </a:cxn>
                  <a:cxn ang="0">
                    <a:pos x="0" y="0"/>
                  </a:cxn>
                  <a:cxn ang="0">
                    <a:pos x="0" y="16"/>
                  </a:cxn>
                  <a:cxn ang="0">
                    <a:pos x="9" y="16"/>
                  </a:cxn>
                  <a:cxn ang="0">
                    <a:pos x="32" y="16"/>
                  </a:cxn>
                  <a:cxn ang="0">
                    <a:pos x="66" y="16"/>
                  </a:cxn>
                  <a:cxn ang="0">
                    <a:pos x="111" y="16"/>
                  </a:cxn>
                  <a:cxn ang="0">
                    <a:pos x="166" y="16"/>
                  </a:cxn>
                  <a:cxn ang="0">
                    <a:pos x="225" y="16"/>
                  </a:cxn>
                  <a:cxn ang="0">
                    <a:pos x="288" y="16"/>
                  </a:cxn>
                  <a:cxn ang="0">
                    <a:pos x="355" y="16"/>
                  </a:cxn>
                  <a:cxn ang="0">
                    <a:pos x="421" y="16"/>
                  </a:cxn>
                  <a:cxn ang="0">
                    <a:pos x="484" y="16"/>
                  </a:cxn>
                  <a:cxn ang="0">
                    <a:pos x="546" y="16"/>
                  </a:cxn>
                  <a:cxn ang="0">
                    <a:pos x="600" y="16"/>
                  </a:cxn>
                  <a:cxn ang="0">
                    <a:pos x="645" y="16"/>
                  </a:cxn>
                  <a:cxn ang="0">
                    <a:pos x="683" y="16"/>
                  </a:cxn>
                  <a:cxn ang="0">
                    <a:pos x="708" y="16"/>
                  </a:cxn>
                  <a:cxn ang="0">
                    <a:pos x="719" y="16"/>
                  </a:cxn>
                  <a:cxn ang="0">
                    <a:pos x="719" y="16"/>
                  </a:cxn>
                  <a:cxn ang="0">
                    <a:pos x="719" y="0"/>
                  </a:cxn>
                  <a:cxn ang="0">
                    <a:pos x="719" y="0"/>
                  </a:cxn>
                </a:cxnLst>
                <a:rect l="0" t="0" r="r" b="b"/>
                <a:pathLst>
                  <a:path w="720" h="17">
                    <a:moveTo>
                      <a:pt x="719" y="0"/>
                    </a:moveTo>
                    <a:lnTo>
                      <a:pt x="719" y="0"/>
                    </a:lnTo>
                    <a:lnTo>
                      <a:pt x="708" y="0"/>
                    </a:lnTo>
                    <a:lnTo>
                      <a:pt x="683" y="0"/>
                    </a:lnTo>
                    <a:lnTo>
                      <a:pt x="645" y="0"/>
                    </a:lnTo>
                    <a:lnTo>
                      <a:pt x="600" y="0"/>
                    </a:lnTo>
                    <a:lnTo>
                      <a:pt x="546" y="0"/>
                    </a:lnTo>
                    <a:lnTo>
                      <a:pt x="484" y="0"/>
                    </a:lnTo>
                    <a:lnTo>
                      <a:pt x="421" y="0"/>
                    </a:lnTo>
                    <a:lnTo>
                      <a:pt x="355" y="0"/>
                    </a:lnTo>
                    <a:lnTo>
                      <a:pt x="288" y="0"/>
                    </a:lnTo>
                    <a:lnTo>
                      <a:pt x="225" y="0"/>
                    </a:lnTo>
                    <a:lnTo>
                      <a:pt x="166" y="0"/>
                    </a:lnTo>
                    <a:lnTo>
                      <a:pt x="111" y="0"/>
                    </a:lnTo>
                    <a:lnTo>
                      <a:pt x="66" y="0"/>
                    </a:lnTo>
                    <a:lnTo>
                      <a:pt x="32" y="0"/>
                    </a:lnTo>
                    <a:lnTo>
                      <a:pt x="9" y="0"/>
                    </a:lnTo>
                    <a:lnTo>
                      <a:pt x="0" y="0"/>
                    </a:lnTo>
                    <a:lnTo>
                      <a:pt x="0" y="16"/>
                    </a:lnTo>
                    <a:lnTo>
                      <a:pt x="9" y="16"/>
                    </a:lnTo>
                    <a:lnTo>
                      <a:pt x="32" y="16"/>
                    </a:lnTo>
                    <a:lnTo>
                      <a:pt x="66" y="16"/>
                    </a:lnTo>
                    <a:lnTo>
                      <a:pt x="111" y="16"/>
                    </a:lnTo>
                    <a:lnTo>
                      <a:pt x="166" y="16"/>
                    </a:lnTo>
                    <a:lnTo>
                      <a:pt x="225" y="16"/>
                    </a:lnTo>
                    <a:lnTo>
                      <a:pt x="288" y="16"/>
                    </a:lnTo>
                    <a:lnTo>
                      <a:pt x="355" y="16"/>
                    </a:lnTo>
                    <a:lnTo>
                      <a:pt x="421" y="16"/>
                    </a:lnTo>
                    <a:lnTo>
                      <a:pt x="484" y="16"/>
                    </a:lnTo>
                    <a:lnTo>
                      <a:pt x="546" y="16"/>
                    </a:lnTo>
                    <a:lnTo>
                      <a:pt x="600" y="16"/>
                    </a:lnTo>
                    <a:lnTo>
                      <a:pt x="645" y="16"/>
                    </a:lnTo>
                    <a:lnTo>
                      <a:pt x="683" y="16"/>
                    </a:lnTo>
                    <a:lnTo>
                      <a:pt x="708" y="16"/>
                    </a:lnTo>
                    <a:lnTo>
                      <a:pt x="719" y="16"/>
                    </a:lnTo>
                    <a:lnTo>
                      <a:pt x="719" y="16"/>
                    </a:lnTo>
                    <a:lnTo>
                      <a:pt x="719" y="0"/>
                    </a:lnTo>
                    <a:lnTo>
                      <a:pt x="719" y="0"/>
                    </a:lnTo>
                  </a:path>
                </a:pathLst>
              </a:custGeom>
              <a:solidFill>
                <a:srgbClr val="000000"/>
              </a:solidFill>
              <a:ln w="9525">
                <a:noFill/>
                <a:round/>
                <a:headEnd/>
                <a:tailEnd/>
              </a:ln>
            </p:spPr>
            <p:txBody>
              <a:bodyPr wrap="none" anchor="ctr"/>
              <a:lstStyle/>
              <a:p>
                <a:endParaRPr lang="en-US"/>
              </a:p>
            </p:txBody>
          </p:sp>
          <p:sp>
            <p:nvSpPr>
              <p:cNvPr id="1254515" name="Freeform 115"/>
              <p:cNvSpPr>
                <a:spLocks noChangeArrowheads="1"/>
              </p:cNvSpPr>
              <p:nvPr/>
            </p:nvSpPr>
            <p:spPr bwMode="auto">
              <a:xfrm>
                <a:off x="4708" y="1947"/>
                <a:ext cx="6" cy="7"/>
              </a:xfrm>
              <a:custGeom>
                <a:avLst/>
                <a:gdLst/>
                <a:ahLst/>
                <a:cxnLst>
                  <a:cxn ang="0">
                    <a:pos x="25" y="28"/>
                  </a:cxn>
                  <a:cxn ang="0">
                    <a:pos x="25" y="28"/>
                  </a:cxn>
                  <a:cxn ang="0">
                    <a:pos x="25" y="19"/>
                  </a:cxn>
                  <a:cxn ang="0">
                    <a:pos x="21" y="10"/>
                  </a:cxn>
                  <a:cxn ang="0">
                    <a:pos x="11" y="3"/>
                  </a:cxn>
                  <a:cxn ang="0">
                    <a:pos x="0" y="0"/>
                  </a:cxn>
                  <a:cxn ang="0">
                    <a:pos x="0" y="14"/>
                  </a:cxn>
                  <a:cxn ang="0">
                    <a:pos x="8" y="16"/>
                  </a:cxn>
                  <a:cxn ang="0">
                    <a:pos x="11" y="18"/>
                  </a:cxn>
                  <a:cxn ang="0">
                    <a:pos x="13" y="23"/>
                  </a:cxn>
                  <a:cxn ang="0">
                    <a:pos x="13" y="28"/>
                  </a:cxn>
                  <a:cxn ang="0">
                    <a:pos x="13" y="28"/>
                  </a:cxn>
                  <a:cxn ang="0">
                    <a:pos x="25" y="28"/>
                  </a:cxn>
                  <a:cxn ang="0">
                    <a:pos x="25" y="28"/>
                  </a:cxn>
                </a:cxnLst>
                <a:rect l="0" t="0" r="r" b="b"/>
                <a:pathLst>
                  <a:path w="26" h="29">
                    <a:moveTo>
                      <a:pt x="25" y="28"/>
                    </a:moveTo>
                    <a:lnTo>
                      <a:pt x="25" y="28"/>
                    </a:lnTo>
                    <a:lnTo>
                      <a:pt x="25" y="19"/>
                    </a:lnTo>
                    <a:lnTo>
                      <a:pt x="21" y="10"/>
                    </a:lnTo>
                    <a:lnTo>
                      <a:pt x="11" y="3"/>
                    </a:lnTo>
                    <a:lnTo>
                      <a:pt x="0" y="0"/>
                    </a:lnTo>
                    <a:lnTo>
                      <a:pt x="0" y="14"/>
                    </a:lnTo>
                    <a:lnTo>
                      <a:pt x="8" y="16"/>
                    </a:lnTo>
                    <a:lnTo>
                      <a:pt x="11" y="18"/>
                    </a:lnTo>
                    <a:lnTo>
                      <a:pt x="13" y="23"/>
                    </a:lnTo>
                    <a:lnTo>
                      <a:pt x="13" y="28"/>
                    </a:lnTo>
                    <a:lnTo>
                      <a:pt x="13" y="28"/>
                    </a:lnTo>
                    <a:lnTo>
                      <a:pt x="25" y="28"/>
                    </a:lnTo>
                    <a:lnTo>
                      <a:pt x="25" y="28"/>
                    </a:lnTo>
                  </a:path>
                </a:pathLst>
              </a:custGeom>
              <a:solidFill>
                <a:srgbClr val="000000"/>
              </a:solidFill>
              <a:ln w="9525">
                <a:noFill/>
                <a:round/>
                <a:headEnd/>
                <a:tailEnd/>
              </a:ln>
            </p:spPr>
            <p:txBody>
              <a:bodyPr wrap="none" anchor="ctr"/>
              <a:lstStyle/>
              <a:p>
                <a:endParaRPr lang="en-US"/>
              </a:p>
            </p:txBody>
          </p:sp>
          <p:sp>
            <p:nvSpPr>
              <p:cNvPr id="1254516" name="Freeform 116"/>
              <p:cNvSpPr>
                <a:spLocks noChangeArrowheads="1"/>
              </p:cNvSpPr>
              <p:nvPr/>
            </p:nvSpPr>
            <p:spPr bwMode="auto">
              <a:xfrm>
                <a:off x="4711" y="1954"/>
                <a:ext cx="3" cy="83"/>
              </a:xfrm>
              <a:custGeom>
                <a:avLst/>
                <a:gdLst/>
                <a:ahLst/>
                <a:cxnLst>
                  <a:cxn ang="0">
                    <a:pos x="12" y="364"/>
                  </a:cxn>
                  <a:cxn ang="0">
                    <a:pos x="12" y="364"/>
                  </a:cxn>
                  <a:cxn ang="0">
                    <a:pos x="12" y="302"/>
                  </a:cxn>
                  <a:cxn ang="0">
                    <a:pos x="12" y="178"/>
                  </a:cxn>
                  <a:cxn ang="0">
                    <a:pos x="12" y="56"/>
                  </a:cxn>
                  <a:cxn ang="0">
                    <a:pos x="12" y="0"/>
                  </a:cxn>
                  <a:cxn ang="0">
                    <a:pos x="0" y="0"/>
                  </a:cxn>
                  <a:cxn ang="0">
                    <a:pos x="0" y="56"/>
                  </a:cxn>
                  <a:cxn ang="0">
                    <a:pos x="0" y="178"/>
                  </a:cxn>
                  <a:cxn ang="0">
                    <a:pos x="0" y="302"/>
                  </a:cxn>
                  <a:cxn ang="0">
                    <a:pos x="0" y="364"/>
                  </a:cxn>
                  <a:cxn ang="0">
                    <a:pos x="0" y="364"/>
                  </a:cxn>
                  <a:cxn ang="0">
                    <a:pos x="12" y="364"/>
                  </a:cxn>
                  <a:cxn ang="0">
                    <a:pos x="12" y="364"/>
                  </a:cxn>
                </a:cxnLst>
                <a:rect l="0" t="0" r="r" b="b"/>
                <a:pathLst>
                  <a:path w="13" h="365">
                    <a:moveTo>
                      <a:pt x="12" y="364"/>
                    </a:moveTo>
                    <a:lnTo>
                      <a:pt x="12" y="364"/>
                    </a:lnTo>
                    <a:lnTo>
                      <a:pt x="12" y="302"/>
                    </a:lnTo>
                    <a:lnTo>
                      <a:pt x="12" y="178"/>
                    </a:lnTo>
                    <a:lnTo>
                      <a:pt x="12" y="56"/>
                    </a:lnTo>
                    <a:lnTo>
                      <a:pt x="12" y="0"/>
                    </a:lnTo>
                    <a:lnTo>
                      <a:pt x="0" y="0"/>
                    </a:lnTo>
                    <a:lnTo>
                      <a:pt x="0" y="56"/>
                    </a:lnTo>
                    <a:lnTo>
                      <a:pt x="0" y="178"/>
                    </a:lnTo>
                    <a:lnTo>
                      <a:pt x="0" y="302"/>
                    </a:lnTo>
                    <a:lnTo>
                      <a:pt x="0" y="364"/>
                    </a:lnTo>
                    <a:lnTo>
                      <a:pt x="0" y="364"/>
                    </a:lnTo>
                    <a:lnTo>
                      <a:pt x="12" y="364"/>
                    </a:lnTo>
                    <a:lnTo>
                      <a:pt x="12" y="364"/>
                    </a:lnTo>
                  </a:path>
                </a:pathLst>
              </a:custGeom>
              <a:solidFill>
                <a:srgbClr val="000000"/>
              </a:solidFill>
              <a:ln w="9525">
                <a:noFill/>
                <a:round/>
                <a:headEnd/>
                <a:tailEnd/>
              </a:ln>
            </p:spPr>
            <p:txBody>
              <a:bodyPr wrap="none" anchor="ctr"/>
              <a:lstStyle/>
              <a:p>
                <a:endParaRPr lang="en-US"/>
              </a:p>
            </p:txBody>
          </p:sp>
          <p:sp>
            <p:nvSpPr>
              <p:cNvPr id="1254517" name="Freeform 117"/>
              <p:cNvSpPr>
                <a:spLocks noChangeArrowheads="1"/>
              </p:cNvSpPr>
              <p:nvPr/>
            </p:nvSpPr>
            <p:spPr bwMode="auto">
              <a:xfrm>
                <a:off x="4711" y="2036"/>
                <a:ext cx="3" cy="7"/>
              </a:xfrm>
              <a:custGeom>
                <a:avLst/>
                <a:gdLst/>
                <a:ahLst/>
                <a:cxnLst>
                  <a:cxn ang="0">
                    <a:pos x="5" y="32"/>
                  </a:cxn>
                  <a:cxn ang="0">
                    <a:pos x="12" y="27"/>
                  </a:cxn>
                  <a:cxn ang="0">
                    <a:pos x="12" y="0"/>
                  </a:cxn>
                  <a:cxn ang="0">
                    <a:pos x="0" y="0"/>
                  </a:cxn>
                  <a:cxn ang="0">
                    <a:pos x="0" y="27"/>
                  </a:cxn>
                  <a:cxn ang="0">
                    <a:pos x="5" y="20"/>
                  </a:cxn>
                  <a:cxn ang="0">
                    <a:pos x="5" y="32"/>
                  </a:cxn>
                  <a:cxn ang="0">
                    <a:pos x="12" y="32"/>
                  </a:cxn>
                  <a:cxn ang="0">
                    <a:pos x="12" y="27"/>
                  </a:cxn>
                  <a:cxn ang="0">
                    <a:pos x="5" y="32"/>
                  </a:cxn>
                  <a:cxn ang="0">
                    <a:pos x="5" y="32"/>
                  </a:cxn>
                </a:cxnLst>
                <a:rect l="0" t="0" r="r" b="b"/>
                <a:pathLst>
                  <a:path w="13" h="33">
                    <a:moveTo>
                      <a:pt x="5" y="32"/>
                    </a:moveTo>
                    <a:lnTo>
                      <a:pt x="12" y="27"/>
                    </a:lnTo>
                    <a:lnTo>
                      <a:pt x="12" y="0"/>
                    </a:lnTo>
                    <a:lnTo>
                      <a:pt x="0" y="0"/>
                    </a:lnTo>
                    <a:lnTo>
                      <a:pt x="0" y="27"/>
                    </a:lnTo>
                    <a:lnTo>
                      <a:pt x="5" y="20"/>
                    </a:lnTo>
                    <a:lnTo>
                      <a:pt x="5" y="32"/>
                    </a:lnTo>
                    <a:lnTo>
                      <a:pt x="12" y="32"/>
                    </a:lnTo>
                    <a:lnTo>
                      <a:pt x="12" y="27"/>
                    </a:lnTo>
                    <a:lnTo>
                      <a:pt x="5" y="32"/>
                    </a:lnTo>
                    <a:lnTo>
                      <a:pt x="5" y="32"/>
                    </a:lnTo>
                  </a:path>
                </a:pathLst>
              </a:custGeom>
              <a:solidFill>
                <a:srgbClr val="000000"/>
              </a:solidFill>
              <a:ln w="9525">
                <a:noFill/>
                <a:round/>
                <a:headEnd/>
                <a:tailEnd/>
              </a:ln>
            </p:spPr>
            <p:txBody>
              <a:bodyPr wrap="none" anchor="ctr"/>
              <a:lstStyle/>
              <a:p>
                <a:endParaRPr lang="en-US"/>
              </a:p>
            </p:txBody>
          </p:sp>
          <p:sp>
            <p:nvSpPr>
              <p:cNvPr id="1254518" name="Freeform 118"/>
              <p:cNvSpPr>
                <a:spLocks noChangeArrowheads="1"/>
              </p:cNvSpPr>
              <p:nvPr/>
            </p:nvSpPr>
            <p:spPr bwMode="auto">
              <a:xfrm>
                <a:off x="4701" y="2037"/>
                <a:ext cx="10" cy="5"/>
              </a:xfrm>
              <a:custGeom>
                <a:avLst/>
                <a:gdLst/>
                <a:ahLst/>
                <a:cxnLst>
                  <a:cxn ang="0">
                    <a:pos x="45" y="0"/>
                  </a:cxn>
                  <a:cxn ang="0">
                    <a:pos x="19" y="0"/>
                  </a:cxn>
                  <a:cxn ang="0">
                    <a:pos x="0" y="20"/>
                  </a:cxn>
                </a:cxnLst>
                <a:rect l="0" t="0" r="r" b="b"/>
                <a:pathLst>
                  <a:path w="46" h="21">
                    <a:moveTo>
                      <a:pt x="45" y="0"/>
                    </a:moveTo>
                    <a:lnTo>
                      <a:pt x="19" y="0"/>
                    </a:lnTo>
                    <a:lnTo>
                      <a:pt x="0" y="20"/>
                    </a:lnTo>
                  </a:path>
                </a:pathLst>
              </a:custGeom>
              <a:noFill/>
              <a:ln w="9525">
                <a:solidFill>
                  <a:srgbClr val="000000"/>
                </a:solidFill>
                <a:round/>
                <a:headEnd/>
                <a:tailEnd/>
              </a:ln>
            </p:spPr>
            <p:txBody>
              <a:bodyPr/>
              <a:lstStyle/>
              <a:p>
                <a:endParaRPr lang="en-US"/>
              </a:p>
            </p:txBody>
          </p:sp>
          <p:sp>
            <p:nvSpPr>
              <p:cNvPr id="1254519" name="Freeform 119"/>
              <p:cNvSpPr>
                <a:spLocks noChangeArrowheads="1"/>
              </p:cNvSpPr>
              <p:nvPr/>
            </p:nvSpPr>
            <p:spPr bwMode="auto">
              <a:xfrm>
                <a:off x="4543" y="1952"/>
                <a:ext cx="139" cy="91"/>
              </a:xfrm>
              <a:custGeom>
                <a:avLst/>
                <a:gdLst/>
                <a:ahLst/>
                <a:cxnLst>
                  <a:cxn ang="0">
                    <a:pos x="610" y="397"/>
                  </a:cxn>
                  <a:cxn ang="0">
                    <a:pos x="610" y="399"/>
                  </a:cxn>
                  <a:cxn ang="0">
                    <a:pos x="0" y="399"/>
                  </a:cxn>
                  <a:cxn ang="0">
                    <a:pos x="0" y="379"/>
                  </a:cxn>
                  <a:cxn ang="0">
                    <a:pos x="0" y="324"/>
                  </a:cxn>
                  <a:cxn ang="0">
                    <a:pos x="0" y="204"/>
                  </a:cxn>
                  <a:cxn ang="0">
                    <a:pos x="0" y="83"/>
                  </a:cxn>
                  <a:cxn ang="0">
                    <a:pos x="0" y="24"/>
                  </a:cxn>
                  <a:cxn ang="0">
                    <a:pos x="1" y="16"/>
                  </a:cxn>
                  <a:cxn ang="0">
                    <a:pos x="7" y="8"/>
                  </a:cxn>
                  <a:cxn ang="0">
                    <a:pos x="13" y="3"/>
                  </a:cxn>
                  <a:cxn ang="0">
                    <a:pos x="28" y="0"/>
                  </a:cxn>
                  <a:cxn ang="0">
                    <a:pos x="36" y="0"/>
                  </a:cxn>
                  <a:cxn ang="0">
                    <a:pos x="56" y="0"/>
                  </a:cxn>
                  <a:cxn ang="0">
                    <a:pos x="84" y="0"/>
                  </a:cxn>
                  <a:cxn ang="0">
                    <a:pos x="120" y="0"/>
                  </a:cxn>
                  <a:cxn ang="0">
                    <a:pos x="160" y="0"/>
                  </a:cxn>
                  <a:cxn ang="0">
                    <a:pos x="206" y="0"/>
                  </a:cxn>
                  <a:cxn ang="0">
                    <a:pos x="255" y="0"/>
                  </a:cxn>
                  <a:cxn ang="0">
                    <a:pos x="305" y="0"/>
                  </a:cxn>
                  <a:cxn ang="0">
                    <a:pos x="354" y="0"/>
                  </a:cxn>
                  <a:cxn ang="0">
                    <a:pos x="403" y="0"/>
                  </a:cxn>
                  <a:cxn ang="0">
                    <a:pos x="448" y="0"/>
                  </a:cxn>
                  <a:cxn ang="0">
                    <a:pos x="489" y="0"/>
                  </a:cxn>
                  <a:cxn ang="0">
                    <a:pos x="525" y="0"/>
                  </a:cxn>
                  <a:cxn ang="0">
                    <a:pos x="553" y="0"/>
                  </a:cxn>
                  <a:cxn ang="0">
                    <a:pos x="571" y="0"/>
                  </a:cxn>
                  <a:cxn ang="0">
                    <a:pos x="581" y="0"/>
                  </a:cxn>
                  <a:cxn ang="0">
                    <a:pos x="593" y="1"/>
                  </a:cxn>
                  <a:cxn ang="0">
                    <a:pos x="602" y="7"/>
                  </a:cxn>
                  <a:cxn ang="0">
                    <a:pos x="608" y="15"/>
                  </a:cxn>
                  <a:cxn ang="0">
                    <a:pos x="610" y="25"/>
                  </a:cxn>
                  <a:cxn ang="0">
                    <a:pos x="610" y="89"/>
                  </a:cxn>
                  <a:cxn ang="0">
                    <a:pos x="610" y="215"/>
                  </a:cxn>
                  <a:cxn ang="0">
                    <a:pos x="610" y="340"/>
                  </a:cxn>
                  <a:cxn ang="0">
                    <a:pos x="610" y="397"/>
                  </a:cxn>
                  <a:cxn ang="0">
                    <a:pos x="610" y="397"/>
                  </a:cxn>
                </a:cxnLst>
                <a:rect l="0" t="0" r="r" b="b"/>
                <a:pathLst>
                  <a:path w="611" h="400">
                    <a:moveTo>
                      <a:pt x="610" y="397"/>
                    </a:moveTo>
                    <a:lnTo>
                      <a:pt x="610" y="399"/>
                    </a:lnTo>
                    <a:lnTo>
                      <a:pt x="0" y="399"/>
                    </a:lnTo>
                    <a:lnTo>
                      <a:pt x="0" y="379"/>
                    </a:lnTo>
                    <a:lnTo>
                      <a:pt x="0" y="324"/>
                    </a:lnTo>
                    <a:lnTo>
                      <a:pt x="0" y="204"/>
                    </a:lnTo>
                    <a:lnTo>
                      <a:pt x="0" y="83"/>
                    </a:lnTo>
                    <a:lnTo>
                      <a:pt x="0" y="24"/>
                    </a:lnTo>
                    <a:lnTo>
                      <a:pt x="1" y="16"/>
                    </a:lnTo>
                    <a:lnTo>
                      <a:pt x="7" y="8"/>
                    </a:lnTo>
                    <a:lnTo>
                      <a:pt x="13" y="3"/>
                    </a:lnTo>
                    <a:lnTo>
                      <a:pt x="28" y="0"/>
                    </a:lnTo>
                    <a:lnTo>
                      <a:pt x="36" y="0"/>
                    </a:lnTo>
                    <a:lnTo>
                      <a:pt x="56" y="0"/>
                    </a:lnTo>
                    <a:lnTo>
                      <a:pt x="84" y="0"/>
                    </a:lnTo>
                    <a:lnTo>
                      <a:pt x="120" y="0"/>
                    </a:lnTo>
                    <a:lnTo>
                      <a:pt x="160" y="0"/>
                    </a:lnTo>
                    <a:lnTo>
                      <a:pt x="206" y="0"/>
                    </a:lnTo>
                    <a:lnTo>
                      <a:pt x="255" y="0"/>
                    </a:lnTo>
                    <a:lnTo>
                      <a:pt x="305" y="0"/>
                    </a:lnTo>
                    <a:lnTo>
                      <a:pt x="354" y="0"/>
                    </a:lnTo>
                    <a:lnTo>
                      <a:pt x="403" y="0"/>
                    </a:lnTo>
                    <a:lnTo>
                      <a:pt x="448" y="0"/>
                    </a:lnTo>
                    <a:lnTo>
                      <a:pt x="489" y="0"/>
                    </a:lnTo>
                    <a:lnTo>
                      <a:pt x="525" y="0"/>
                    </a:lnTo>
                    <a:lnTo>
                      <a:pt x="553" y="0"/>
                    </a:lnTo>
                    <a:lnTo>
                      <a:pt x="571" y="0"/>
                    </a:lnTo>
                    <a:lnTo>
                      <a:pt x="581" y="0"/>
                    </a:lnTo>
                    <a:lnTo>
                      <a:pt x="593" y="1"/>
                    </a:lnTo>
                    <a:lnTo>
                      <a:pt x="602" y="7"/>
                    </a:lnTo>
                    <a:lnTo>
                      <a:pt x="608" y="15"/>
                    </a:lnTo>
                    <a:lnTo>
                      <a:pt x="610" y="25"/>
                    </a:lnTo>
                    <a:lnTo>
                      <a:pt x="610" y="89"/>
                    </a:lnTo>
                    <a:lnTo>
                      <a:pt x="610" y="215"/>
                    </a:lnTo>
                    <a:lnTo>
                      <a:pt x="610" y="340"/>
                    </a:lnTo>
                    <a:lnTo>
                      <a:pt x="610" y="397"/>
                    </a:lnTo>
                    <a:lnTo>
                      <a:pt x="610" y="397"/>
                    </a:lnTo>
                  </a:path>
                </a:pathLst>
              </a:custGeom>
              <a:solidFill>
                <a:srgbClr val="BFCCD8"/>
              </a:solidFill>
              <a:ln w="9525">
                <a:noFill/>
                <a:round/>
                <a:headEnd/>
                <a:tailEnd/>
              </a:ln>
            </p:spPr>
            <p:txBody>
              <a:bodyPr wrap="none" anchor="ctr"/>
              <a:lstStyle/>
              <a:p>
                <a:endParaRPr lang="en-US"/>
              </a:p>
            </p:txBody>
          </p:sp>
          <p:sp>
            <p:nvSpPr>
              <p:cNvPr id="1254520" name="Freeform 120"/>
              <p:cNvSpPr>
                <a:spLocks noChangeArrowheads="1"/>
              </p:cNvSpPr>
              <p:nvPr/>
            </p:nvSpPr>
            <p:spPr bwMode="auto">
              <a:xfrm>
                <a:off x="4679" y="2040"/>
                <a:ext cx="3" cy="4"/>
              </a:xfrm>
              <a:custGeom>
                <a:avLst/>
                <a:gdLst/>
                <a:ahLst/>
                <a:cxnLst>
                  <a:cxn ang="0">
                    <a:pos x="6" y="16"/>
                  </a:cxn>
                  <a:cxn ang="0">
                    <a:pos x="13" y="8"/>
                  </a:cxn>
                  <a:cxn ang="0">
                    <a:pos x="13" y="4"/>
                  </a:cxn>
                  <a:cxn ang="0">
                    <a:pos x="0" y="4"/>
                  </a:cxn>
                  <a:cxn ang="0">
                    <a:pos x="0" y="8"/>
                  </a:cxn>
                  <a:cxn ang="0">
                    <a:pos x="6" y="0"/>
                  </a:cxn>
                  <a:cxn ang="0">
                    <a:pos x="6" y="16"/>
                  </a:cxn>
                  <a:cxn ang="0">
                    <a:pos x="13" y="16"/>
                  </a:cxn>
                  <a:cxn ang="0">
                    <a:pos x="13" y="8"/>
                  </a:cxn>
                  <a:cxn ang="0">
                    <a:pos x="6" y="16"/>
                  </a:cxn>
                  <a:cxn ang="0">
                    <a:pos x="6" y="16"/>
                  </a:cxn>
                </a:cxnLst>
                <a:rect l="0" t="0" r="r" b="b"/>
                <a:pathLst>
                  <a:path w="14" h="17">
                    <a:moveTo>
                      <a:pt x="6" y="16"/>
                    </a:moveTo>
                    <a:lnTo>
                      <a:pt x="13" y="8"/>
                    </a:lnTo>
                    <a:lnTo>
                      <a:pt x="13" y="4"/>
                    </a:lnTo>
                    <a:lnTo>
                      <a:pt x="0" y="4"/>
                    </a:lnTo>
                    <a:lnTo>
                      <a:pt x="0" y="8"/>
                    </a:lnTo>
                    <a:lnTo>
                      <a:pt x="6" y="0"/>
                    </a:lnTo>
                    <a:lnTo>
                      <a:pt x="6" y="16"/>
                    </a:lnTo>
                    <a:lnTo>
                      <a:pt x="13" y="16"/>
                    </a:lnTo>
                    <a:lnTo>
                      <a:pt x="13" y="8"/>
                    </a:lnTo>
                    <a:lnTo>
                      <a:pt x="6" y="16"/>
                    </a:lnTo>
                    <a:lnTo>
                      <a:pt x="6" y="16"/>
                    </a:lnTo>
                  </a:path>
                </a:pathLst>
              </a:custGeom>
              <a:solidFill>
                <a:srgbClr val="000000"/>
              </a:solidFill>
              <a:ln w="9525">
                <a:noFill/>
                <a:round/>
                <a:headEnd/>
                <a:tailEnd/>
              </a:ln>
            </p:spPr>
            <p:txBody>
              <a:bodyPr wrap="none" anchor="ctr"/>
              <a:lstStyle/>
              <a:p>
                <a:endParaRPr lang="en-US"/>
              </a:p>
            </p:txBody>
          </p:sp>
          <p:sp>
            <p:nvSpPr>
              <p:cNvPr id="1254521" name="Freeform 121"/>
              <p:cNvSpPr>
                <a:spLocks noChangeArrowheads="1"/>
              </p:cNvSpPr>
              <p:nvPr/>
            </p:nvSpPr>
            <p:spPr bwMode="auto">
              <a:xfrm>
                <a:off x="4542" y="2040"/>
                <a:ext cx="139" cy="4"/>
              </a:xfrm>
              <a:custGeom>
                <a:avLst/>
                <a:gdLst/>
                <a:ahLst/>
                <a:cxnLst>
                  <a:cxn ang="0">
                    <a:pos x="0" y="8"/>
                  </a:cxn>
                  <a:cxn ang="0">
                    <a:pos x="4" y="16"/>
                  </a:cxn>
                  <a:cxn ang="0">
                    <a:pos x="614" y="16"/>
                  </a:cxn>
                  <a:cxn ang="0">
                    <a:pos x="614" y="0"/>
                  </a:cxn>
                  <a:cxn ang="0">
                    <a:pos x="4" y="0"/>
                  </a:cxn>
                  <a:cxn ang="0">
                    <a:pos x="12" y="8"/>
                  </a:cxn>
                  <a:cxn ang="0">
                    <a:pos x="0" y="8"/>
                  </a:cxn>
                  <a:cxn ang="0">
                    <a:pos x="0" y="16"/>
                  </a:cxn>
                  <a:cxn ang="0">
                    <a:pos x="4" y="16"/>
                  </a:cxn>
                  <a:cxn ang="0">
                    <a:pos x="0" y="8"/>
                  </a:cxn>
                  <a:cxn ang="0">
                    <a:pos x="0" y="8"/>
                  </a:cxn>
                </a:cxnLst>
                <a:rect l="0" t="0" r="r" b="b"/>
                <a:pathLst>
                  <a:path w="615" h="17">
                    <a:moveTo>
                      <a:pt x="0" y="8"/>
                    </a:moveTo>
                    <a:lnTo>
                      <a:pt x="4" y="16"/>
                    </a:lnTo>
                    <a:lnTo>
                      <a:pt x="614" y="16"/>
                    </a:lnTo>
                    <a:lnTo>
                      <a:pt x="614" y="0"/>
                    </a:lnTo>
                    <a:lnTo>
                      <a:pt x="4" y="0"/>
                    </a:lnTo>
                    <a:lnTo>
                      <a:pt x="12" y="8"/>
                    </a:lnTo>
                    <a:lnTo>
                      <a:pt x="0" y="8"/>
                    </a:lnTo>
                    <a:lnTo>
                      <a:pt x="0" y="16"/>
                    </a:lnTo>
                    <a:lnTo>
                      <a:pt x="4" y="16"/>
                    </a:lnTo>
                    <a:lnTo>
                      <a:pt x="0" y="8"/>
                    </a:lnTo>
                    <a:lnTo>
                      <a:pt x="0" y="8"/>
                    </a:lnTo>
                  </a:path>
                </a:pathLst>
              </a:custGeom>
              <a:solidFill>
                <a:srgbClr val="000000"/>
              </a:solidFill>
              <a:ln w="9525">
                <a:noFill/>
                <a:round/>
                <a:headEnd/>
                <a:tailEnd/>
              </a:ln>
            </p:spPr>
            <p:txBody>
              <a:bodyPr wrap="none" anchor="ctr"/>
              <a:lstStyle/>
              <a:p>
                <a:endParaRPr lang="en-US"/>
              </a:p>
            </p:txBody>
          </p:sp>
          <p:sp>
            <p:nvSpPr>
              <p:cNvPr id="1254522" name="Freeform 122"/>
              <p:cNvSpPr>
                <a:spLocks noChangeArrowheads="1"/>
              </p:cNvSpPr>
              <p:nvPr/>
            </p:nvSpPr>
            <p:spPr bwMode="auto">
              <a:xfrm>
                <a:off x="4542" y="2038"/>
                <a:ext cx="3" cy="5"/>
              </a:xfrm>
              <a:custGeom>
                <a:avLst/>
                <a:gdLst/>
                <a:ahLst/>
                <a:cxnLst>
                  <a:cxn ang="0">
                    <a:pos x="0" y="0"/>
                  </a:cxn>
                  <a:cxn ang="0">
                    <a:pos x="0" y="0"/>
                  </a:cxn>
                  <a:cxn ang="0">
                    <a:pos x="0" y="21"/>
                  </a:cxn>
                  <a:cxn ang="0">
                    <a:pos x="13" y="21"/>
                  </a:cxn>
                  <a:cxn ang="0">
                    <a:pos x="13" y="0"/>
                  </a:cxn>
                  <a:cxn ang="0">
                    <a:pos x="13" y="0"/>
                  </a:cxn>
                  <a:cxn ang="0">
                    <a:pos x="0" y="0"/>
                  </a:cxn>
                  <a:cxn ang="0">
                    <a:pos x="0" y="0"/>
                  </a:cxn>
                </a:cxnLst>
                <a:rect l="0" t="0" r="r" b="b"/>
                <a:pathLst>
                  <a:path w="14" h="22">
                    <a:moveTo>
                      <a:pt x="0" y="0"/>
                    </a:moveTo>
                    <a:lnTo>
                      <a:pt x="0" y="0"/>
                    </a:lnTo>
                    <a:lnTo>
                      <a:pt x="0" y="21"/>
                    </a:lnTo>
                    <a:lnTo>
                      <a:pt x="13" y="21"/>
                    </a:lnTo>
                    <a:lnTo>
                      <a:pt x="13" y="0"/>
                    </a:lnTo>
                    <a:lnTo>
                      <a:pt x="13" y="0"/>
                    </a:lnTo>
                    <a:lnTo>
                      <a:pt x="0" y="0"/>
                    </a:lnTo>
                    <a:lnTo>
                      <a:pt x="0" y="0"/>
                    </a:lnTo>
                  </a:path>
                </a:pathLst>
              </a:custGeom>
              <a:solidFill>
                <a:srgbClr val="000000"/>
              </a:solidFill>
              <a:ln w="9525">
                <a:noFill/>
                <a:round/>
                <a:headEnd/>
                <a:tailEnd/>
              </a:ln>
            </p:spPr>
            <p:txBody>
              <a:bodyPr wrap="none" anchor="ctr"/>
              <a:lstStyle/>
              <a:p>
                <a:endParaRPr lang="en-US"/>
              </a:p>
            </p:txBody>
          </p:sp>
          <p:sp>
            <p:nvSpPr>
              <p:cNvPr id="1254523" name="Freeform 123"/>
              <p:cNvSpPr>
                <a:spLocks noChangeArrowheads="1"/>
              </p:cNvSpPr>
              <p:nvPr/>
            </p:nvSpPr>
            <p:spPr bwMode="auto">
              <a:xfrm>
                <a:off x="4542" y="1957"/>
                <a:ext cx="3" cy="81"/>
              </a:xfrm>
              <a:custGeom>
                <a:avLst/>
                <a:gdLst/>
                <a:ahLst/>
                <a:cxnLst>
                  <a:cxn ang="0">
                    <a:pos x="0" y="0"/>
                  </a:cxn>
                  <a:cxn ang="0">
                    <a:pos x="0" y="0"/>
                  </a:cxn>
                  <a:cxn ang="0">
                    <a:pos x="0" y="58"/>
                  </a:cxn>
                  <a:cxn ang="0">
                    <a:pos x="0" y="180"/>
                  </a:cxn>
                  <a:cxn ang="0">
                    <a:pos x="0" y="300"/>
                  </a:cxn>
                  <a:cxn ang="0">
                    <a:pos x="0" y="356"/>
                  </a:cxn>
                  <a:cxn ang="0">
                    <a:pos x="13" y="356"/>
                  </a:cxn>
                  <a:cxn ang="0">
                    <a:pos x="13" y="300"/>
                  </a:cxn>
                  <a:cxn ang="0">
                    <a:pos x="13" y="180"/>
                  </a:cxn>
                  <a:cxn ang="0">
                    <a:pos x="13" y="58"/>
                  </a:cxn>
                  <a:cxn ang="0">
                    <a:pos x="13" y="0"/>
                  </a:cxn>
                  <a:cxn ang="0">
                    <a:pos x="13" y="0"/>
                  </a:cxn>
                  <a:cxn ang="0">
                    <a:pos x="0" y="0"/>
                  </a:cxn>
                  <a:cxn ang="0">
                    <a:pos x="0" y="0"/>
                  </a:cxn>
                </a:cxnLst>
                <a:rect l="0" t="0" r="r" b="b"/>
                <a:pathLst>
                  <a:path w="14" h="357">
                    <a:moveTo>
                      <a:pt x="0" y="0"/>
                    </a:moveTo>
                    <a:lnTo>
                      <a:pt x="0" y="0"/>
                    </a:lnTo>
                    <a:lnTo>
                      <a:pt x="0" y="58"/>
                    </a:lnTo>
                    <a:lnTo>
                      <a:pt x="0" y="180"/>
                    </a:lnTo>
                    <a:lnTo>
                      <a:pt x="0" y="300"/>
                    </a:lnTo>
                    <a:lnTo>
                      <a:pt x="0" y="356"/>
                    </a:lnTo>
                    <a:lnTo>
                      <a:pt x="13" y="356"/>
                    </a:lnTo>
                    <a:lnTo>
                      <a:pt x="13" y="300"/>
                    </a:lnTo>
                    <a:lnTo>
                      <a:pt x="13" y="180"/>
                    </a:lnTo>
                    <a:lnTo>
                      <a:pt x="13" y="58"/>
                    </a:lnTo>
                    <a:lnTo>
                      <a:pt x="13" y="0"/>
                    </a:lnTo>
                    <a:lnTo>
                      <a:pt x="13" y="0"/>
                    </a:lnTo>
                    <a:lnTo>
                      <a:pt x="0" y="0"/>
                    </a:lnTo>
                    <a:lnTo>
                      <a:pt x="0" y="0"/>
                    </a:lnTo>
                  </a:path>
                </a:pathLst>
              </a:custGeom>
              <a:solidFill>
                <a:srgbClr val="000000"/>
              </a:solidFill>
              <a:ln w="9525">
                <a:noFill/>
                <a:round/>
                <a:headEnd/>
                <a:tailEnd/>
              </a:ln>
            </p:spPr>
            <p:txBody>
              <a:bodyPr wrap="none" anchor="ctr"/>
              <a:lstStyle/>
              <a:p>
                <a:endParaRPr lang="en-US"/>
              </a:p>
            </p:txBody>
          </p:sp>
          <p:sp>
            <p:nvSpPr>
              <p:cNvPr id="1254524" name="Freeform 124"/>
              <p:cNvSpPr>
                <a:spLocks noChangeArrowheads="1"/>
              </p:cNvSpPr>
              <p:nvPr/>
            </p:nvSpPr>
            <p:spPr bwMode="auto">
              <a:xfrm>
                <a:off x="4542" y="1951"/>
                <a:ext cx="8" cy="7"/>
              </a:xfrm>
              <a:custGeom>
                <a:avLst/>
                <a:gdLst/>
                <a:ahLst/>
                <a:cxnLst>
                  <a:cxn ang="0">
                    <a:pos x="33" y="0"/>
                  </a:cxn>
                  <a:cxn ang="0">
                    <a:pos x="33" y="0"/>
                  </a:cxn>
                  <a:cxn ang="0">
                    <a:pos x="16" y="2"/>
                  </a:cxn>
                  <a:cxn ang="0">
                    <a:pos x="6" y="11"/>
                  </a:cxn>
                  <a:cxn ang="0">
                    <a:pos x="1" y="20"/>
                  </a:cxn>
                  <a:cxn ang="0">
                    <a:pos x="0" y="29"/>
                  </a:cxn>
                  <a:cxn ang="0">
                    <a:pos x="11" y="29"/>
                  </a:cxn>
                  <a:cxn ang="0">
                    <a:pos x="13" y="22"/>
                  </a:cxn>
                  <a:cxn ang="0">
                    <a:pos x="15" y="17"/>
                  </a:cxn>
                  <a:cxn ang="0">
                    <a:pos x="21" y="13"/>
                  </a:cxn>
                  <a:cxn ang="0">
                    <a:pos x="33" y="11"/>
                  </a:cxn>
                  <a:cxn ang="0">
                    <a:pos x="33" y="11"/>
                  </a:cxn>
                  <a:cxn ang="0">
                    <a:pos x="33" y="0"/>
                  </a:cxn>
                  <a:cxn ang="0">
                    <a:pos x="33" y="0"/>
                  </a:cxn>
                </a:cxnLst>
                <a:rect l="0" t="0" r="r" b="b"/>
                <a:pathLst>
                  <a:path w="34" h="30">
                    <a:moveTo>
                      <a:pt x="33" y="0"/>
                    </a:moveTo>
                    <a:lnTo>
                      <a:pt x="33" y="0"/>
                    </a:lnTo>
                    <a:lnTo>
                      <a:pt x="16" y="2"/>
                    </a:lnTo>
                    <a:lnTo>
                      <a:pt x="6" y="11"/>
                    </a:lnTo>
                    <a:lnTo>
                      <a:pt x="1" y="20"/>
                    </a:lnTo>
                    <a:lnTo>
                      <a:pt x="0" y="29"/>
                    </a:lnTo>
                    <a:lnTo>
                      <a:pt x="11" y="29"/>
                    </a:lnTo>
                    <a:lnTo>
                      <a:pt x="13" y="22"/>
                    </a:lnTo>
                    <a:lnTo>
                      <a:pt x="15" y="17"/>
                    </a:lnTo>
                    <a:lnTo>
                      <a:pt x="21" y="13"/>
                    </a:lnTo>
                    <a:lnTo>
                      <a:pt x="33" y="11"/>
                    </a:lnTo>
                    <a:lnTo>
                      <a:pt x="33" y="11"/>
                    </a:lnTo>
                    <a:lnTo>
                      <a:pt x="33" y="0"/>
                    </a:lnTo>
                    <a:lnTo>
                      <a:pt x="33" y="0"/>
                    </a:lnTo>
                  </a:path>
                </a:pathLst>
              </a:custGeom>
              <a:solidFill>
                <a:srgbClr val="000000"/>
              </a:solidFill>
              <a:ln w="9525">
                <a:noFill/>
                <a:round/>
                <a:headEnd/>
                <a:tailEnd/>
              </a:ln>
            </p:spPr>
            <p:txBody>
              <a:bodyPr wrap="none" anchor="ctr"/>
              <a:lstStyle/>
              <a:p>
                <a:endParaRPr lang="en-US"/>
              </a:p>
            </p:txBody>
          </p:sp>
          <p:sp>
            <p:nvSpPr>
              <p:cNvPr id="1254525" name="Freeform 125"/>
              <p:cNvSpPr>
                <a:spLocks noChangeArrowheads="1"/>
              </p:cNvSpPr>
              <p:nvPr/>
            </p:nvSpPr>
            <p:spPr bwMode="auto">
              <a:xfrm>
                <a:off x="4549" y="1951"/>
                <a:ext cx="126" cy="3"/>
              </a:xfrm>
              <a:custGeom>
                <a:avLst/>
                <a:gdLst/>
                <a:ahLst/>
                <a:cxnLst>
                  <a:cxn ang="0">
                    <a:pos x="554" y="0"/>
                  </a:cxn>
                  <a:cxn ang="0">
                    <a:pos x="554" y="0"/>
                  </a:cxn>
                  <a:cxn ang="0">
                    <a:pos x="544" y="0"/>
                  </a:cxn>
                  <a:cxn ang="0">
                    <a:pos x="525" y="0"/>
                  </a:cxn>
                  <a:cxn ang="0">
                    <a:pos x="498" y="0"/>
                  </a:cxn>
                  <a:cxn ang="0">
                    <a:pos x="462" y="0"/>
                  </a:cxn>
                  <a:cxn ang="0">
                    <a:pos x="420" y="0"/>
                  </a:cxn>
                  <a:cxn ang="0">
                    <a:pos x="375" y="0"/>
                  </a:cxn>
                  <a:cxn ang="0">
                    <a:pos x="326" y="0"/>
                  </a:cxn>
                  <a:cxn ang="0">
                    <a:pos x="277" y="0"/>
                  </a:cxn>
                  <a:cxn ang="0">
                    <a:pos x="227" y="0"/>
                  </a:cxn>
                  <a:cxn ang="0">
                    <a:pos x="178" y="0"/>
                  </a:cxn>
                  <a:cxn ang="0">
                    <a:pos x="132" y="0"/>
                  </a:cxn>
                  <a:cxn ang="0">
                    <a:pos x="91" y="0"/>
                  </a:cxn>
                  <a:cxn ang="0">
                    <a:pos x="55" y="0"/>
                  </a:cxn>
                  <a:cxn ang="0">
                    <a:pos x="28" y="0"/>
                  </a:cxn>
                  <a:cxn ang="0">
                    <a:pos x="7" y="0"/>
                  </a:cxn>
                  <a:cxn ang="0">
                    <a:pos x="0" y="0"/>
                  </a:cxn>
                  <a:cxn ang="0">
                    <a:pos x="0" y="13"/>
                  </a:cxn>
                  <a:cxn ang="0">
                    <a:pos x="7" y="13"/>
                  </a:cxn>
                  <a:cxn ang="0">
                    <a:pos x="28" y="13"/>
                  </a:cxn>
                  <a:cxn ang="0">
                    <a:pos x="55" y="13"/>
                  </a:cxn>
                  <a:cxn ang="0">
                    <a:pos x="91" y="13"/>
                  </a:cxn>
                  <a:cxn ang="0">
                    <a:pos x="132" y="13"/>
                  </a:cxn>
                  <a:cxn ang="0">
                    <a:pos x="178" y="13"/>
                  </a:cxn>
                  <a:cxn ang="0">
                    <a:pos x="227" y="13"/>
                  </a:cxn>
                  <a:cxn ang="0">
                    <a:pos x="277" y="13"/>
                  </a:cxn>
                  <a:cxn ang="0">
                    <a:pos x="326" y="13"/>
                  </a:cxn>
                  <a:cxn ang="0">
                    <a:pos x="375" y="13"/>
                  </a:cxn>
                  <a:cxn ang="0">
                    <a:pos x="420" y="13"/>
                  </a:cxn>
                  <a:cxn ang="0">
                    <a:pos x="462" y="13"/>
                  </a:cxn>
                  <a:cxn ang="0">
                    <a:pos x="498" y="13"/>
                  </a:cxn>
                  <a:cxn ang="0">
                    <a:pos x="525" y="13"/>
                  </a:cxn>
                  <a:cxn ang="0">
                    <a:pos x="544" y="13"/>
                  </a:cxn>
                  <a:cxn ang="0">
                    <a:pos x="554" y="13"/>
                  </a:cxn>
                  <a:cxn ang="0">
                    <a:pos x="554" y="13"/>
                  </a:cxn>
                  <a:cxn ang="0">
                    <a:pos x="554" y="0"/>
                  </a:cxn>
                  <a:cxn ang="0">
                    <a:pos x="554" y="0"/>
                  </a:cxn>
                </a:cxnLst>
                <a:rect l="0" t="0" r="r" b="b"/>
                <a:pathLst>
                  <a:path w="555" h="14">
                    <a:moveTo>
                      <a:pt x="554" y="0"/>
                    </a:moveTo>
                    <a:lnTo>
                      <a:pt x="554" y="0"/>
                    </a:lnTo>
                    <a:lnTo>
                      <a:pt x="544" y="0"/>
                    </a:lnTo>
                    <a:lnTo>
                      <a:pt x="525" y="0"/>
                    </a:lnTo>
                    <a:lnTo>
                      <a:pt x="498" y="0"/>
                    </a:lnTo>
                    <a:lnTo>
                      <a:pt x="462" y="0"/>
                    </a:lnTo>
                    <a:lnTo>
                      <a:pt x="420" y="0"/>
                    </a:lnTo>
                    <a:lnTo>
                      <a:pt x="375" y="0"/>
                    </a:lnTo>
                    <a:lnTo>
                      <a:pt x="326" y="0"/>
                    </a:lnTo>
                    <a:lnTo>
                      <a:pt x="277" y="0"/>
                    </a:lnTo>
                    <a:lnTo>
                      <a:pt x="227" y="0"/>
                    </a:lnTo>
                    <a:lnTo>
                      <a:pt x="178" y="0"/>
                    </a:lnTo>
                    <a:lnTo>
                      <a:pt x="132" y="0"/>
                    </a:lnTo>
                    <a:lnTo>
                      <a:pt x="91" y="0"/>
                    </a:lnTo>
                    <a:lnTo>
                      <a:pt x="55" y="0"/>
                    </a:lnTo>
                    <a:lnTo>
                      <a:pt x="28" y="0"/>
                    </a:lnTo>
                    <a:lnTo>
                      <a:pt x="7" y="0"/>
                    </a:lnTo>
                    <a:lnTo>
                      <a:pt x="0" y="0"/>
                    </a:lnTo>
                    <a:lnTo>
                      <a:pt x="0" y="13"/>
                    </a:lnTo>
                    <a:lnTo>
                      <a:pt x="7" y="13"/>
                    </a:lnTo>
                    <a:lnTo>
                      <a:pt x="28" y="13"/>
                    </a:lnTo>
                    <a:lnTo>
                      <a:pt x="55" y="13"/>
                    </a:lnTo>
                    <a:lnTo>
                      <a:pt x="91" y="13"/>
                    </a:lnTo>
                    <a:lnTo>
                      <a:pt x="132" y="13"/>
                    </a:lnTo>
                    <a:lnTo>
                      <a:pt x="178" y="13"/>
                    </a:lnTo>
                    <a:lnTo>
                      <a:pt x="227" y="13"/>
                    </a:lnTo>
                    <a:lnTo>
                      <a:pt x="277" y="13"/>
                    </a:lnTo>
                    <a:lnTo>
                      <a:pt x="326" y="13"/>
                    </a:lnTo>
                    <a:lnTo>
                      <a:pt x="375" y="13"/>
                    </a:lnTo>
                    <a:lnTo>
                      <a:pt x="420" y="13"/>
                    </a:lnTo>
                    <a:lnTo>
                      <a:pt x="462" y="13"/>
                    </a:lnTo>
                    <a:lnTo>
                      <a:pt x="498" y="13"/>
                    </a:lnTo>
                    <a:lnTo>
                      <a:pt x="525" y="13"/>
                    </a:lnTo>
                    <a:lnTo>
                      <a:pt x="544" y="13"/>
                    </a:lnTo>
                    <a:lnTo>
                      <a:pt x="554" y="13"/>
                    </a:lnTo>
                    <a:lnTo>
                      <a:pt x="554" y="13"/>
                    </a:lnTo>
                    <a:lnTo>
                      <a:pt x="554" y="0"/>
                    </a:lnTo>
                    <a:lnTo>
                      <a:pt x="554" y="0"/>
                    </a:lnTo>
                  </a:path>
                </a:pathLst>
              </a:custGeom>
              <a:solidFill>
                <a:srgbClr val="000000"/>
              </a:solidFill>
              <a:ln w="9525">
                <a:noFill/>
                <a:round/>
                <a:headEnd/>
                <a:tailEnd/>
              </a:ln>
            </p:spPr>
            <p:txBody>
              <a:bodyPr wrap="none" anchor="ctr"/>
              <a:lstStyle/>
              <a:p>
                <a:endParaRPr lang="en-US"/>
              </a:p>
            </p:txBody>
          </p:sp>
          <p:sp>
            <p:nvSpPr>
              <p:cNvPr id="1254526" name="Freeform 126"/>
              <p:cNvSpPr>
                <a:spLocks noChangeArrowheads="1"/>
              </p:cNvSpPr>
              <p:nvPr/>
            </p:nvSpPr>
            <p:spPr bwMode="auto">
              <a:xfrm>
                <a:off x="4675" y="1951"/>
                <a:ext cx="8" cy="8"/>
              </a:xfrm>
              <a:custGeom>
                <a:avLst/>
                <a:gdLst/>
                <a:ahLst/>
                <a:cxnLst>
                  <a:cxn ang="0">
                    <a:pos x="33" y="33"/>
                  </a:cxn>
                  <a:cxn ang="0">
                    <a:pos x="33" y="33"/>
                  </a:cxn>
                  <a:cxn ang="0">
                    <a:pos x="31" y="21"/>
                  </a:cxn>
                  <a:cxn ang="0">
                    <a:pos x="24" y="9"/>
                  </a:cxn>
                  <a:cxn ang="0">
                    <a:pos x="12" y="1"/>
                  </a:cxn>
                  <a:cxn ang="0">
                    <a:pos x="0" y="0"/>
                  </a:cxn>
                  <a:cxn ang="0">
                    <a:pos x="0" y="12"/>
                  </a:cxn>
                  <a:cxn ang="0">
                    <a:pos x="10" y="13"/>
                  </a:cxn>
                  <a:cxn ang="0">
                    <a:pos x="17" y="19"/>
                  </a:cxn>
                  <a:cxn ang="0">
                    <a:pos x="20" y="23"/>
                  </a:cxn>
                  <a:cxn ang="0">
                    <a:pos x="21" y="33"/>
                  </a:cxn>
                  <a:cxn ang="0">
                    <a:pos x="21" y="33"/>
                  </a:cxn>
                  <a:cxn ang="0">
                    <a:pos x="33" y="33"/>
                  </a:cxn>
                  <a:cxn ang="0">
                    <a:pos x="33" y="33"/>
                  </a:cxn>
                </a:cxnLst>
                <a:rect l="0" t="0" r="r" b="b"/>
                <a:pathLst>
                  <a:path w="34" h="34">
                    <a:moveTo>
                      <a:pt x="33" y="33"/>
                    </a:moveTo>
                    <a:lnTo>
                      <a:pt x="33" y="33"/>
                    </a:lnTo>
                    <a:lnTo>
                      <a:pt x="31" y="21"/>
                    </a:lnTo>
                    <a:lnTo>
                      <a:pt x="24" y="9"/>
                    </a:lnTo>
                    <a:lnTo>
                      <a:pt x="12" y="1"/>
                    </a:lnTo>
                    <a:lnTo>
                      <a:pt x="0" y="0"/>
                    </a:lnTo>
                    <a:lnTo>
                      <a:pt x="0" y="12"/>
                    </a:lnTo>
                    <a:lnTo>
                      <a:pt x="10" y="13"/>
                    </a:lnTo>
                    <a:lnTo>
                      <a:pt x="17" y="19"/>
                    </a:lnTo>
                    <a:lnTo>
                      <a:pt x="20" y="23"/>
                    </a:lnTo>
                    <a:lnTo>
                      <a:pt x="21" y="33"/>
                    </a:lnTo>
                    <a:lnTo>
                      <a:pt x="21" y="33"/>
                    </a:lnTo>
                    <a:lnTo>
                      <a:pt x="33" y="33"/>
                    </a:lnTo>
                    <a:lnTo>
                      <a:pt x="33" y="33"/>
                    </a:lnTo>
                  </a:path>
                </a:pathLst>
              </a:custGeom>
              <a:solidFill>
                <a:srgbClr val="000000"/>
              </a:solidFill>
              <a:ln w="9525">
                <a:noFill/>
                <a:round/>
                <a:headEnd/>
                <a:tailEnd/>
              </a:ln>
            </p:spPr>
            <p:txBody>
              <a:bodyPr wrap="none" anchor="ctr"/>
              <a:lstStyle/>
              <a:p>
                <a:endParaRPr lang="en-US"/>
              </a:p>
            </p:txBody>
          </p:sp>
          <p:sp>
            <p:nvSpPr>
              <p:cNvPr id="1254527" name="Freeform 127"/>
              <p:cNvSpPr>
                <a:spLocks noChangeArrowheads="1"/>
              </p:cNvSpPr>
              <p:nvPr/>
            </p:nvSpPr>
            <p:spPr bwMode="auto">
              <a:xfrm>
                <a:off x="4679" y="1958"/>
                <a:ext cx="3" cy="84"/>
              </a:xfrm>
              <a:custGeom>
                <a:avLst/>
                <a:gdLst/>
                <a:ahLst/>
                <a:cxnLst>
                  <a:cxn ang="0">
                    <a:pos x="13" y="368"/>
                  </a:cxn>
                  <a:cxn ang="0">
                    <a:pos x="13" y="368"/>
                  </a:cxn>
                  <a:cxn ang="0">
                    <a:pos x="13" y="312"/>
                  </a:cxn>
                  <a:cxn ang="0">
                    <a:pos x="13" y="187"/>
                  </a:cxn>
                  <a:cxn ang="0">
                    <a:pos x="13" y="63"/>
                  </a:cxn>
                  <a:cxn ang="0">
                    <a:pos x="13" y="0"/>
                  </a:cxn>
                  <a:cxn ang="0">
                    <a:pos x="0" y="0"/>
                  </a:cxn>
                  <a:cxn ang="0">
                    <a:pos x="0" y="63"/>
                  </a:cxn>
                  <a:cxn ang="0">
                    <a:pos x="0" y="187"/>
                  </a:cxn>
                  <a:cxn ang="0">
                    <a:pos x="0" y="312"/>
                  </a:cxn>
                  <a:cxn ang="0">
                    <a:pos x="0" y="368"/>
                  </a:cxn>
                  <a:cxn ang="0">
                    <a:pos x="0" y="368"/>
                  </a:cxn>
                  <a:cxn ang="0">
                    <a:pos x="13" y="368"/>
                  </a:cxn>
                  <a:cxn ang="0">
                    <a:pos x="13" y="368"/>
                  </a:cxn>
                </a:cxnLst>
                <a:rect l="0" t="0" r="r" b="b"/>
                <a:pathLst>
                  <a:path w="14" h="369">
                    <a:moveTo>
                      <a:pt x="13" y="368"/>
                    </a:moveTo>
                    <a:lnTo>
                      <a:pt x="13" y="368"/>
                    </a:lnTo>
                    <a:lnTo>
                      <a:pt x="13" y="312"/>
                    </a:lnTo>
                    <a:lnTo>
                      <a:pt x="13" y="187"/>
                    </a:lnTo>
                    <a:lnTo>
                      <a:pt x="13" y="63"/>
                    </a:lnTo>
                    <a:lnTo>
                      <a:pt x="13" y="0"/>
                    </a:lnTo>
                    <a:lnTo>
                      <a:pt x="0" y="0"/>
                    </a:lnTo>
                    <a:lnTo>
                      <a:pt x="0" y="63"/>
                    </a:lnTo>
                    <a:lnTo>
                      <a:pt x="0" y="187"/>
                    </a:lnTo>
                    <a:lnTo>
                      <a:pt x="0" y="312"/>
                    </a:lnTo>
                    <a:lnTo>
                      <a:pt x="0" y="368"/>
                    </a:lnTo>
                    <a:lnTo>
                      <a:pt x="0" y="368"/>
                    </a:lnTo>
                    <a:lnTo>
                      <a:pt x="13" y="368"/>
                    </a:lnTo>
                    <a:lnTo>
                      <a:pt x="13" y="368"/>
                    </a:lnTo>
                  </a:path>
                </a:pathLst>
              </a:custGeom>
              <a:solidFill>
                <a:srgbClr val="000000"/>
              </a:solidFill>
              <a:ln w="9525">
                <a:noFill/>
                <a:round/>
                <a:headEnd/>
                <a:tailEnd/>
              </a:ln>
            </p:spPr>
            <p:txBody>
              <a:bodyPr wrap="none" anchor="ctr"/>
              <a:lstStyle/>
              <a:p>
                <a:endParaRPr lang="en-US"/>
              </a:p>
            </p:txBody>
          </p:sp>
          <p:sp>
            <p:nvSpPr>
              <p:cNvPr id="1254528" name="AutoShape 128"/>
              <p:cNvSpPr>
                <a:spLocks noChangeArrowheads="1"/>
              </p:cNvSpPr>
              <p:nvPr/>
            </p:nvSpPr>
            <p:spPr bwMode="auto">
              <a:xfrm>
                <a:off x="4564" y="1957"/>
                <a:ext cx="31" cy="75"/>
              </a:xfrm>
              <a:prstGeom prst="roundRect">
                <a:avLst>
                  <a:gd name="adj" fmla="val 3333"/>
                </a:avLst>
              </a:prstGeom>
              <a:solidFill>
                <a:srgbClr val="A50000"/>
              </a:solidFill>
              <a:ln w="9525">
                <a:noFill/>
                <a:round/>
                <a:headEnd/>
                <a:tailEnd/>
              </a:ln>
            </p:spPr>
            <p:txBody>
              <a:bodyPr wrap="none" anchor="ctr"/>
              <a:lstStyle/>
              <a:p>
                <a:endParaRPr lang="en-US"/>
              </a:p>
            </p:txBody>
          </p:sp>
          <p:sp>
            <p:nvSpPr>
              <p:cNvPr id="1254529" name="AutoShape 129"/>
              <p:cNvSpPr>
                <a:spLocks noChangeArrowheads="1"/>
              </p:cNvSpPr>
              <p:nvPr/>
            </p:nvSpPr>
            <p:spPr bwMode="auto">
              <a:xfrm>
                <a:off x="4564" y="1957"/>
                <a:ext cx="31" cy="75"/>
              </a:xfrm>
              <a:prstGeom prst="roundRect">
                <a:avLst>
                  <a:gd name="adj" fmla="val 3333"/>
                </a:avLst>
              </a:prstGeom>
              <a:noFill/>
              <a:ln w="9525">
                <a:solidFill>
                  <a:srgbClr val="000000"/>
                </a:solidFill>
                <a:round/>
                <a:headEnd/>
                <a:tailEnd/>
              </a:ln>
            </p:spPr>
            <p:txBody>
              <a:bodyPr wrap="none" anchor="ctr"/>
              <a:lstStyle/>
              <a:p>
                <a:endParaRPr lang="en-US"/>
              </a:p>
            </p:txBody>
          </p:sp>
          <p:sp>
            <p:nvSpPr>
              <p:cNvPr id="1254530" name="AutoShape 130"/>
              <p:cNvSpPr>
                <a:spLocks noChangeArrowheads="1"/>
              </p:cNvSpPr>
              <p:nvPr/>
            </p:nvSpPr>
            <p:spPr bwMode="auto">
              <a:xfrm>
                <a:off x="4273" y="3205"/>
                <a:ext cx="661" cy="248"/>
              </a:xfrm>
              <a:prstGeom prst="roundRect">
                <a:avLst>
                  <a:gd name="adj" fmla="val 403"/>
                </a:avLst>
              </a:prstGeom>
              <a:noFill/>
              <a:ln w="3240">
                <a:solidFill>
                  <a:srgbClr val="FFFFFF"/>
                </a:solidFill>
                <a:round/>
                <a:headEnd/>
                <a:tailEnd/>
              </a:ln>
            </p:spPr>
            <p:txBody>
              <a:bodyPr wrap="none" anchor="ctr"/>
              <a:lstStyle/>
              <a:p>
                <a:endParaRPr lang="en-US"/>
              </a:p>
            </p:txBody>
          </p:sp>
          <p:sp>
            <p:nvSpPr>
              <p:cNvPr id="1254531" name="AutoShape 131"/>
              <p:cNvSpPr>
                <a:spLocks noChangeArrowheads="1"/>
              </p:cNvSpPr>
              <p:nvPr/>
            </p:nvSpPr>
            <p:spPr bwMode="auto">
              <a:xfrm>
                <a:off x="4350" y="3272"/>
                <a:ext cx="568"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Episode File</a:t>
                </a:r>
              </a:p>
            </p:txBody>
          </p:sp>
          <p:sp>
            <p:nvSpPr>
              <p:cNvPr id="1254532" name="Freeform 132"/>
              <p:cNvSpPr>
                <a:spLocks noChangeArrowheads="1"/>
              </p:cNvSpPr>
              <p:nvPr/>
            </p:nvSpPr>
            <p:spPr bwMode="auto">
              <a:xfrm>
                <a:off x="4464" y="2975"/>
                <a:ext cx="279" cy="271"/>
              </a:xfrm>
              <a:custGeom>
                <a:avLst/>
                <a:gdLst/>
                <a:ahLst/>
                <a:cxnLst>
                  <a:cxn ang="0">
                    <a:pos x="1231" y="264"/>
                  </a:cxn>
                  <a:cxn ang="0">
                    <a:pos x="1231" y="1194"/>
                  </a:cxn>
                  <a:cxn ang="0">
                    <a:pos x="0" y="1194"/>
                  </a:cxn>
                  <a:cxn ang="0">
                    <a:pos x="0" y="0"/>
                  </a:cxn>
                  <a:cxn ang="0">
                    <a:pos x="1231" y="0"/>
                  </a:cxn>
                  <a:cxn ang="0">
                    <a:pos x="1231" y="224"/>
                  </a:cxn>
                  <a:cxn ang="0">
                    <a:pos x="1193" y="224"/>
                  </a:cxn>
                  <a:cxn ang="0">
                    <a:pos x="1193" y="264"/>
                  </a:cxn>
                  <a:cxn ang="0">
                    <a:pos x="1231" y="264"/>
                  </a:cxn>
                  <a:cxn ang="0">
                    <a:pos x="1231" y="264"/>
                  </a:cxn>
                </a:cxnLst>
                <a:rect l="0" t="0" r="r" b="b"/>
                <a:pathLst>
                  <a:path w="1232" h="1195">
                    <a:moveTo>
                      <a:pt x="1231" y="264"/>
                    </a:moveTo>
                    <a:lnTo>
                      <a:pt x="1231" y="1194"/>
                    </a:lnTo>
                    <a:lnTo>
                      <a:pt x="0" y="1194"/>
                    </a:lnTo>
                    <a:lnTo>
                      <a:pt x="0" y="0"/>
                    </a:lnTo>
                    <a:lnTo>
                      <a:pt x="1231" y="0"/>
                    </a:lnTo>
                    <a:lnTo>
                      <a:pt x="1231" y="224"/>
                    </a:lnTo>
                    <a:lnTo>
                      <a:pt x="1193" y="224"/>
                    </a:lnTo>
                    <a:lnTo>
                      <a:pt x="1193" y="264"/>
                    </a:lnTo>
                    <a:lnTo>
                      <a:pt x="1231" y="264"/>
                    </a:lnTo>
                    <a:lnTo>
                      <a:pt x="1231" y="264"/>
                    </a:lnTo>
                  </a:path>
                </a:pathLst>
              </a:custGeom>
              <a:solidFill>
                <a:srgbClr val="004CB2"/>
              </a:solidFill>
              <a:ln w="9525">
                <a:noFill/>
                <a:round/>
                <a:headEnd/>
                <a:tailEnd/>
              </a:ln>
            </p:spPr>
            <p:txBody>
              <a:bodyPr wrap="none" anchor="ctr"/>
              <a:lstStyle/>
              <a:p>
                <a:endParaRPr lang="en-US"/>
              </a:p>
            </p:txBody>
          </p:sp>
          <p:sp>
            <p:nvSpPr>
              <p:cNvPr id="1254533" name="Freeform 133"/>
              <p:cNvSpPr>
                <a:spLocks noChangeArrowheads="1"/>
              </p:cNvSpPr>
              <p:nvPr/>
            </p:nvSpPr>
            <p:spPr bwMode="auto">
              <a:xfrm>
                <a:off x="4742" y="3035"/>
                <a:ext cx="2" cy="212"/>
              </a:xfrm>
              <a:custGeom>
                <a:avLst/>
                <a:gdLst/>
                <a:ahLst/>
                <a:cxnLst>
                  <a:cxn ang="0">
                    <a:pos x="5" y="932"/>
                  </a:cxn>
                  <a:cxn ang="0">
                    <a:pos x="10" y="928"/>
                  </a:cxn>
                  <a:cxn ang="0">
                    <a:pos x="10" y="0"/>
                  </a:cxn>
                  <a:cxn ang="0">
                    <a:pos x="0" y="0"/>
                  </a:cxn>
                  <a:cxn ang="0">
                    <a:pos x="0" y="928"/>
                  </a:cxn>
                  <a:cxn ang="0">
                    <a:pos x="5" y="924"/>
                  </a:cxn>
                  <a:cxn ang="0">
                    <a:pos x="5" y="932"/>
                  </a:cxn>
                  <a:cxn ang="0">
                    <a:pos x="10" y="932"/>
                  </a:cxn>
                  <a:cxn ang="0">
                    <a:pos x="10" y="928"/>
                  </a:cxn>
                  <a:cxn ang="0">
                    <a:pos x="5" y="932"/>
                  </a:cxn>
                  <a:cxn ang="0">
                    <a:pos x="5" y="932"/>
                  </a:cxn>
                </a:cxnLst>
                <a:rect l="0" t="0" r="r" b="b"/>
                <a:pathLst>
                  <a:path w="11" h="933">
                    <a:moveTo>
                      <a:pt x="5" y="932"/>
                    </a:moveTo>
                    <a:lnTo>
                      <a:pt x="10" y="928"/>
                    </a:lnTo>
                    <a:lnTo>
                      <a:pt x="10" y="0"/>
                    </a:lnTo>
                    <a:lnTo>
                      <a:pt x="0" y="0"/>
                    </a:lnTo>
                    <a:lnTo>
                      <a:pt x="0" y="928"/>
                    </a:lnTo>
                    <a:lnTo>
                      <a:pt x="5" y="924"/>
                    </a:lnTo>
                    <a:lnTo>
                      <a:pt x="5" y="932"/>
                    </a:lnTo>
                    <a:lnTo>
                      <a:pt x="10" y="932"/>
                    </a:lnTo>
                    <a:lnTo>
                      <a:pt x="10" y="928"/>
                    </a:lnTo>
                    <a:lnTo>
                      <a:pt x="5" y="932"/>
                    </a:lnTo>
                    <a:lnTo>
                      <a:pt x="5" y="932"/>
                    </a:lnTo>
                  </a:path>
                </a:pathLst>
              </a:custGeom>
              <a:solidFill>
                <a:srgbClr val="000000"/>
              </a:solidFill>
              <a:ln w="9525">
                <a:noFill/>
                <a:round/>
                <a:headEnd/>
                <a:tailEnd/>
              </a:ln>
            </p:spPr>
            <p:txBody>
              <a:bodyPr wrap="none" anchor="ctr"/>
              <a:lstStyle/>
              <a:p>
                <a:endParaRPr lang="en-US"/>
              </a:p>
            </p:txBody>
          </p:sp>
          <p:sp>
            <p:nvSpPr>
              <p:cNvPr id="1254534" name="Freeform 134"/>
              <p:cNvSpPr>
                <a:spLocks noChangeArrowheads="1"/>
              </p:cNvSpPr>
              <p:nvPr/>
            </p:nvSpPr>
            <p:spPr bwMode="auto">
              <a:xfrm>
                <a:off x="4464" y="3245"/>
                <a:ext cx="280" cy="2"/>
              </a:xfrm>
              <a:custGeom>
                <a:avLst/>
                <a:gdLst/>
                <a:ahLst/>
                <a:cxnLst>
                  <a:cxn ang="0">
                    <a:pos x="0" y="5"/>
                  </a:cxn>
                  <a:cxn ang="0">
                    <a:pos x="4" y="9"/>
                  </a:cxn>
                  <a:cxn ang="0">
                    <a:pos x="1235" y="9"/>
                  </a:cxn>
                  <a:cxn ang="0">
                    <a:pos x="1235" y="0"/>
                  </a:cxn>
                  <a:cxn ang="0">
                    <a:pos x="4" y="0"/>
                  </a:cxn>
                  <a:cxn ang="0">
                    <a:pos x="7" y="5"/>
                  </a:cxn>
                  <a:cxn ang="0">
                    <a:pos x="0" y="5"/>
                  </a:cxn>
                  <a:cxn ang="0">
                    <a:pos x="0" y="9"/>
                  </a:cxn>
                  <a:cxn ang="0">
                    <a:pos x="4" y="9"/>
                  </a:cxn>
                  <a:cxn ang="0">
                    <a:pos x="0" y="5"/>
                  </a:cxn>
                  <a:cxn ang="0">
                    <a:pos x="0" y="5"/>
                  </a:cxn>
                </a:cxnLst>
                <a:rect l="0" t="0" r="r" b="b"/>
                <a:pathLst>
                  <a:path w="1236" h="10">
                    <a:moveTo>
                      <a:pt x="0" y="5"/>
                    </a:moveTo>
                    <a:lnTo>
                      <a:pt x="4" y="9"/>
                    </a:lnTo>
                    <a:lnTo>
                      <a:pt x="1235" y="9"/>
                    </a:lnTo>
                    <a:lnTo>
                      <a:pt x="1235" y="0"/>
                    </a:lnTo>
                    <a:lnTo>
                      <a:pt x="4" y="0"/>
                    </a:lnTo>
                    <a:lnTo>
                      <a:pt x="7" y="5"/>
                    </a:lnTo>
                    <a:lnTo>
                      <a:pt x="0" y="5"/>
                    </a:lnTo>
                    <a:lnTo>
                      <a:pt x="0" y="9"/>
                    </a:lnTo>
                    <a:lnTo>
                      <a:pt x="4" y="9"/>
                    </a:lnTo>
                    <a:lnTo>
                      <a:pt x="0" y="5"/>
                    </a:lnTo>
                    <a:lnTo>
                      <a:pt x="0" y="5"/>
                    </a:lnTo>
                  </a:path>
                </a:pathLst>
              </a:custGeom>
              <a:solidFill>
                <a:srgbClr val="000000"/>
              </a:solidFill>
              <a:ln w="9525">
                <a:noFill/>
                <a:round/>
                <a:headEnd/>
                <a:tailEnd/>
              </a:ln>
            </p:spPr>
            <p:txBody>
              <a:bodyPr wrap="none" anchor="ctr"/>
              <a:lstStyle/>
              <a:p>
                <a:endParaRPr lang="en-US"/>
              </a:p>
            </p:txBody>
          </p:sp>
          <p:sp>
            <p:nvSpPr>
              <p:cNvPr id="1254535" name="Freeform 135"/>
              <p:cNvSpPr>
                <a:spLocks noChangeArrowheads="1"/>
              </p:cNvSpPr>
              <p:nvPr/>
            </p:nvSpPr>
            <p:spPr bwMode="auto">
              <a:xfrm>
                <a:off x="4464" y="2974"/>
                <a:ext cx="2" cy="272"/>
              </a:xfrm>
              <a:custGeom>
                <a:avLst/>
                <a:gdLst/>
                <a:ahLst/>
                <a:cxnLst>
                  <a:cxn ang="0">
                    <a:pos x="5" y="0"/>
                  </a:cxn>
                  <a:cxn ang="0">
                    <a:pos x="0" y="3"/>
                  </a:cxn>
                  <a:cxn ang="0">
                    <a:pos x="0" y="1198"/>
                  </a:cxn>
                  <a:cxn ang="0">
                    <a:pos x="9" y="1198"/>
                  </a:cxn>
                  <a:cxn ang="0">
                    <a:pos x="9" y="3"/>
                  </a:cxn>
                  <a:cxn ang="0">
                    <a:pos x="5" y="7"/>
                  </a:cxn>
                  <a:cxn ang="0">
                    <a:pos x="5" y="0"/>
                  </a:cxn>
                  <a:cxn ang="0">
                    <a:pos x="0" y="0"/>
                  </a:cxn>
                  <a:cxn ang="0">
                    <a:pos x="0" y="3"/>
                  </a:cxn>
                  <a:cxn ang="0">
                    <a:pos x="5" y="0"/>
                  </a:cxn>
                  <a:cxn ang="0">
                    <a:pos x="5" y="0"/>
                  </a:cxn>
                </a:cxnLst>
                <a:rect l="0" t="0" r="r" b="b"/>
                <a:pathLst>
                  <a:path w="10" h="1199">
                    <a:moveTo>
                      <a:pt x="5" y="0"/>
                    </a:moveTo>
                    <a:lnTo>
                      <a:pt x="0" y="3"/>
                    </a:lnTo>
                    <a:lnTo>
                      <a:pt x="0" y="1198"/>
                    </a:lnTo>
                    <a:lnTo>
                      <a:pt x="9" y="1198"/>
                    </a:lnTo>
                    <a:lnTo>
                      <a:pt x="9" y="3"/>
                    </a:lnTo>
                    <a:lnTo>
                      <a:pt x="5" y="7"/>
                    </a:lnTo>
                    <a:lnTo>
                      <a:pt x="5" y="0"/>
                    </a:lnTo>
                    <a:lnTo>
                      <a:pt x="0" y="0"/>
                    </a:lnTo>
                    <a:lnTo>
                      <a:pt x="0" y="3"/>
                    </a:lnTo>
                    <a:lnTo>
                      <a:pt x="5" y="0"/>
                    </a:lnTo>
                    <a:lnTo>
                      <a:pt x="5" y="0"/>
                    </a:lnTo>
                  </a:path>
                </a:pathLst>
              </a:custGeom>
              <a:solidFill>
                <a:srgbClr val="000000"/>
              </a:solidFill>
              <a:ln w="9525">
                <a:noFill/>
                <a:round/>
                <a:headEnd/>
                <a:tailEnd/>
              </a:ln>
            </p:spPr>
            <p:txBody>
              <a:bodyPr wrap="none" anchor="ctr"/>
              <a:lstStyle/>
              <a:p>
                <a:endParaRPr lang="en-US"/>
              </a:p>
            </p:txBody>
          </p:sp>
          <p:sp>
            <p:nvSpPr>
              <p:cNvPr id="1254536" name="Freeform 136"/>
              <p:cNvSpPr>
                <a:spLocks noChangeArrowheads="1"/>
              </p:cNvSpPr>
              <p:nvPr/>
            </p:nvSpPr>
            <p:spPr bwMode="auto">
              <a:xfrm>
                <a:off x="4464" y="2974"/>
                <a:ext cx="281" cy="2"/>
              </a:xfrm>
              <a:custGeom>
                <a:avLst/>
                <a:gdLst/>
                <a:ahLst/>
                <a:cxnLst>
                  <a:cxn ang="0">
                    <a:pos x="1236" y="4"/>
                  </a:cxn>
                  <a:cxn ang="0">
                    <a:pos x="1231" y="0"/>
                  </a:cxn>
                  <a:cxn ang="0">
                    <a:pos x="0" y="0"/>
                  </a:cxn>
                  <a:cxn ang="0">
                    <a:pos x="0" y="9"/>
                  </a:cxn>
                  <a:cxn ang="0">
                    <a:pos x="1231" y="9"/>
                  </a:cxn>
                  <a:cxn ang="0">
                    <a:pos x="1227" y="4"/>
                  </a:cxn>
                  <a:cxn ang="0">
                    <a:pos x="1236" y="4"/>
                  </a:cxn>
                  <a:cxn ang="0">
                    <a:pos x="1236" y="0"/>
                  </a:cxn>
                  <a:cxn ang="0">
                    <a:pos x="1231" y="0"/>
                  </a:cxn>
                  <a:cxn ang="0">
                    <a:pos x="1236" y="4"/>
                  </a:cxn>
                  <a:cxn ang="0">
                    <a:pos x="1236" y="4"/>
                  </a:cxn>
                </a:cxnLst>
                <a:rect l="0" t="0" r="r" b="b"/>
                <a:pathLst>
                  <a:path w="1237" h="10">
                    <a:moveTo>
                      <a:pt x="1236" y="4"/>
                    </a:moveTo>
                    <a:lnTo>
                      <a:pt x="1231" y="0"/>
                    </a:lnTo>
                    <a:lnTo>
                      <a:pt x="0" y="0"/>
                    </a:lnTo>
                    <a:lnTo>
                      <a:pt x="0" y="9"/>
                    </a:lnTo>
                    <a:lnTo>
                      <a:pt x="1231" y="9"/>
                    </a:lnTo>
                    <a:lnTo>
                      <a:pt x="1227" y="4"/>
                    </a:lnTo>
                    <a:lnTo>
                      <a:pt x="1236" y="4"/>
                    </a:lnTo>
                    <a:lnTo>
                      <a:pt x="1236" y="0"/>
                    </a:lnTo>
                    <a:lnTo>
                      <a:pt x="1231" y="0"/>
                    </a:lnTo>
                    <a:lnTo>
                      <a:pt x="1236" y="4"/>
                    </a:lnTo>
                    <a:lnTo>
                      <a:pt x="1236" y="4"/>
                    </a:lnTo>
                  </a:path>
                </a:pathLst>
              </a:custGeom>
              <a:solidFill>
                <a:srgbClr val="000000"/>
              </a:solidFill>
              <a:ln w="9525">
                <a:noFill/>
                <a:round/>
                <a:headEnd/>
                <a:tailEnd/>
              </a:ln>
            </p:spPr>
            <p:txBody>
              <a:bodyPr wrap="none" anchor="ctr"/>
              <a:lstStyle/>
              <a:p>
                <a:endParaRPr lang="en-US"/>
              </a:p>
            </p:txBody>
          </p:sp>
          <p:sp>
            <p:nvSpPr>
              <p:cNvPr id="1254537" name="Freeform 137"/>
              <p:cNvSpPr>
                <a:spLocks noChangeArrowheads="1"/>
              </p:cNvSpPr>
              <p:nvPr/>
            </p:nvSpPr>
            <p:spPr bwMode="auto">
              <a:xfrm>
                <a:off x="4742" y="2975"/>
                <a:ext cx="2" cy="52"/>
              </a:xfrm>
              <a:custGeom>
                <a:avLst/>
                <a:gdLst/>
                <a:ahLst/>
                <a:cxnLst>
                  <a:cxn ang="0">
                    <a:pos x="5" y="227"/>
                  </a:cxn>
                  <a:cxn ang="0">
                    <a:pos x="10" y="224"/>
                  </a:cxn>
                  <a:cxn ang="0">
                    <a:pos x="10" y="0"/>
                  </a:cxn>
                  <a:cxn ang="0">
                    <a:pos x="0" y="0"/>
                  </a:cxn>
                  <a:cxn ang="0">
                    <a:pos x="0" y="224"/>
                  </a:cxn>
                  <a:cxn ang="0">
                    <a:pos x="5" y="220"/>
                  </a:cxn>
                  <a:cxn ang="0">
                    <a:pos x="5" y="227"/>
                  </a:cxn>
                  <a:cxn ang="0">
                    <a:pos x="10" y="227"/>
                  </a:cxn>
                  <a:cxn ang="0">
                    <a:pos x="10" y="224"/>
                  </a:cxn>
                  <a:cxn ang="0">
                    <a:pos x="5" y="227"/>
                  </a:cxn>
                  <a:cxn ang="0">
                    <a:pos x="5" y="227"/>
                  </a:cxn>
                </a:cxnLst>
                <a:rect l="0" t="0" r="r" b="b"/>
                <a:pathLst>
                  <a:path w="11" h="228">
                    <a:moveTo>
                      <a:pt x="5" y="227"/>
                    </a:moveTo>
                    <a:lnTo>
                      <a:pt x="10" y="224"/>
                    </a:lnTo>
                    <a:lnTo>
                      <a:pt x="10" y="0"/>
                    </a:lnTo>
                    <a:lnTo>
                      <a:pt x="0" y="0"/>
                    </a:lnTo>
                    <a:lnTo>
                      <a:pt x="0" y="224"/>
                    </a:lnTo>
                    <a:lnTo>
                      <a:pt x="5" y="220"/>
                    </a:lnTo>
                    <a:lnTo>
                      <a:pt x="5" y="227"/>
                    </a:lnTo>
                    <a:lnTo>
                      <a:pt x="10" y="227"/>
                    </a:lnTo>
                    <a:lnTo>
                      <a:pt x="10" y="224"/>
                    </a:lnTo>
                    <a:lnTo>
                      <a:pt x="5" y="227"/>
                    </a:lnTo>
                    <a:lnTo>
                      <a:pt x="5" y="227"/>
                    </a:lnTo>
                  </a:path>
                </a:pathLst>
              </a:custGeom>
              <a:solidFill>
                <a:srgbClr val="000000"/>
              </a:solidFill>
              <a:ln w="9525">
                <a:noFill/>
                <a:round/>
                <a:headEnd/>
                <a:tailEnd/>
              </a:ln>
            </p:spPr>
            <p:txBody>
              <a:bodyPr wrap="none" anchor="ctr"/>
              <a:lstStyle/>
              <a:p>
                <a:endParaRPr lang="en-US"/>
              </a:p>
            </p:txBody>
          </p:sp>
          <p:sp>
            <p:nvSpPr>
              <p:cNvPr id="1254538" name="Freeform 138"/>
              <p:cNvSpPr>
                <a:spLocks noChangeArrowheads="1"/>
              </p:cNvSpPr>
              <p:nvPr/>
            </p:nvSpPr>
            <p:spPr bwMode="auto">
              <a:xfrm>
                <a:off x="4734" y="3025"/>
                <a:ext cx="10" cy="2"/>
              </a:xfrm>
              <a:custGeom>
                <a:avLst/>
                <a:gdLst/>
                <a:ahLst/>
                <a:cxnLst>
                  <a:cxn ang="0">
                    <a:pos x="7" y="5"/>
                  </a:cxn>
                  <a:cxn ang="0">
                    <a:pos x="3" y="9"/>
                  </a:cxn>
                  <a:cxn ang="0">
                    <a:pos x="41" y="9"/>
                  </a:cxn>
                  <a:cxn ang="0">
                    <a:pos x="41" y="0"/>
                  </a:cxn>
                  <a:cxn ang="0">
                    <a:pos x="3" y="0"/>
                  </a:cxn>
                  <a:cxn ang="0">
                    <a:pos x="0" y="5"/>
                  </a:cxn>
                  <a:cxn ang="0">
                    <a:pos x="3" y="0"/>
                  </a:cxn>
                  <a:cxn ang="0">
                    <a:pos x="0" y="0"/>
                  </a:cxn>
                  <a:cxn ang="0">
                    <a:pos x="0" y="5"/>
                  </a:cxn>
                  <a:cxn ang="0">
                    <a:pos x="7" y="5"/>
                  </a:cxn>
                  <a:cxn ang="0">
                    <a:pos x="7" y="5"/>
                  </a:cxn>
                </a:cxnLst>
                <a:rect l="0" t="0" r="r" b="b"/>
                <a:pathLst>
                  <a:path w="42" h="10">
                    <a:moveTo>
                      <a:pt x="7" y="5"/>
                    </a:moveTo>
                    <a:lnTo>
                      <a:pt x="3" y="9"/>
                    </a:lnTo>
                    <a:lnTo>
                      <a:pt x="41" y="9"/>
                    </a:lnTo>
                    <a:lnTo>
                      <a:pt x="41" y="0"/>
                    </a:lnTo>
                    <a:lnTo>
                      <a:pt x="3" y="0"/>
                    </a:lnTo>
                    <a:lnTo>
                      <a:pt x="0" y="5"/>
                    </a:lnTo>
                    <a:lnTo>
                      <a:pt x="3" y="0"/>
                    </a:lnTo>
                    <a:lnTo>
                      <a:pt x="0" y="0"/>
                    </a:lnTo>
                    <a:lnTo>
                      <a:pt x="0" y="5"/>
                    </a:lnTo>
                    <a:lnTo>
                      <a:pt x="7" y="5"/>
                    </a:lnTo>
                    <a:lnTo>
                      <a:pt x="7" y="5"/>
                    </a:lnTo>
                  </a:path>
                </a:pathLst>
              </a:custGeom>
              <a:solidFill>
                <a:srgbClr val="000000"/>
              </a:solidFill>
              <a:ln w="9525">
                <a:noFill/>
                <a:round/>
                <a:headEnd/>
                <a:tailEnd/>
              </a:ln>
            </p:spPr>
            <p:txBody>
              <a:bodyPr wrap="none" anchor="ctr"/>
              <a:lstStyle/>
              <a:p>
                <a:endParaRPr lang="en-US"/>
              </a:p>
            </p:txBody>
          </p:sp>
          <p:sp>
            <p:nvSpPr>
              <p:cNvPr id="1254539" name="Freeform 139"/>
              <p:cNvSpPr>
                <a:spLocks noChangeArrowheads="1"/>
              </p:cNvSpPr>
              <p:nvPr/>
            </p:nvSpPr>
            <p:spPr bwMode="auto">
              <a:xfrm>
                <a:off x="4734" y="3026"/>
                <a:ext cx="2" cy="11"/>
              </a:xfrm>
              <a:custGeom>
                <a:avLst/>
                <a:gdLst/>
                <a:ahLst/>
                <a:cxnLst>
                  <a:cxn ang="0">
                    <a:pos x="3" y="40"/>
                  </a:cxn>
                  <a:cxn ang="0">
                    <a:pos x="9" y="43"/>
                  </a:cxn>
                  <a:cxn ang="0">
                    <a:pos x="9" y="0"/>
                  </a:cxn>
                  <a:cxn ang="0">
                    <a:pos x="0" y="0"/>
                  </a:cxn>
                  <a:cxn ang="0">
                    <a:pos x="0" y="43"/>
                  </a:cxn>
                  <a:cxn ang="0">
                    <a:pos x="3" y="48"/>
                  </a:cxn>
                  <a:cxn ang="0">
                    <a:pos x="0" y="43"/>
                  </a:cxn>
                  <a:cxn ang="0">
                    <a:pos x="0" y="48"/>
                  </a:cxn>
                  <a:cxn ang="0">
                    <a:pos x="3" y="48"/>
                  </a:cxn>
                  <a:cxn ang="0">
                    <a:pos x="3" y="40"/>
                  </a:cxn>
                  <a:cxn ang="0">
                    <a:pos x="3" y="40"/>
                  </a:cxn>
                </a:cxnLst>
                <a:rect l="0" t="0" r="r" b="b"/>
                <a:pathLst>
                  <a:path w="10" h="49">
                    <a:moveTo>
                      <a:pt x="3" y="40"/>
                    </a:moveTo>
                    <a:lnTo>
                      <a:pt x="9" y="43"/>
                    </a:lnTo>
                    <a:lnTo>
                      <a:pt x="9" y="0"/>
                    </a:lnTo>
                    <a:lnTo>
                      <a:pt x="0" y="0"/>
                    </a:lnTo>
                    <a:lnTo>
                      <a:pt x="0" y="43"/>
                    </a:lnTo>
                    <a:lnTo>
                      <a:pt x="3" y="48"/>
                    </a:lnTo>
                    <a:lnTo>
                      <a:pt x="0" y="43"/>
                    </a:lnTo>
                    <a:lnTo>
                      <a:pt x="0" y="48"/>
                    </a:lnTo>
                    <a:lnTo>
                      <a:pt x="3" y="48"/>
                    </a:lnTo>
                    <a:lnTo>
                      <a:pt x="3" y="40"/>
                    </a:lnTo>
                    <a:lnTo>
                      <a:pt x="3" y="40"/>
                    </a:lnTo>
                  </a:path>
                </a:pathLst>
              </a:custGeom>
              <a:solidFill>
                <a:srgbClr val="000000"/>
              </a:solidFill>
              <a:ln w="9525">
                <a:noFill/>
                <a:round/>
                <a:headEnd/>
                <a:tailEnd/>
              </a:ln>
            </p:spPr>
            <p:txBody>
              <a:bodyPr wrap="none" anchor="ctr"/>
              <a:lstStyle/>
              <a:p>
                <a:endParaRPr lang="en-US"/>
              </a:p>
            </p:txBody>
          </p:sp>
          <p:sp>
            <p:nvSpPr>
              <p:cNvPr id="1254540" name="Freeform 140"/>
              <p:cNvSpPr>
                <a:spLocks noChangeArrowheads="1"/>
              </p:cNvSpPr>
              <p:nvPr/>
            </p:nvSpPr>
            <p:spPr bwMode="auto">
              <a:xfrm>
                <a:off x="4735" y="3035"/>
                <a:ext cx="10" cy="2"/>
              </a:xfrm>
              <a:custGeom>
                <a:avLst/>
                <a:gdLst/>
                <a:ahLst/>
                <a:cxnLst>
                  <a:cxn ang="0">
                    <a:pos x="42" y="3"/>
                  </a:cxn>
                  <a:cxn ang="0">
                    <a:pos x="37" y="0"/>
                  </a:cxn>
                  <a:cxn ang="0">
                    <a:pos x="0" y="0"/>
                  </a:cxn>
                  <a:cxn ang="0">
                    <a:pos x="0" y="9"/>
                  </a:cxn>
                  <a:cxn ang="0">
                    <a:pos x="37" y="9"/>
                  </a:cxn>
                  <a:cxn ang="0">
                    <a:pos x="33" y="3"/>
                  </a:cxn>
                  <a:cxn ang="0">
                    <a:pos x="42" y="3"/>
                  </a:cxn>
                  <a:cxn ang="0">
                    <a:pos x="42" y="0"/>
                  </a:cxn>
                  <a:cxn ang="0">
                    <a:pos x="37" y="0"/>
                  </a:cxn>
                  <a:cxn ang="0">
                    <a:pos x="42" y="3"/>
                  </a:cxn>
                  <a:cxn ang="0">
                    <a:pos x="42" y="3"/>
                  </a:cxn>
                </a:cxnLst>
                <a:rect l="0" t="0" r="r" b="b"/>
                <a:pathLst>
                  <a:path w="43" h="10">
                    <a:moveTo>
                      <a:pt x="42" y="3"/>
                    </a:moveTo>
                    <a:lnTo>
                      <a:pt x="37" y="0"/>
                    </a:lnTo>
                    <a:lnTo>
                      <a:pt x="0" y="0"/>
                    </a:lnTo>
                    <a:lnTo>
                      <a:pt x="0" y="9"/>
                    </a:lnTo>
                    <a:lnTo>
                      <a:pt x="37" y="9"/>
                    </a:lnTo>
                    <a:lnTo>
                      <a:pt x="33" y="3"/>
                    </a:lnTo>
                    <a:lnTo>
                      <a:pt x="42" y="3"/>
                    </a:lnTo>
                    <a:lnTo>
                      <a:pt x="42" y="0"/>
                    </a:lnTo>
                    <a:lnTo>
                      <a:pt x="37" y="0"/>
                    </a:lnTo>
                    <a:lnTo>
                      <a:pt x="42" y="3"/>
                    </a:lnTo>
                    <a:lnTo>
                      <a:pt x="42" y="3"/>
                    </a:lnTo>
                  </a:path>
                </a:pathLst>
              </a:custGeom>
              <a:solidFill>
                <a:srgbClr val="000000"/>
              </a:solidFill>
              <a:ln w="9525">
                <a:noFill/>
                <a:round/>
                <a:headEnd/>
                <a:tailEnd/>
              </a:ln>
            </p:spPr>
            <p:txBody>
              <a:bodyPr wrap="none" anchor="ctr"/>
              <a:lstStyle/>
              <a:p>
                <a:endParaRPr lang="en-US"/>
              </a:p>
            </p:txBody>
          </p:sp>
          <p:sp>
            <p:nvSpPr>
              <p:cNvPr id="1254541" name="Freeform 141"/>
              <p:cNvSpPr>
                <a:spLocks noChangeArrowheads="1"/>
              </p:cNvSpPr>
              <p:nvPr/>
            </p:nvSpPr>
            <p:spPr bwMode="auto">
              <a:xfrm>
                <a:off x="4642" y="3124"/>
                <a:ext cx="10" cy="9"/>
              </a:xfrm>
              <a:custGeom>
                <a:avLst/>
                <a:gdLst/>
                <a:ahLst/>
                <a:cxnLst>
                  <a:cxn ang="0">
                    <a:pos x="22" y="40"/>
                  </a:cxn>
                  <a:cxn ang="0">
                    <a:pos x="30" y="38"/>
                  </a:cxn>
                  <a:cxn ang="0">
                    <a:pos x="38" y="34"/>
                  </a:cxn>
                  <a:cxn ang="0">
                    <a:pos x="43" y="27"/>
                  </a:cxn>
                  <a:cxn ang="0">
                    <a:pos x="45" y="20"/>
                  </a:cxn>
                  <a:cxn ang="0">
                    <a:pos x="43" y="12"/>
                  </a:cxn>
                  <a:cxn ang="0">
                    <a:pos x="38" y="5"/>
                  </a:cxn>
                  <a:cxn ang="0">
                    <a:pos x="30" y="0"/>
                  </a:cxn>
                  <a:cxn ang="0">
                    <a:pos x="22" y="0"/>
                  </a:cxn>
                  <a:cxn ang="0">
                    <a:pos x="13" y="0"/>
                  </a:cxn>
                  <a:cxn ang="0">
                    <a:pos x="6" y="5"/>
                  </a:cxn>
                  <a:cxn ang="0">
                    <a:pos x="2" y="12"/>
                  </a:cxn>
                  <a:cxn ang="0">
                    <a:pos x="0" y="20"/>
                  </a:cxn>
                  <a:cxn ang="0">
                    <a:pos x="2" y="27"/>
                  </a:cxn>
                  <a:cxn ang="0">
                    <a:pos x="6" y="34"/>
                  </a:cxn>
                  <a:cxn ang="0">
                    <a:pos x="13" y="38"/>
                  </a:cxn>
                  <a:cxn ang="0">
                    <a:pos x="22" y="40"/>
                  </a:cxn>
                  <a:cxn ang="0">
                    <a:pos x="22" y="40"/>
                  </a:cxn>
                </a:cxnLst>
                <a:rect l="0" t="0" r="r" b="b"/>
                <a:pathLst>
                  <a:path w="46" h="41">
                    <a:moveTo>
                      <a:pt x="22" y="40"/>
                    </a:moveTo>
                    <a:lnTo>
                      <a:pt x="30" y="38"/>
                    </a:lnTo>
                    <a:lnTo>
                      <a:pt x="38" y="34"/>
                    </a:lnTo>
                    <a:lnTo>
                      <a:pt x="43" y="27"/>
                    </a:lnTo>
                    <a:lnTo>
                      <a:pt x="45" y="20"/>
                    </a:lnTo>
                    <a:lnTo>
                      <a:pt x="43" y="12"/>
                    </a:lnTo>
                    <a:lnTo>
                      <a:pt x="38" y="5"/>
                    </a:lnTo>
                    <a:lnTo>
                      <a:pt x="30" y="0"/>
                    </a:lnTo>
                    <a:lnTo>
                      <a:pt x="22" y="0"/>
                    </a:lnTo>
                    <a:lnTo>
                      <a:pt x="13" y="0"/>
                    </a:lnTo>
                    <a:lnTo>
                      <a:pt x="6" y="5"/>
                    </a:lnTo>
                    <a:lnTo>
                      <a:pt x="2" y="12"/>
                    </a:lnTo>
                    <a:lnTo>
                      <a:pt x="0" y="20"/>
                    </a:lnTo>
                    <a:lnTo>
                      <a:pt x="2" y="27"/>
                    </a:lnTo>
                    <a:lnTo>
                      <a:pt x="6" y="34"/>
                    </a:lnTo>
                    <a:lnTo>
                      <a:pt x="13" y="38"/>
                    </a:lnTo>
                    <a:lnTo>
                      <a:pt x="22" y="40"/>
                    </a:lnTo>
                    <a:lnTo>
                      <a:pt x="22" y="40"/>
                    </a:lnTo>
                  </a:path>
                </a:pathLst>
              </a:custGeom>
              <a:solidFill>
                <a:srgbClr val="757C84"/>
              </a:solidFill>
              <a:ln w="9525">
                <a:noFill/>
                <a:round/>
                <a:headEnd/>
                <a:tailEnd/>
              </a:ln>
            </p:spPr>
            <p:txBody>
              <a:bodyPr wrap="none" anchor="ctr"/>
              <a:lstStyle/>
              <a:p>
                <a:endParaRPr lang="en-US"/>
              </a:p>
            </p:txBody>
          </p:sp>
          <p:sp>
            <p:nvSpPr>
              <p:cNvPr id="1254542" name="Freeform 142"/>
              <p:cNvSpPr>
                <a:spLocks noChangeArrowheads="1"/>
              </p:cNvSpPr>
              <p:nvPr/>
            </p:nvSpPr>
            <p:spPr bwMode="auto">
              <a:xfrm>
                <a:off x="4642" y="3124"/>
                <a:ext cx="10" cy="9"/>
              </a:xfrm>
              <a:custGeom>
                <a:avLst/>
                <a:gdLst/>
                <a:ahLst/>
                <a:cxnLst>
                  <a:cxn ang="0">
                    <a:pos x="22" y="40"/>
                  </a:cxn>
                  <a:cxn ang="0">
                    <a:pos x="22" y="40"/>
                  </a:cxn>
                  <a:cxn ang="0">
                    <a:pos x="30" y="38"/>
                  </a:cxn>
                  <a:cxn ang="0">
                    <a:pos x="38" y="34"/>
                  </a:cxn>
                  <a:cxn ang="0">
                    <a:pos x="43" y="27"/>
                  </a:cxn>
                  <a:cxn ang="0">
                    <a:pos x="45" y="20"/>
                  </a:cxn>
                  <a:cxn ang="0">
                    <a:pos x="45" y="20"/>
                  </a:cxn>
                  <a:cxn ang="0">
                    <a:pos x="43" y="12"/>
                  </a:cxn>
                  <a:cxn ang="0">
                    <a:pos x="38" y="5"/>
                  </a:cxn>
                  <a:cxn ang="0">
                    <a:pos x="30" y="0"/>
                  </a:cxn>
                  <a:cxn ang="0">
                    <a:pos x="22" y="0"/>
                  </a:cxn>
                  <a:cxn ang="0">
                    <a:pos x="22" y="0"/>
                  </a:cxn>
                  <a:cxn ang="0">
                    <a:pos x="13" y="0"/>
                  </a:cxn>
                  <a:cxn ang="0">
                    <a:pos x="6" y="5"/>
                  </a:cxn>
                  <a:cxn ang="0">
                    <a:pos x="2" y="12"/>
                  </a:cxn>
                  <a:cxn ang="0">
                    <a:pos x="0" y="20"/>
                  </a:cxn>
                  <a:cxn ang="0">
                    <a:pos x="0" y="20"/>
                  </a:cxn>
                  <a:cxn ang="0">
                    <a:pos x="2" y="27"/>
                  </a:cxn>
                  <a:cxn ang="0">
                    <a:pos x="6" y="34"/>
                  </a:cxn>
                  <a:cxn ang="0">
                    <a:pos x="13" y="38"/>
                  </a:cxn>
                  <a:cxn ang="0">
                    <a:pos x="22" y="40"/>
                  </a:cxn>
                </a:cxnLst>
                <a:rect l="0" t="0" r="r" b="b"/>
                <a:pathLst>
                  <a:path w="46" h="41">
                    <a:moveTo>
                      <a:pt x="22" y="40"/>
                    </a:moveTo>
                    <a:lnTo>
                      <a:pt x="22" y="40"/>
                    </a:lnTo>
                    <a:lnTo>
                      <a:pt x="30" y="38"/>
                    </a:lnTo>
                    <a:lnTo>
                      <a:pt x="38" y="34"/>
                    </a:lnTo>
                    <a:lnTo>
                      <a:pt x="43" y="27"/>
                    </a:lnTo>
                    <a:lnTo>
                      <a:pt x="45" y="20"/>
                    </a:lnTo>
                    <a:lnTo>
                      <a:pt x="45" y="20"/>
                    </a:lnTo>
                    <a:lnTo>
                      <a:pt x="43" y="12"/>
                    </a:lnTo>
                    <a:lnTo>
                      <a:pt x="38" y="5"/>
                    </a:lnTo>
                    <a:lnTo>
                      <a:pt x="30" y="0"/>
                    </a:lnTo>
                    <a:lnTo>
                      <a:pt x="22" y="0"/>
                    </a:lnTo>
                    <a:lnTo>
                      <a:pt x="22" y="0"/>
                    </a:lnTo>
                    <a:lnTo>
                      <a:pt x="13" y="0"/>
                    </a:lnTo>
                    <a:lnTo>
                      <a:pt x="6" y="5"/>
                    </a:lnTo>
                    <a:lnTo>
                      <a:pt x="2" y="12"/>
                    </a:lnTo>
                    <a:lnTo>
                      <a:pt x="0" y="20"/>
                    </a:lnTo>
                    <a:lnTo>
                      <a:pt x="0" y="20"/>
                    </a:lnTo>
                    <a:lnTo>
                      <a:pt x="2" y="27"/>
                    </a:lnTo>
                    <a:lnTo>
                      <a:pt x="6" y="34"/>
                    </a:lnTo>
                    <a:lnTo>
                      <a:pt x="13" y="38"/>
                    </a:lnTo>
                    <a:lnTo>
                      <a:pt x="22" y="40"/>
                    </a:lnTo>
                  </a:path>
                </a:pathLst>
              </a:custGeom>
              <a:noFill/>
              <a:ln w="9525">
                <a:solidFill>
                  <a:srgbClr val="000000"/>
                </a:solidFill>
                <a:round/>
                <a:headEnd/>
                <a:tailEnd/>
              </a:ln>
            </p:spPr>
            <p:txBody>
              <a:bodyPr/>
              <a:lstStyle/>
              <a:p>
                <a:endParaRPr lang="en-US"/>
              </a:p>
            </p:txBody>
          </p:sp>
          <p:sp>
            <p:nvSpPr>
              <p:cNvPr id="1254543" name="Freeform 143"/>
              <p:cNvSpPr>
                <a:spLocks noChangeArrowheads="1"/>
              </p:cNvSpPr>
              <p:nvPr/>
            </p:nvSpPr>
            <p:spPr bwMode="auto">
              <a:xfrm>
                <a:off x="4568" y="3075"/>
                <a:ext cx="73" cy="70"/>
              </a:xfrm>
              <a:custGeom>
                <a:avLst/>
                <a:gdLst/>
                <a:ahLst/>
                <a:cxnLst>
                  <a:cxn ang="0">
                    <a:pos x="176" y="308"/>
                  </a:cxn>
                  <a:cxn ang="0">
                    <a:pos x="207" y="302"/>
                  </a:cxn>
                  <a:cxn ang="0">
                    <a:pos x="235" y="291"/>
                  </a:cxn>
                  <a:cxn ang="0">
                    <a:pos x="261" y="274"/>
                  </a:cxn>
                  <a:cxn ang="0">
                    <a:pos x="283" y="252"/>
                  </a:cxn>
                  <a:cxn ang="0">
                    <a:pos x="299" y="228"/>
                  </a:cxn>
                  <a:cxn ang="0">
                    <a:pos x="312" y="200"/>
                  </a:cxn>
                  <a:cxn ang="0">
                    <a:pos x="319" y="170"/>
                  </a:cxn>
                  <a:cxn ang="0">
                    <a:pos x="319" y="139"/>
                  </a:cxn>
                  <a:cxn ang="0">
                    <a:pos x="312" y="109"/>
                  </a:cxn>
                  <a:cxn ang="0">
                    <a:pos x="299" y="80"/>
                  </a:cxn>
                  <a:cxn ang="0">
                    <a:pos x="283" y="56"/>
                  </a:cxn>
                  <a:cxn ang="0">
                    <a:pos x="261" y="34"/>
                  </a:cxn>
                  <a:cxn ang="0">
                    <a:pos x="235" y="18"/>
                  </a:cxn>
                  <a:cxn ang="0">
                    <a:pos x="207" y="6"/>
                  </a:cxn>
                  <a:cxn ang="0">
                    <a:pos x="176" y="0"/>
                  </a:cxn>
                  <a:cxn ang="0">
                    <a:pos x="143" y="0"/>
                  </a:cxn>
                  <a:cxn ang="0">
                    <a:pos x="113" y="6"/>
                  </a:cxn>
                  <a:cxn ang="0">
                    <a:pos x="83" y="18"/>
                  </a:cxn>
                  <a:cxn ang="0">
                    <a:pos x="58" y="34"/>
                  </a:cxn>
                  <a:cxn ang="0">
                    <a:pos x="36" y="56"/>
                  </a:cxn>
                  <a:cxn ang="0">
                    <a:pos x="19" y="80"/>
                  </a:cxn>
                  <a:cxn ang="0">
                    <a:pos x="7" y="109"/>
                  </a:cxn>
                  <a:cxn ang="0">
                    <a:pos x="0" y="139"/>
                  </a:cxn>
                  <a:cxn ang="0">
                    <a:pos x="0" y="170"/>
                  </a:cxn>
                  <a:cxn ang="0">
                    <a:pos x="7" y="200"/>
                  </a:cxn>
                  <a:cxn ang="0">
                    <a:pos x="19" y="228"/>
                  </a:cxn>
                  <a:cxn ang="0">
                    <a:pos x="36" y="252"/>
                  </a:cxn>
                  <a:cxn ang="0">
                    <a:pos x="58" y="274"/>
                  </a:cxn>
                  <a:cxn ang="0">
                    <a:pos x="83" y="291"/>
                  </a:cxn>
                  <a:cxn ang="0">
                    <a:pos x="113" y="302"/>
                  </a:cxn>
                  <a:cxn ang="0">
                    <a:pos x="143" y="308"/>
                  </a:cxn>
                  <a:cxn ang="0">
                    <a:pos x="159" y="309"/>
                  </a:cxn>
                </a:cxnLst>
                <a:rect l="0" t="0" r="r" b="b"/>
                <a:pathLst>
                  <a:path w="320" h="310">
                    <a:moveTo>
                      <a:pt x="159" y="309"/>
                    </a:moveTo>
                    <a:lnTo>
                      <a:pt x="176" y="308"/>
                    </a:lnTo>
                    <a:lnTo>
                      <a:pt x="192" y="307"/>
                    </a:lnTo>
                    <a:lnTo>
                      <a:pt x="207" y="302"/>
                    </a:lnTo>
                    <a:lnTo>
                      <a:pt x="221" y="296"/>
                    </a:lnTo>
                    <a:lnTo>
                      <a:pt x="235" y="291"/>
                    </a:lnTo>
                    <a:lnTo>
                      <a:pt x="249" y="283"/>
                    </a:lnTo>
                    <a:lnTo>
                      <a:pt x="261" y="274"/>
                    </a:lnTo>
                    <a:lnTo>
                      <a:pt x="273" y="264"/>
                    </a:lnTo>
                    <a:lnTo>
                      <a:pt x="283" y="252"/>
                    </a:lnTo>
                    <a:lnTo>
                      <a:pt x="292" y="241"/>
                    </a:lnTo>
                    <a:lnTo>
                      <a:pt x="299" y="228"/>
                    </a:lnTo>
                    <a:lnTo>
                      <a:pt x="306" y="215"/>
                    </a:lnTo>
                    <a:lnTo>
                      <a:pt x="312" y="200"/>
                    </a:lnTo>
                    <a:lnTo>
                      <a:pt x="317" y="186"/>
                    </a:lnTo>
                    <a:lnTo>
                      <a:pt x="319" y="170"/>
                    </a:lnTo>
                    <a:lnTo>
                      <a:pt x="319" y="154"/>
                    </a:lnTo>
                    <a:lnTo>
                      <a:pt x="319" y="139"/>
                    </a:lnTo>
                    <a:lnTo>
                      <a:pt x="317" y="122"/>
                    </a:lnTo>
                    <a:lnTo>
                      <a:pt x="312" y="109"/>
                    </a:lnTo>
                    <a:lnTo>
                      <a:pt x="306" y="95"/>
                    </a:lnTo>
                    <a:lnTo>
                      <a:pt x="299" y="80"/>
                    </a:lnTo>
                    <a:lnTo>
                      <a:pt x="292" y="68"/>
                    </a:lnTo>
                    <a:lnTo>
                      <a:pt x="283" y="56"/>
                    </a:lnTo>
                    <a:lnTo>
                      <a:pt x="273" y="45"/>
                    </a:lnTo>
                    <a:lnTo>
                      <a:pt x="261" y="34"/>
                    </a:lnTo>
                    <a:lnTo>
                      <a:pt x="249" y="25"/>
                    </a:lnTo>
                    <a:lnTo>
                      <a:pt x="235" y="18"/>
                    </a:lnTo>
                    <a:lnTo>
                      <a:pt x="221" y="12"/>
                    </a:lnTo>
                    <a:lnTo>
                      <a:pt x="207" y="6"/>
                    </a:lnTo>
                    <a:lnTo>
                      <a:pt x="192" y="1"/>
                    </a:lnTo>
                    <a:lnTo>
                      <a:pt x="176" y="0"/>
                    </a:lnTo>
                    <a:lnTo>
                      <a:pt x="159" y="0"/>
                    </a:lnTo>
                    <a:lnTo>
                      <a:pt x="143" y="0"/>
                    </a:lnTo>
                    <a:lnTo>
                      <a:pt x="126" y="1"/>
                    </a:lnTo>
                    <a:lnTo>
                      <a:pt x="113" y="6"/>
                    </a:lnTo>
                    <a:lnTo>
                      <a:pt x="98" y="12"/>
                    </a:lnTo>
                    <a:lnTo>
                      <a:pt x="83" y="18"/>
                    </a:lnTo>
                    <a:lnTo>
                      <a:pt x="70" y="25"/>
                    </a:lnTo>
                    <a:lnTo>
                      <a:pt x="58" y="34"/>
                    </a:lnTo>
                    <a:lnTo>
                      <a:pt x="46" y="45"/>
                    </a:lnTo>
                    <a:lnTo>
                      <a:pt x="36" y="56"/>
                    </a:lnTo>
                    <a:lnTo>
                      <a:pt x="27" y="68"/>
                    </a:lnTo>
                    <a:lnTo>
                      <a:pt x="19" y="80"/>
                    </a:lnTo>
                    <a:lnTo>
                      <a:pt x="13" y="95"/>
                    </a:lnTo>
                    <a:lnTo>
                      <a:pt x="7" y="109"/>
                    </a:lnTo>
                    <a:lnTo>
                      <a:pt x="2" y="122"/>
                    </a:lnTo>
                    <a:lnTo>
                      <a:pt x="0" y="139"/>
                    </a:lnTo>
                    <a:lnTo>
                      <a:pt x="0" y="154"/>
                    </a:lnTo>
                    <a:lnTo>
                      <a:pt x="0" y="170"/>
                    </a:lnTo>
                    <a:lnTo>
                      <a:pt x="2" y="186"/>
                    </a:lnTo>
                    <a:lnTo>
                      <a:pt x="7" y="200"/>
                    </a:lnTo>
                    <a:lnTo>
                      <a:pt x="13" y="215"/>
                    </a:lnTo>
                    <a:lnTo>
                      <a:pt x="19" y="228"/>
                    </a:lnTo>
                    <a:lnTo>
                      <a:pt x="27" y="241"/>
                    </a:lnTo>
                    <a:lnTo>
                      <a:pt x="36" y="252"/>
                    </a:lnTo>
                    <a:lnTo>
                      <a:pt x="46" y="264"/>
                    </a:lnTo>
                    <a:lnTo>
                      <a:pt x="58" y="274"/>
                    </a:lnTo>
                    <a:lnTo>
                      <a:pt x="70" y="283"/>
                    </a:lnTo>
                    <a:lnTo>
                      <a:pt x="83" y="291"/>
                    </a:lnTo>
                    <a:lnTo>
                      <a:pt x="98" y="296"/>
                    </a:lnTo>
                    <a:lnTo>
                      <a:pt x="113" y="302"/>
                    </a:lnTo>
                    <a:lnTo>
                      <a:pt x="126" y="307"/>
                    </a:lnTo>
                    <a:lnTo>
                      <a:pt x="143" y="308"/>
                    </a:lnTo>
                    <a:lnTo>
                      <a:pt x="159" y="309"/>
                    </a:lnTo>
                    <a:lnTo>
                      <a:pt x="159" y="309"/>
                    </a:lnTo>
                  </a:path>
                </a:pathLst>
              </a:custGeom>
              <a:solidFill>
                <a:srgbClr val="757C84"/>
              </a:solidFill>
              <a:ln w="9525">
                <a:noFill/>
                <a:round/>
                <a:headEnd/>
                <a:tailEnd/>
              </a:ln>
            </p:spPr>
            <p:txBody>
              <a:bodyPr wrap="none" anchor="ctr"/>
              <a:lstStyle/>
              <a:p>
                <a:endParaRPr lang="en-US"/>
              </a:p>
            </p:txBody>
          </p:sp>
          <p:sp>
            <p:nvSpPr>
              <p:cNvPr id="1254544" name="Freeform 144"/>
              <p:cNvSpPr>
                <a:spLocks noChangeArrowheads="1"/>
              </p:cNvSpPr>
              <p:nvPr/>
            </p:nvSpPr>
            <p:spPr bwMode="auto">
              <a:xfrm>
                <a:off x="4568" y="3075"/>
                <a:ext cx="73" cy="70"/>
              </a:xfrm>
              <a:custGeom>
                <a:avLst/>
                <a:gdLst/>
                <a:ahLst/>
                <a:cxnLst>
                  <a:cxn ang="0">
                    <a:pos x="159" y="309"/>
                  </a:cxn>
                  <a:cxn ang="0">
                    <a:pos x="192" y="307"/>
                  </a:cxn>
                  <a:cxn ang="0">
                    <a:pos x="221" y="296"/>
                  </a:cxn>
                  <a:cxn ang="0">
                    <a:pos x="249" y="283"/>
                  </a:cxn>
                  <a:cxn ang="0">
                    <a:pos x="273" y="264"/>
                  </a:cxn>
                  <a:cxn ang="0">
                    <a:pos x="292" y="241"/>
                  </a:cxn>
                  <a:cxn ang="0">
                    <a:pos x="306" y="215"/>
                  </a:cxn>
                  <a:cxn ang="0">
                    <a:pos x="317" y="186"/>
                  </a:cxn>
                  <a:cxn ang="0">
                    <a:pos x="319" y="154"/>
                  </a:cxn>
                  <a:cxn ang="0">
                    <a:pos x="319" y="139"/>
                  </a:cxn>
                  <a:cxn ang="0">
                    <a:pos x="312" y="109"/>
                  </a:cxn>
                  <a:cxn ang="0">
                    <a:pos x="299" y="80"/>
                  </a:cxn>
                  <a:cxn ang="0">
                    <a:pos x="283" y="56"/>
                  </a:cxn>
                  <a:cxn ang="0">
                    <a:pos x="261" y="34"/>
                  </a:cxn>
                  <a:cxn ang="0">
                    <a:pos x="235" y="18"/>
                  </a:cxn>
                  <a:cxn ang="0">
                    <a:pos x="207" y="6"/>
                  </a:cxn>
                  <a:cxn ang="0">
                    <a:pos x="176" y="0"/>
                  </a:cxn>
                  <a:cxn ang="0">
                    <a:pos x="159" y="0"/>
                  </a:cxn>
                  <a:cxn ang="0">
                    <a:pos x="126" y="1"/>
                  </a:cxn>
                  <a:cxn ang="0">
                    <a:pos x="98" y="12"/>
                  </a:cxn>
                  <a:cxn ang="0">
                    <a:pos x="70" y="25"/>
                  </a:cxn>
                  <a:cxn ang="0">
                    <a:pos x="46" y="45"/>
                  </a:cxn>
                  <a:cxn ang="0">
                    <a:pos x="27" y="68"/>
                  </a:cxn>
                  <a:cxn ang="0">
                    <a:pos x="13" y="95"/>
                  </a:cxn>
                  <a:cxn ang="0">
                    <a:pos x="2" y="122"/>
                  </a:cxn>
                  <a:cxn ang="0">
                    <a:pos x="0" y="154"/>
                  </a:cxn>
                  <a:cxn ang="0">
                    <a:pos x="0" y="170"/>
                  </a:cxn>
                  <a:cxn ang="0">
                    <a:pos x="7" y="200"/>
                  </a:cxn>
                  <a:cxn ang="0">
                    <a:pos x="19" y="228"/>
                  </a:cxn>
                  <a:cxn ang="0">
                    <a:pos x="36" y="252"/>
                  </a:cxn>
                  <a:cxn ang="0">
                    <a:pos x="58" y="274"/>
                  </a:cxn>
                  <a:cxn ang="0">
                    <a:pos x="83" y="291"/>
                  </a:cxn>
                  <a:cxn ang="0">
                    <a:pos x="113" y="302"/>
                  </a:cxn>
                  <a:cxn ang="0">
                    <a:pos x="143" y="308"/>
                  </a:cxn>
                </a:cxnLst>
                <a:rect l="0" t="0" r="r" b="b"/>
                <a:pathLst>
                  <a:path w="320" h="310">
                    <a:moveTo>
                      <a:pt x="159" y="309"/>
                    </a:moveTo>
                    <a:lnTo>
                      <a:pt x="159" y="309"/>
                    </a:lnTo>
                    <a:lnTo>
                      <a:pt x="176" y="308"/>
                    </a:lnTo>
                    <a:lnTo>
                      <a:pt x="192" y="307"/>
                    </a:lnTo>
                    <a:lnTo>
                      <a:pt x="207" y="302"/>
                    </a:lnTo>
                    <a:lnTo>
                      <a:pt x="221" y="296"/>
                    </a:lnTo>
                    <a:lnTo>
                      <a:pt x="235" y="291"/>
                    </a:lnTo>
                    <a:lnTo>
                      <a:pt x="249" y="283"/>
                    </a:lnTo>
                    <a:lnTo>
                      <a:pt x="261" y="274"/>
                    </a:lnTo>
                    <a:lnTo>
                      <a:pt x="273" y="264"/>
                    </a:lnTo>
                    <a:lnTo>
                      <a:pt x="283" y="252"/>
                    </a:lnTo>
                    <a:lnTo>
                      <a:pt x="292" y="241"/>
                    </a:lnTo>
                    <a:lnTo>
                      <a:pt x="299" y="228"/>
                    </a:lnTo>
                    <a:lnTo>
                      <a:pt x="306" y="215"/>
                    </a:lnTo>
                    <a:lnTo>
                      <a:pt x="312" y="200"/>
                    </a:lnTo>
                    <a:lnTo>
                      <a:pt x="317" y="186"/>
                    </a:lnTo>
                    <a:lnTo>
                      <a:pt x="319" y="170"/>
                    </a:lnTo>
                    <a:lnTo>
                      <a:pt x="319" y="154"/>
                    </a:lnTo>
                    <a:lnTo>
                      <a:pt x="319" y="154"/>
                    </a:lnTo>
                    <a:lnTo>
                      <a:pt x="319" y="139"/>
                    </a:lnTo>
                    <a:lnTo>
                      <a:pt x="317" y="122"/>
                    </a:lnTo>
                    <a:lnTo>
                      <a:pt x="312" y="109"/>
                    </a:lnTo>
                    <a:lnTo>
                      <a:pt x="306" y="95"/>
                    </a:lnTo>
                    <a:lnTo>
                      <a:pt x="299" y="80"/>
                    </a:lnTo>
                    <a:lnTo>
                      <a:pt x="292" y="68"/>
                    </a:lnTo>
                    <a:lnTo>
                      <a:pt x="283" y="56"/>
                    </a:lnTo>
                    <a:lnTo>
                      <a:pt x="273" y="45"/>
                    </a:lnTo>
                    <a:lnTo>
                      <a:pt x="261" y="34"/>
                    </a:lnTo>
                    <a:lnTo>
                      <a:pt x="249" y="25"/>
                    </a:lnTo>
                    <a:lnTo>
                      <a:pt x="235" y="18"/>
                    </a:lnTo>
                    <a:lnTo>
                      <a:pt x="221" y="12"/>
                    </a:lnTo>
                    <a:lnTo>
                      <a:pt x="207" y="6"/>
                    </a:lnTo>
                    <a:lnTo>
                      <a:pt x="192" y="1"/>
                    </a:lnTo>
                    <a:lnTo>
                      <a:pt x="176" y="0"/>
                    </a:lnTo>
                    <a:lnTo>
                      <a:pt x="159" y="0"/>
                    </a:lnTo>
                    <a:lnTo>
                      <a:pt x="159" y="0"/>
                    </a:lnTo>
                    <a:lnTo>
                      <a:pt x="143" y="0"/>
                    </a:lnTo>
                    <a:lnTo>
                      <a:pt x="126" y="1"/>
                    </a:lnTo>
                    <a:lnTo>
                      <a:pt x="113" y="6"/>
                    </a:lnTo>
                    <a:lnTo>
                      <a:pt x="98" y="12"/>
                    </a:lnTo>
                    <a:lnTo>
                      <a:pt x="83" y="18"/>
                    </a:lnTo>
                    <a:lnTo>
                      <a:pt x="70" y="25"/>
                    </a:lnTo>
                    <a:lnTo>
                      <a:pt x="58" y="34"/>
                    </a:lnTo>
                    <a:lnTo>
                      <a:pt x="46" y="45"/>
                    </a:lnTo>
                    <a:lnTo>
                      <a:pt x="36" y="56"/>
                    </a:lnTo>
                    <a:lnTo>
                      <a:pt x="27" y="68"/>
                    </a:lnTo>
                    <a:lnTo>
                      <a:pt x="19" y="80"/>
                    </a:lnTo>
                    <a:lnTo>
                      <a:pt x="13" y="95"/>
                    </a:lnTo>
                    <a:lnTo>
                      <a:pt x="7" y="109"/>
                    </a:lnTo>
                    <a:lnTo>
                      <a:pt x="2" y="122"/>
                    </a:lnTo>
                    <a:lnTo>
                      <a:pt x="0" y="139"/>
                    </a:lnTo>
                    <a:lnTo>
                      <a:pt x="0" y="154"/>
                    </a:lnTo>
                    <a:lnTo>
                      <a:pt x="0" y="154"/>
                    </a:lnTo>
                    <a:lnTo>
                      <a:pt x="0" y="170"/>
                    </a:lnTo>
                    <a:lnTo>
                      <a:pt x="2" y="186"/>
                    </a:lnTo>
                    <a:lnTo>
                      <a:pt x="7" y="200"/>
                    </a:lnTo>
                    <a:lnTo>
                      <a:pt x="13" y="215"/>
                    </a:lnTo>
                    <a:lnTo>
                      <a:pt x="19" y="228"/>
                    </a:lnTo>
                    <a:lnTo>
                      <a:pt x="27" y="241"/>
                    </a:lnTo>
                    <a:lnTo>
                      <a:pt x="36" y="252"/>
                    </a:lnTo>
                    <a:lnTo>
                      <a:pt x="46" y="264"/>
                    </a:lnTo>
                    <a:lnTo>
                      <a:pt x="58" y="274"/>
                    </a:lnTo>
                    <a:lnTo>
                      <a:pt x="70" y="283"/>
                    </a:lnTo>
                    <a:lnTo>
                      <a:pt x="83" y="291"/>
                    </a:lnTo>
                    <a:lnTo>
                      <a:pt x="98" y="296"/>
                    </a:lnTo>
                    <a:lnTo>
                      <a:pt x="113" y="302"/>
                    </a:lnTo>
                    <a:lnTo>
                      <a:pt x="126" y="307"/>
                    </a:lnTo>
                    <a:lnTo>
                      <a:pt x="143" y="308"/>
                    </a:lnTo>
                    <a:lnTo>
                      <a:pt x="159" y="309"/>
                    </a:lnTo>
                  </a:path>
                </a:pathLst>
              </a:custGeom>
              <a:noFill/>
              <a:ln w="9525">
                <a:solidFill>
                  <a:srgbClr val="000000"/>
                </a:solidFill>
                <a:round/>
                <a:headEnd/>
                <a:tailEnd/>
              </a:ln>
            </p:spPr>
            <p:txBody>
              <a:bodyPr/>
              <a:lstStyle/>
              <a:p>
                <a:endParaRPr lang="en-US"/>
              </a:p>
            </p:txBody>
          </p:sp>
          <p:sp>
            <p:nvSpPr>
              <p:cNvPr id="1254545" name="Freeform 145"/>
              <p:cNvSpPr>
                <a:spLocks noChangeArrowheads="1"/>
              </p:cNvSpPr>
              <p:nvPr/>
            </p:nvSpPr>
            <p:spPr bwMode="auto">
              <a:xfrm>
                <a:off x="4591" y="3157"/>
                <a:ext cx="25" cy="84"/>
              </a:xfrm>
              <a:custGeom>
                <a:avLst/>
                <a:gdLst/>
                <a:ahLst/>
                <a:cxnLst>
                  <a:cxn ang="0">
                    <a:pos x="110" y="318"/>
                  </a:cxn>
                  <a:cxn ang="0">
                    <a:pos x="108" y="329"/>
                  </a:cxn>
                  <a:cxn ang="0">
                    <a:pos x="106" y="338"/>
                  </a:cxn>
                  <a:cxn ang="0">
                    <a:pos x="101" y="348"/>
                  </a:cxn>
                  <a:cxn ang="0">
                    <a:pos x="94" y="355"/>
                  </a:cxn>
                  <a:cxn ang="0">
                    <a:pos x="86" y="362"/>
                  </a:cxn>
                  <a:cxn ang="0">
                    <a:pos x="76" y="367"/>
                  </a:cxn>
                  <a:cxn ang="0">
                    <a:pos x="66" y="370"/>
                  </a:cxn>
                  <a:cxn ang="0">
                    <a:pos x="55" y="371"/>
                  </a:cxn>
                  <a:cxn ang="0">
                    <a:pos x="44" y="370"/>
                  </a:cxn>
                  <a:cxn ang="0">
                    <a:pos x="33" y="367"/>
                  </a:cxn>
                  <a:cxn ang="0">
                    <a:pos x="24" y="362"/>
                  </a:cxn>
                  <a:cxn ang="0">
                    <a:pos x="16" y="355"/>
                  </a:cxn>
                  <a:cxn ang="0">
                    <a:pos x="9" y="348"/>
                  </a:cxn>
                  <a:cxn ang="0">
                    <a:pos x="4" y="338"/>
                  </a:cxn>
                  <a:cxn ang="0">
                    <a:pos x="1" y="329"/>
                  </a:cxn>
                  <a:cxn ang="0">
                    <a:pos x="0" y="318"/>
                  </a:cxn>
                  <a:cxn ang="0">
                    <a:pos x="0" y="52"/>
                  </a:cxn>
                  <a:cxn ang="0">
                    <a:pos x="1" y="41"/>
                  </a:cxn>
                  <a:cxn ang="0">
                    <a:pos x="4" y="32"/>
                  </a:cxn>
                  <a:cxn ang="0">
                    <a:pos x="9" y="22"/>
                  </a:cxn>
                  <a:cxn ang="0">
                    <a:pos x="16" y="15"/>
                  </a:cxn>
                  <a:cxn ang="0">
                    <a:pos x="24" y="8"/>
                  </a:cxn>
                  <a:cxn ang="0">
                    <a:pos x="33" y="3"/>
                  </a:cxn>
                  <a:cxn ang="0">
                    <a:pos x="44" y="0"/>
                  </a:cxn>
                  <a:cxn ang="0">
                    <a:pos x="55" y="0"/>
                  </a:cxn>
                  <a:cxn ang="0">
                    <a:pos x="66" y="0"/>
                  </a:cxn>
                  <a:cxn ang="0">
                    <a:pos x="76" y="3"/>
                  </a:cxn>
                  <a:cxn ang="0">
                    <a:pos x="86" y="8"/>
                  </a:cxn>
                  <a:cxn ang="0">
                    <a:pos x="94" y="15"/>
                  </a:cxn>
                  <a:cxn ang="0">
                    <a:pos x="101" y="22"/>
                  </a:cxn>
                  <a:cxn ang="0">
                    <a:pos x="106" y="32"/>
                  </a:cxn>
                  <a:cxn ang="0">
                    <a:pos x="108" y="41"/>
                  </a:cxn>
                  <a:cxn ang="0">
                    <a:pos x="110" y="52"/>
                  </a:cxn>
                  <a:cxn ang="0">
                    <a:pos x="110" y="318"/>
                  </a:cxn>
                  <a:cxn ang="0">
                    <a:pos x="110" y="318"/>
                  </a:cxn>
                </a:cxnLst>
                <a:rect l="0" t="0" r="r" b="b"/>
                <a:pathLst>
                  <a:path w="111" h="372">
                    <a:moveTo>
                      <a:pt x="110" y="318"/>
                    </a:moveTo>
                    <a:lnTo>
                      <a:pt x="108" y="329"/>
                    </a:lnTo>
                    <a:lnTo>
                      <a:pt x="106" y="338"/>
                    </a:lnTo>
                    <a:lnTo>
                      <a:pt x="101" y="348"/>
                    </a:lnTo>
                    <a:lnTo>
                      <a:pt x="94" y="355"/>
                    </a:lnTo>
                    <a:lnTo>
                      <a:pt x="86" y="362"/>
                    </a:lnTo>
                    <a:lnTo>
                      <a:pt x="76" y="367"/>
                    </a:lnTo>
                    <a:lnTo>
                      <a:pt x="66" y="370"/>
                    </a:lnTo>
                    <a:lnTo>
                      <a:pt x="55" y="371"/>
                    </a:lnTo>
                    <a:lnTo>
                      <a:pt x="44" y="370"/>
                    </a:lnTo>
                    <a:lnTo>
                      <a:pt x="33" y="367"/>
                    </a:lnTo>
                    <a:lnTo>
                      <a:pt x="24" y="362"/>
                    </a:lnTo>
                    <a:lnTo>
                      <a:pt x="16" y="355"/>
                    </a:lnTo>
                    <a:lnTo>
                      <a:pt x="9" y="348"/>
                    </a:lnTo>
                    <a:lnTo>
                      <a:pt x="4" y="338"/>
                    </a:lnTo>
                    <a:lnTo>
                      <a:pt x="1" y="329"/>
                    </a:lnTo>
                    <a:lnTo>
                      <a:pt x="0" y="318"/>
                    </a:lnTo>
                    <a:lnTo>
                      <a:pt x="0" y="52"/>
                    </a:lnTo>
                    <a:lnTo>
                      <a:pt x="1" y="41"/>
                    </a:lnTo>
                    <a:lnTo>
                      <a:pt x="4" y="32"/>
                    </a:lnTo>
                    <a:lnTo>
                      <a:pt x="9" y="22"/>
                    </a:lnTo>
                    <a:lnTo>
                      <a:pt x="16" y="15"/>
                    </a:lnTo>
                    <a:lnTo>
                      <a:pt x="24" y="8"/>
                    </a:lnTo>
                    <a:lnTo>
                      <a:pt x="33" y="3"/>
                    </a:lnTo>
                    <a:lnTo>
                      <a:pt x="44" y="0"/>
                    </a:lnTo>
                    <a:lnTo>
                      <a:pt x="55" y="0"/>
                    </a:lnTo>
                    <a:lnTo>
                      <a:pt x="66" y="0"/>
                    </a:lnTo>
                    <a:lnTo>
                      <a:pt x="76" y="3"/>
                    </a:lnTo>
                    <a:lnTo>
                      <a:pt x="86" y="8"/>
                    </a:lnTo>
                    <a:lnTo>
                      <a:pt x="94" y="15"/>
                    </a:lnTo>
                    <a:lnTo>
                      <a:pt x="101" y="22"/>
                    </a:lnTo>
                    <a:lnTo>
                      <a:pt x="106" y="32"/>
                    </a:lnTo>
                    <a:lnTo>
                      <a:pt x="108" y="41"/>
                    </a:lnTo>
                    <a:lnTo>
                      <a:pt x="110" y="52"/>
                    </a:lnTo>
                    <a:lnTo>
                      <a:pt x="110" y="318"/>
                    </a:lnTo>
                    <a:lnTo>
                      <a:pt x="110" y="318"/>
                    </a:lnTo>
                  </a:path>
                </a:pathLst>
              </a:custGeom>
              <a:solidFill>
                <a:srgbClr val="757C84"/>
              </a:solidFill>
              <a:ln w="9525">
                <a:noFill/>
                <a:round/>
                <a:headEnd/>
                <a:tailEnd/>
              </a:ln>
            </p:spPr>
            <p:txBody>
              <a:bodyPr wrap="none" anchor="ctr"/>
              <a:lstStyle/>
              <a:p>
                <a:endParaRPr lang="en-US"/>
              </a:p>
            </p:txBody>
          </p:sp>
          <p:sp>
            <p:nvSpPr>
              <p:cNvPr id="1254546" name="Freeform 146"/>
              <p:cNvSpPr>
                <a:spLocks noChangeArrowheads="1"/>
              </p:cNvSpPr>
              <p:nvPr/>
            </p:nvSpPr>
            <p:spPr bwMode="auto">
              <a:xfrm>
                <a:off x="4591" y="3157"/>
                <a:ext cx="25" cy="84"/>
              </a:xfrm>
              <a:custGeom>
                <a:avLst/>
                <a:gdLst/>
                <a:ahLst/>
                <a:cxnLst>
                  <a:cxn ang="0">
                    <a:pos x="110" y="318"/>
                  </a:cxn>
                  <a:cxn ang="0">
                    <a:pos x="110" y="318"/>
                  </a:cxn>
                  <a:cxn ang="0">
                    <a:pos x="108" y="329"/>
                  </a:cxn>
                  <a:cxn ang="0">
                    <a:pos x="106" y="338"/>
                  </a:cxn>
                  <a:cxn ang="0">
                    <a:pos x="101" y="348"/>
                  </a:cxn>
                  <a:cxn ang="0">
                    <a:pos x="94" y="355"/>
                  </a:cxn>
                  <a:cxn ang="0">
                    <a:pos x="86" y="362"/>
                  </a:cxn>
                  <a:cxn ang="0">
                    <a:pos x="76" y="367"/>
                  </a:cxn>
                  <a:cxn ang="0">
                    <a:pos x="66" y="370"/>
                  </a:cxn>
                  <a:cxn ang="0">
                    <a:pos x="55" y="371"/>
                  </a:cxn>
                  <a:cxn ang="0">
                    <a:pos x="55" y="371"/>
                  </a:cxn>
                  <a:cxn ang="0">
                    <a:pos x="44" y="370"/>
                  </a:cxn>
                  <a:cxn ang="0">
                    <a:pos x="33" y="367"/>
                  </a:cxn>
                  <a:cxn ang="0">
                    <a:pos x="24" y="362"/>
                  </a:cxn>
                  <a:cxn ang="0">
                    <a:pos x="16" y="355"/>
                  </a:cxn>
                  <a:cxn ang="0">
                    <a:pos x="9" y="348"/>
                  </a:cxn>
                  <a:cxn ang="0">
                    <a:pos x="4" y="338"/>
                  </a:cxn>
                  <a:cxn ang="0">
                    <a:pos x="1" y="329"/>
                  </a:cxn>
                  <a:cxn ang="0">
                    <a:pos x="0" y="318"/>
                  </a:cxn>
                  <a:cxn ang="0">
                    <a:pos x="0" y="52"/>
                  </a:cxn>
                  <a:cxn ang="0">
                    <a:pos x="0" y="52"/>
                  </a:cxn>
                  <a:cxn ang="0">
                    <a:pos x="1" y="41"/>
                  </a:cxn>
                  <a:cxn ang="0">
                    <a:pos x="4" y="32"/>
                  </a:cxn>
                  <a:cxn ang="0">
                    <a:pos x="9" y="22"/>
                  </a:cxn>
                  <a:cxn ang="0">
                    <a:pos x="16" y="15"/>
                  </a:cxn>
                  <a:cxn ang="0">
                    <a:pos x="24" y="8"/>
                  </a:cxn>
                  <a:cxn ang="0">
                    <a:pos x="33" y="3"/>
                  </a:cxn>
                  <a:cxn ang="0">
                    <a:pos x="44" y="0"/>
                  </a:cxn>
                  <a:cxn ang="0">
                    <a:pos x="55" y="0"/>
                  </a:cxn>
                  <a:cxn ang="0">
                    <a:pos x="55" y="0"/>
                  </a:cxn>
                  <a:cxn ang="0">
                    <a:pos x="66" y="0"/>
                  </a:cxn>
                  <a:cxn ang="0">
                    <a:pos x="76" y="3"/>
                  </a:cxn>
                  <a:cxn ang="0">
                    <a:pos x="86" y="8"/>
                  </a:cxn>
                  <a:cxn ang="0">
                    <a:pos x="94" y="15"/>
                  </a:cxn>
                  <a:cxn ang="0">
                    <a:pos x="101" y="22"/>
                  </a:cxn>
                  <a:cxn ang="0">
                    <a:pos x="106" y="32"/>
                  </a:cxn>
                  <a:cxn ang="0">
                    <a:pos x="108" y="41"/>
                  </a:cxn>
                  <a:cxn ang="0">
                    <a:pos x="110" y="52"/>
                  </a:cxn>
                  <a:cxn ang="0">
                    <a:pos x="110" y="318"/>
                  </a:cxn>
                </a:cxnLst>
                <a:rect l="0" t="0" r="r" b="b"/>
                <a:pathLst>
                  <a:path w="111" h="372">
                    <a:moveTo>
                      <a:pt x="110" y="318"/>
                    </a:moveTo>
                    <a:lnTo>
                      <a:pt x="110" y="318"/>
                    </a:lnTo>
                    <a:lnTo>
                      <a:pt x="108" y="329"/>
                    </a:lnTo>
                    <a:lnTo>
                      <a:pt x="106" y="338"/>
                    </a:lnTo>
                    <a:lnTo>
                      <a:pt x="101" y="348"/>
                    </a:lnTo>
                    <a:lnTo>
                      <a:pt x="94" y="355"/>
                    </a:lnTo>
                    <a:lnTo>
                      <a:pt x="86" y="362"/>
                    </a:lnTo>
                    <a:lnTo>
                      <a:pt x="76" y="367"/>
                    </a:lnTo>
                    <a:lnTo>
                      <a:pt x="66" y="370"/>
                    </a:lnTo>
                    <a:lnTo>
                      <a:pt x="55" y="371"/>
                    </a:lnTo>
                    <a:lnTo>
                      <a:pt x="55" y="371"/>
                    </a:lnTo>
                    <a:lnTo>
                      <a:pt x="44" y="370"/>
                    </a:lnTo>
                    <a:lnTo>
                      <a:pt x="33" y="367"/>
                    </a:lnTo>
                    <a:lnTo>
                      <a:pt x="24" y="362"/>
                    </a:lnTo>
                    <a:lnTo>
                      <a:pt x="16" y="355"/>
                    </a:lnTo>
                    <a:lnTo>
                      <a:pt x="9" y="348"/>
                    </a:lnTo>
                    <a:lnTo>
                      <a:pt x="4" y="338"/>
                    </a:lnTo>
                    <a:lnTo>
                      <a:pt x="1" y="329"/>
                    </a:lnTo>
                    <a:lnTo>
                      <a:pt x="0" y="318"/>
                    </a:lnTo>
                    <a:lnTo>
                      <a:pt x="0" y="52"/>
                    </a:lnTo>
                    <a:lnTo>
                      <a:pt x="0" y="52"/>
                    </a:lnTo>
                    <a:lnTo>
                      <a:pt x="1" y="41"/>
                    </a:lnTo>
                    <a:lnTo>
                      <a:pt x="4" y="32"/>
                    </a:lnTo>
                    <a:lnTo>
                      <a:pt x="9" y="22"/>
                    </a:lnTo>
                    <a:lnTo>
                      <a:pt x="16" y="15"/>
                    </a:lnTo>
                    <a:lnTo>
                      <a:pt x="24" y="8"/>
                    </a:lnTo>
                    <a:lnTo>
                      <a:pt x="33" y="3"/>
                    </a:lnTo>
                    <a:lnTo>
                      <a:pt x="44" y="0"/>
                    </a:lnTo>
                    <a:lnTo>
                      <a:pt x="55" y="0"/>
                    </a:lnTo>
                    <a:lnTo>
                      <a:pt x="55" y="0"/>
                    </a:lnTo>
                    <a:lnTo>
                      <a:pt x="66" y="0"/>
                    </a:lnTo>
                    <a:lnTo>
                      <a:pt x="76" y="3"/>
                    </a:lnTo>
                    <a:lnTo>
                      <a:pt x="86" y="8"/>
                    </a:lnTo>
                    <a:lnTo>
                      <a:pt x="94" y="15"/>
                    </a:lnTo>
                    <a:lnTo>
                      <a:pt x="101" y="22"/>
                    </a:lnTo>
                    <a:lnTo>
                      <a:pt x="106" y="32"/>
                    </a:lnTo>
                    <a:lnTo>
                      <a:pt x="108" y="41"/>
                    </a:lnTo>
                    <a:lnTo>
                      <a:pt x="110" y="52"/>
                    </a:lnTo>
                    <a:lnTo>
                      <a:pt x="110" y="318"/>
                    </a:lnTo>
                  </a:path>
                </a:pathLst>
              </a:custGeom>
              <a:noFill/>
              <a:ln w="9525">
                <a:solidFill>
                  <a:srgbClr val="000000"/>
                </a:solidFill>
                <a:round/>
                <a:headEnd/>
                <a:tailEnd/>
              </a:ln>
            </p:spPr>
            <p:txBody>
              <a:bodyPr/>
              <a:lstStyle/>
              <a:p>
                <a:endParaRPr lang="en-US"/>
              </a:p>
            </p:txBody>
          </p:sp>
          <p:sp>
            <p:nvSpPr>
              <p:cNvPr id="1254547" name="Freeform 147"/>
              <p:cNvSpPr>
                <a:spLocks noChangeArrowheads="1"/>
              </p:cNvSpPr>
              <p:nvPr/>
            </p:nvSpPr>
            <p:spPr bwMode="auto">
              <a:xfrm>
                <a:off x="4575" y="3083"/>
                <a:ext cx="58" cy="56"/>
              </a:xfrm>
              <a:custGeom>
                <a:avLst/>
                <a:gdLst/>
                <a:ahLst/>
                <a:cxnLst>
                  <a:cxn ang="0">
                    <a:pos x="127" y="247"/>
                  </a:cxn>
                  <a:cxn ang="0">
                    <a:pos x="153" y="244"/>
                  </a:cxn>
                  <a:cxn ang="0">
                    <a:pos x="178" y="237"/>
                  </a:cxn>
                  <a:cxn ang="0">
                    <a:pos x="199" y="226"/>
                  </a:cxn>
                  <a:cxn ang="0">
                    <a:pos x="217" y="210"/>
                  </a:cxn>
                  <a:cxn ang="0">
                    <a:pos x="233" y="192"/>
                  </a:cxn>
                  <a:cxn ang="0">
                    <a:pos x="245" y="172"/>
                  </a:cxn>
                  <a:cxn ang="0">
                    <a:pos x="252" y="148"/>
                  </a:cxn>
                  <a:cxn ang="0">
                    <a:pos x="255" y="123"/>
                  </a:cxn>
                  <a:cxn ang="0">
                    <a:pos x="252" y="98"/>
                  </a:cxn>
                  <a:cxn ang="0">
                    <a:pos x="245" y="74"/>
                  </a:cxn>
                  <a:cxn ang="0">
                    <a:pos x="233" y="54"/>
                  </a:cxn>
                  <a:cxn ang="0">
                    <a:pos x="217" y="36"/>
                  </a:cxn>
                  <a:cxn ang="0">
                    <a:pos x="199" y="20"/>
                  </a:cxn>
                  <a:cxn ang="0">
                    <a:pos x="178" y="9"/>
                  </a:cxn>
                  <a:cxn ang="0">
                    <a:pos x="153" y="2"/>
                  </a:cxn>
                  <a:cxn ang="0">
                    <a:pos x="127" y="0"/>
                  </a:cxn>
                  <a:cxn ang="0">
                    <a:pos x="102" y="2"/>
                  </a:cxn>
                  <a:cxn ang="0">
                    <a:pos x="77" y="9"/>
                  </a:cxn>
                  <a:cxn ang="0">
                    <a:pos x="56" y="20"/>
                  </a:cxn>
                  <a:cxn ang="0">
                    <a:pos x="38" y="36"/>
                  </a:cxn>
                  <a:cxn ang="0">
                    <a:pos x="21" y="54"/>
                  </a:cxn>
                  <a:cxn ang="0">
                    <a:pos x="9" y="74"/>
                  </a:cxn>
                  <a:cxn ang="0">
                    <a:pos x="3" y="98"/>
                  </a:cxn>
                  <a:cxn ang="0">
                    <a:pos x="0" y="123"/>
                  </a:cxn>
                  <a:cxn ang="0">
                    <a:pos x="3" y="148"/>
                  </a:cxn>
                  <a:cxn ang="0">
                    <a:pos x="9" y="172"/>
                  </a:cxn>
                  <a:cxn ang="0">
                    <a:pos x="21" y="192"/>
                  </a:cxn>
                  <a:cxn ang="0">
                    <a:pos x="38" y="210"/>
                  </a:cxn>
                  <a:cxn ang="0">
                    <a:pos x="56" y="226"/>
                  </a:cxn>
                  <a:cxn ang="0">
                    <a:pos x="77" y="237"/>
                  </a:cxn>
                  <a:cxn ang="0">
                    <a:pos x="102" y="244"/>
                  </a:cxn>
                  <a:cxn ang="0">
                    <a:pos x="127" y="247"/>
                  </a:cxn>
                  <a:cxn ang="0">
                    <a:pos x="127" y="247"/>
                  </a:cxn>
                </a:cxnLst>
                <a:rect l="0" t="0" r="r" b="b"/>
                <a:pathLst>
                  <a:path w="256" h="248">
                    <a:moveTo>
                      <a:pt x="127" y="247"/>
                    </a:moveTo>
                    <a:lnTo>
                      <a:pt x="153" y="244"/>
                    </a:lnTo>
                    <a:lnTo>
                      <a:pt x="178" y="237"/>
                    </a:lnTo>
                    <a:lnTo>
                      <a:pt x="199" y="226"/>
                    </a:lnTo>
                    <a:lnTo>
                      <a:pt x="217" y="210"/>
                    </a:lnTo>
                    <a:lnTo>
                      <a:pt x="233" y="192"/>
                    </a:lnTo>
                    <a:lnTo>
                      <a:pt x="245" y="172"/>
                    </a:lnTo>
                    <a:lnTo>
                      <a:pt x="252" y="148"/>
                    </a:lnTo>
                    <a:lnTo>
                      <a:pt x="255" y="123"/>
                    </a:lnTo>
                    <a:lnTo>
                      <a:pt x="252" y="98"/>
                    </a:lnTo>
                    <a:lnTo>
                      <a:pt x="245" y="74"/>
                    </a:lnTo>
                    <a:lnTo>
                      <a:pt x="233" y="54"/>
                    </a:lnTo>
                    <a:lnTo>
                      <a:pt x="217" y="36"/>
                    </a:lnTo>
                    <a:lnTo>
                      <a:pt x="199" y="20"/>
                    </a:lnTo>
                    <a:lnTo>
                      <a:pt x="178" y="9"/>
                    </a:lnTo>
                    <a:lnTo>
                      <a:pt x="153" y="2"/>
                    </a:lnTo>
                    <a:lnTo>
                      <a:pt x="127" y="0"/>
                    </a:lnTo>
                    <a:lnTo>
                      <a:pt x="102" y="2"/>
                    </a:lnTo>
                    <a:lnTo>
                      <a:pt x="77" y="9"/>
                    </a:lnTo>
                    <a:lnTo>
                      <a:pt x="56" y="20"/>
                    </a:lnTo>
                    <a:lnTo>
                      <a:pt x="38" y="36"/>
                    </a:lnTo>
                    <a:lnTo>
                      <a:pt x="21" y="54"/>
                    </a:lnTo>
                    <a:lnTo>
                      <a:pt x="9" y="74"/>
                    </a:lnTo>
                    <a:lnTo>
                      <a:pt x="3" y="98"/>
                    </a:lnTo>
                    <a:lnTo>
                      <a:pt x="0" y="123"/>
                    </a:lnTo>
                    <a:lnTo>
                      <a:pt x="3" y="148"/>
                    </a:lnTo>
                    <a:lnTo>
                      <a:pt x="9" y="172"/>
                    </a:lnTo>
                    <a:lnTo>
                      <a:pt x="21" y="192"/>
                    </a:lnTo>
                    <a:lnTo>
                      <a:pt x="38" y="210"/>
                    </a:lnTo>
                    <a:lnTo>
                      <a:pt x="56" y="226"/>
                    </a:lnTo>
                    <a:lnTo>
                      <a:pt x="77" y="237"/>
                    </a:lnTo>
                    <a:lnTo>
                      <a:pt x="102" y="244"/>
                    </a:lnTo>
                    <a:lnTo>
                      <a:pt x="127" y="247"/>
                    </a:lnTo>
                    <a:lnTo>
                      <a:pt x="127" y="247"/>
                    </a:lnTo>
                  </a:path>
                </a:pathLst>
              </a:custGeom>
              <a:solidFill>
                <a:srgbClr val="FFFFFF"/>
              </a:solidFill>
              <a:ln w="9525">
                <a:noFill/>
                <a:round/>
                <a:headEnd/>
                <a:tailEnd/>
              </a:ln>
            </p:spPr>
            <p:txBody>
              <a:bodyPr wrap="none" anchor="ctr"/>
              <a:lstStyle/>
              <a:p>
                <a:endParaRPr lang="en-US"/>
              </a:p>
            </p:txBody>
          </p:sp>
          <p:sp>
            <p:nvSpPr>
              <p:cNvPr id="1254548" name="Freeform 148"/>
              <p:cNvSpPr>
                <a:spLocks noChangeArrowheads="1"/>
              </p:cNvSpPr>
              <p:nvPr/>
            </p:nvSpPr>
            <p:spPr bwMode="auto">
              <a:xfrm>
                <a:off x="4604" y="3111"/>
                <a:ext cx="31" cy="30"/>
              </a:xfrm>
              <a:custGeom>
                <a:avLst/>
                <a:gdLst/>
                <a:ahLst/>
                <a:cxnLst>
                  <a:cxn ang="0">
                    <a:pos x="118" y="0"/>
                  </a:cxn>
                  <a:cxn ang="0">
                    <a:pos x="118" y="0"/>
                  </a:cxn>
                  <a:cxn ang="0">
                    <a:pos x="115" y="23"/>
                  </a:cxn>
                  <a:cxn ang="0">
                    <a:pos x="110" y="44"/>
                  </a:cxn>
                  <a:cxn ang="0">
                    <a:pos x="97" y="64"/>
                  </a:cxn>
                  <a:cxn ang="0">
                    <a:pos x="83" y="80"/>
                  </a:cxn>
                  <a:cxn ang="0">
                    <a:pos x="67" y="94"/>
                  </a:cxn>
                  <a:cxn ang="0">
                    <a:pos x="46" y="106"/>
                  </a:cxn>
                  <a:cxn ang="0">
                    <a:pos x="24" y="111"/>
                  </a:cxn>
                  <a:cxn ang="0">
                    <a:pos x="0" y="114"/>
                  </a:cxn>
                  <a:cxn ang="0">
                    <a:pos x="0" y="130"/>
                  </a:cxn>
                  <a:cxn ang="0">
                    <a:pos x="26" y="127"/>
                  </a:cxn>
                  <a:cxn ang="0">
                    <a:pos x="51" y="119"/>
                  </a:cxn>
                  <a:cxn ang="0">
                    <a:pos x="74" y="107"/>
                  </a:cxn>
                  <a:cxn ang="0">
                    <a:pos x="95" y="92"/>
                  </a:cxn>
                  <a:cxn ang="0">
                    <a:pos x="111" y="72"/>
                  </a:cxn>
                  <a:cxn ang="0">
                    <a:pos x="123" y="49"/>
                  </a:cxn>
                  <a:cxn ang="0">
                    <a:pos x="131" y="25"/>
                  </a:cxn>
                  <a:cxn ang="0">
                    <a:pos x="135" y="0"/>
                  </a:cxn>
                  <a:cxn ang="0">
                    <a:pos x="135" y="0"/>
                  </a:cxn>
                  <a:cxn ang="0">
                    <a:pos x="118" y="0"/>
                  </a:cxn>
                  <a:cxn ang="0">
                    <a:pos x="118" y="0"/>
                  </a:cxn>
                </a:cxnLst>
                <a:rect l="0" t="0" r="r" b="b"/>
                <a:pathLst>
                  <a:path w="136" h="131">
                    <a:moveTo>
                      <a:pt x="118" y="0"/>
                    </a:moveTo>
                    <a:lnTo>
                      <a:pt x="118" y="0"/>
                    </a:lnTo>
                    <a:lnTo>
                      <a:pt x="115" y="23"/>
                    </a:lnTo>
                    <a:lnTo>
                      <a:pt x="110" y="44"/>
                    </a:lnTo>
                    <a:lnTo>
                      <a:pt x="97" y="64"/>
                    </a:lnTo>
                    <a:lnTo>
                      <a:pt x="83" y="80"/>
                    </a:lnTo>
                    <a:lnTo>
                      <a:pt x="67" y="94"/>
                    </a:lnTo>
                    <a:lnTo>
                      <a:pt x="46" y="106"/>
                    </a:lnTo>
                    <a:lnTo>
                      <a:pt x="24" y="111"/>
                    </a:lnTo>
                    <a:lnTo>
                      <a:pt x="0" y="114"/>
                    </a:lnTo>
                    <a:lnTo>
                      <a:pt x="0" y="130"/>
                    </a:lnTo>
                    <a:lnTo>
                      <a:pt x="26" y="127"/>
                    </a:lnTo>
                    <a:lnTo>
                      <a:pt x="51" y="119"/>
                    </a:lnTo>
                    <a:lnTo>
                      <a:pt x="74" y="107"/>
                    </a:lnTo>
                    <a:lnTo>
                      <a:pt x="95" y="92"/>
                    </a:lnTo>
                    <a:lnTo>
                      <a:pt x="111" y="72"/>
                    </a:lnTo>
                    <a:lnTo>
                      <a:pt x="123" y="49"/>
                    </a:lnTo>
                    <a:lnTo>
                      <a:pt x="131" y="25"/>
                    </a:lnTo>
                    <a:lnTo>
                      <a:pt x="135" y="0"/>
                    </a:lnTo>
                    <a:lnTo>
                      <a:pt x="135" y="0"/>
                    </a:lnTo>
                    <a:lnTo>
                      <a:pt x="118" y="0"/>
                    </a:lnTo>
                    <a:lnTo>
                      <a:pt x="118" y="0"/>
                    </a:lnTo>
                  </a:path>
                </a:pathLst>
              </a:custGeom>
              <a:solidFill>
                <a:srgbClr val="000000"/>
              </a:solidFill>
              <a:ln w="9525">
                <a:noFill/>
                <a:round/>
                <a:headEnd/>
                <a:tailEnd/>
              </a:ln>
            </p:spPr>
            <p:txBody>
              <a:bodyPr wrap="none" anchor="ctr"/>
              <a:lstStyle/>
              <a:p>
                <a:endParaRPr lang="en-US"/>
              </a:p>
            </p:txBody>
          </p:sp>
          <p:sp>
            <p:nvSpPr>
              <p:cNvPr id="1254549" name="Freeform 149"/>
              <p:cNvSpPr>
                <a:spLocks noChangeArrowheads="1"/>
              </p:cNvSpPr>
              <p:nvPr/>
            </p:nvSpPr>
            <p:spPr bwMode="auto">
              <a:xfrm>
                <a:off x="4604" y="3081"/>
                <a:ext cx="31" cy="31"/>
              </a:xfrm>
              <a:custGeom>
                <a:avLst/>
                <a:gdLst/>
                <a:ahLst/>
                <a:cxnLst>
                  <a:cxn ang="0">
                    <a:pos x="0" y="15"/>
                  </a:cxn>
                  <a:cxn ang="0">
                    <a:pos x="0" y="15"/>
                  </a:cxn>
                  <a:cxn ang="0">
                    <a:pos x="24" y="18"/>
                  </a:cxn>
                  <a:cxn ang="0">
                    <a:pos x="46" y="24"/>
                  </a:cxn>
                  <a:cxn ang="0">
                    <a:pos x="67" y="35"/>
                  </a:cxn>
                  <a:cxn ang="0">
                    <a:pos x="83" y="49"/>
                  </a:cxn>
                  <a:cxn ang="0">
                    <a:pos x="97" y="66"/>
                  </a:cxn>
                  <a:cxn ang="0">
                    <a:pos x="110" y="87"/>
                  </a:cxn>
                  <a:cxn ang="0">
                    <a:pos x="115" y="109"/>
                  </a:cxn>
                  <a:cxn ang="0">
                    <a:pos x="118" y="134"/>
                  </a:cxn>
                  <a:cxn ang="0">
                    <a:pos x="135" y="134"/>
                  </a:cxn>
                  <a:cxn ang="0">
                    <a:pos x="131" y="107"/>
                  </a:cxn>
                  <a:cxn ang="0">
                    <a:pos x="123" y="81"/>
                  </a:cxn>
                  <a:cxn ang="0">
                    <a:pos x="111" y="58"/>
                  </a:cxn>
                  <a:cxn ang="0">
                    <a:pos x="95" y="38"/>
                  </a:cxn>
                  <a:cxn ang="0">
                    <a:pos x="74" y="22"/>
                  </a:cxn>
                  <a:cxn ang="0">
                    <a:pos x="51" y="10"/>
                  </a:cxn>
                  <a:cxn ang="0">
                    <a:pos x="26" y="2"/>
                  </a:cxn>
                  <a:cxn ang="0">
                    <a:pos x="0" y="0"/>
                  </a:cxn>
                  <a:cxn ang="0">
                    <a:pos x="0" y="0"/>
                  </a:cxn>
                  <a:cxn ang="0">
                    <a:pos x="0" y="15"/>
                  </a:cxn>
                  <a:cxn ang="0">
                    <a:pos x="0" y="15"/>
                  </a:cxn>
                </a:cxnLst>
                <a:rect l="0" t="0" r="r" b="b"/>
                <a:pathLst>
                  <a:path w="136" h="135">
                    <a:moveTo>
                      <a:pt x="0" y="15"/>
                    </a:moveTo>
                    <a:lnTo>
                      <a:pt x="0" y="15"/>
                    </a:lnTo>
                    <a:lnTo>
                      <a:pt x="24" y="18"/>
                    </a:lnTo>
                    <a:lnTo>
                      <a:pt x="46" y="24"/>
                    </a:lnTo>
                    <a:lnTo>
                      <a:pt x="67" y="35"/>
                    </a:lnTo>
                    <a:lnTo>
                      <a:pt x="83" y="49"/>
                    </a:lnTo>
                    <a:lnTo>
                      <a:pt x="97" y="66"/>
                    </a:lnTo>
                    <a:lnTo>
                      <a:pt x="110" y="87"/>
                    </a:lnTo>
                    <a:lnTo>
                      <a:pt x="115" y="109"/>
                    </a:lnTo>
                    <a:lnTo>
                      <a:pt x="118" y="134"/>
                    </a:lnTo>
                    <a:lnTo>
                      <a:pt x="135" y="134"/>
                    </a:lnTo>
                    <a:lnTo>
                      <a:pt x="131" y="107"/>
                    </a:lnTo>
                    <a:lnTo>
                      <a:pt x="123" y="81"/>
                    </a:lnTo>
                    <a:lnTo>
                      <a:pt x="111" y="58"/>
                    </a:lnTo>
                    <a:lnTo>
                      <a:pt x="95" y="38"/>
                    </a:lnTo>
                    <a:lnTo>
                      <a:pt x="74" y="22"/>
                    </a:lnTo>
                    <a:lnTo>
                      <a:pt x="51" y="10"/>
                    </a:lnTo>
                    <a:lnTo>
                      <a:pt x="26" y="2"/>
                    </a:lnTo>
                    <a:lnTo>
                      <a:pt x="0" y="0"/>
                    </a:lnTo>
                    <a:lnTo>
                      <a:pt x="0" y="0"/>
                    </a:lnTo>
                    <a:lnTo>
                      <a:pt x="0" y="15"/>
                    </a:lnTo>
                    <a:lnTo>
                      <a:pt x="0" y="15"/>
                    </a:lnTo>
                  </a:path>
                </a:pathLst>
              </a:custGeom>
              <a:solidFill>
                <a:srgbClr val="000000"/>
              </a:solidFill>
              <a:ln w="9525">
                <a:noFill/>
                <a:round/>
                <a:headEnd/>
                <a:tailEnd/>
              </a:ln>
            </p:spPr>
            <p:txBody>
              <a:bodyPr wrap="none" anchor="ctr"/>
              <a:lstStyle/>
              <a:p>
                <a:endParaRPr lang="en-US"/>
              </a:p>
            </p:txBody>
          </p:sp>
          <p:sp>
            <p:nvSpPr>
              <p:cNvPr id="1254550" name="Freeform 150"/>
              <p:cNvSpPr>
                <a:spLocks noChangeArrowheads="1"/>
              </p:cNvSpPr>
              <p:nvPr/>
            </p:nvSpPr>
            <p:spPr bwMode="auto">
              <a:xfrm>
                <a:off x="4573" y="3081"/>
                <a:ext cx="32" cy="31"/>
              </a:xfrm>
              <a:custGeom>
                <a:avLst/>
                <a:gdLst/>
                <a:ahLst/>
                <a:cxnLst>
                  <a:cxn ang="0">
                    <a:pos x="16" y="134"/>
                  </a:cxn>
                  <a:cxn ang="0">
                    <a:pos x="16" y="134"/>
                  </a:cxn>
                  <a:cxn ang="0">
                    <a:pos x="19" y="109"/>
                  </a:cxn>
                  <a:cxn ang="0">
                    <a:pos x="25" y="87"/>
                  </a:cxn>
                  <a:cxn ang="0">
                    <a:pos x="37" y="66"/>
                  </a:cxn>
                  <a:cxn ang="0">
                    <a:pos x="51" y="49"/>
                  </a:cxn>
                  <a:cxn ang="0">
                    <a:pos x="69" y="35"/>
                  </a:cxn>
                  <a:cxn ang="0">
                    <a:pos x="90" y="24"/>
                  </a:cxn>
                  <a:cxn ang="0">
                    <a:pos x="113" y="18"/>
                  </a:cxn>
                  <a:cxn ang="0">
                    <a:pos x="138" y="15"/>
                  </a:cxn>
                  <a:cxn ang="0">
                    <a:pos x="138" y="0"/>
                  </a:cxn>
                  <a:cxn ang="0">
                    <a:pos x="111" y="2"/>
                  </a:cxn>
                  <a:cxn ang="0">
                    <a:pos x="84" y="10"/>
                  </a:cxn>
                  <a:cxn ang="0">
                    <a:pos x="60" y="22"/>
                  </a:cxn>
                  <a:cxn ang="0">
                    <a:pos x="39" y="38"/>
                  </a:cxn>
                  <a:cxn ang="0">
                    <a:pos x="23" y="58"/>
                  </a:cxn>
                  <a:cxn ang="0">
                    <a:pos x="11" y="81"/>
                  </a:cxn>
                  <a:cxn ang="0">
                    <a:pos x="3" y="107"/>
                  </a:cxn>
                  <a:cxn ang="0">
                    <a:pos x="0" y="134"/>
                  </a:cxn>
                  <a:cxn ang="0">
                    <a:pos x="0" y="134"/>
                  </a:cxn>
                  <a:cxn ang="0">
                    <a:pos x="16" y="134"/>
                  </a:cxn>
                  <a:cxn ang="0">
                    <a:pos x="16" y="134"/>
                  </a:cxn>
                </a:cxnLst>
                <a:rect l="0" t="0" r="r" b="b"/>
                <a:pathLst>
                  <a:path w="139" h="135">
                    <a:moveTo>
                      <a:pt x="16" y="134"/>
                    </a:moveTo>
                    <a:lnTo>
                      <a:pt x="16" y="134"/>
                    </a:lnTo>
                    <a:lnTo>
                      <a:pt x="19" y="109"/>
                    </a:lnTo>
                    <a:lnTo>
                      <a:pt x="25" y="87"/>
                    </a:lnTo>
                    <a:lnTo>
                      <a:pt x="37" y="66"/>
                    </a:lnTo>
                    <a:lnTo>
                      <a:pt x="51" y="49"/>
                    </a:lnTo>
                    <a:lnTo>
                      <a:pt x="69" y="35"/>
                    </a:lnTo>
                    <a:lnTo>
                      <a:pt x="90" y="24"/>
                    </a:lnTo>
                    <a:lnTo>
                      <a:pt x="113" y="18"/>
                    </a:lnTo>
                    <a:lnTo>
                      <a:pt x="138" y="15"/>
                    </a:lnTo>
                    <a:lnTo>
                      <a:pt x="138" y="0"/>
                    </a:lnTo>
                    <a:lnTo>
                      <a:pt x="111" y="2"/>
                    </a:lnTo>
                    <a:lnTo>
                      <a:pt x="84" y="10"/>
                    </a:lnTo>
                    <a:lnTo>
                      <a:pt x="60" y="22"/>
                    </a:lnTo>
                    <a:lnTo>
                      <a:pt x="39" y="38"/>
                    </a:lnTo>
                    <a:lnTo>
                      <a:pt x="23" y="58"/>
                    </a:lnTo>
                    <a:lnTo>
                      <a:pt x="11" y="81"/>
                    </a:lnTo>
                    <a:lnTo>
                      <a:pt x="3" y="107"/>
                    </a:lnTo>
                    <a:lnTo>
                      <a:pt x="0" y="134"/>
                    </a:lnTo>
                    <a:lnTo>
                      <a:pt x="0" y="134"/>
                    </a:lnTo>
                    <a:lnTo>
                      <a:pt x="16" y="134"/>
                    </a:lnTo>
                    <a:lnTo>
                      <a:pt x="16" y="134"/>
                    </a:lnTo>
                  </a:path>
                </a:pathLst>
              </a:custGeom>
              <a:solidFill>
                <a:srgbClr val="000000"/>
              </a:solidFill>
              <a:ln w="9525">
                <a:noFill/>
                <a:round/>
                <a:headEnd/>
                <a:tailEnd/>
              </a:ln>
            </p:spPr>
            <p:txBody>
              <a:bodyPr wrap="none" anchor="ctr"/>
              <a:lstStyle/>
              <a:p>
                <a:endParaRPr lang="en-US"/>
              </a:p>
            </p:txBody>
          </p:sp>
          <p:sp>
            <p:nvSpPr>
              <p:cNvPr id="1254551" name="Freeform 151"/>
              <p:cNvSpPr>
                <a:spLocks noChangeArrowheads="1"/>
              </p:cNvSpPr>
              <p:nvPr/>
            </p:nvSpPr>
            <p:spPr bwMode="auto">
              <a:xfrm>
                <a:off x="4573" y="3111"/>
                <a:ext cx="32" cy="30"/>
              </a:xfrm>
              <a:custGeom>
                <a:avLst/>
                <a:gdLst/>
                <a:ahLst/>
                <a:cxnLst>
                  <a:cxn ang="0">
                    <a:pos x="138" y="114"/>
                  </a:cxn>
                  <a:cxn ang="0">
                    <a:pos x="138" y="114"/>
                  </a:cxn>
                  <a:cxn ang="0">
                    <a:pos x="113" y="111"/>
                  </a:cxn>
                  <a:cxn ang="0">
                    <a:pos x="90" y="106"/>
                  </a:cxn>
                  <a:cxn ang="0">
                    <a:pos x="69" y="94"/>
                  </a:cxn>
                  <a:cxn ang="0">
                    <a:pos x="51" y="80"/>
                  </a:cxn>
                  <a:cxn ang="0">
                    <a:pos x="37" y="64"/>
                  </a:cxn>
                  <a:cxn ang="0">
                    <a:pos x="25" y="44"/>
                  </a:cxn>
                  <a:cxn ang="0">
                    <a:pos x="19" y="23"/>
                  </a:cxn>
                  <a:cxn ang="0">
                    <a:pos x="16" y="0"/>
                  </a:cxn>
                  <a:cxn ang="0">
                    <a:pos x="0" y="0"/>
                  </a:cxn>
                  <a:cxn ang="0">
                    <a:pos x="3" y="25"/>
                  </a:cxn>
                  <a:cxn ang="0">
                    <a:pos x="11" y="49"/>
                  </a:cxn>
                  <a:cxn ang="0">
                    <a:pos x="23" y="72"/>
                  </a:cxn>
                  <a:cxn ang="0">
                    <a:pos x="39" y="92"/>
                  </a:cxn>
                  <a:cxn ang="0">
                    <a:pos x="60" y="107"/>
                  </a:cxn>
                  <a:cxn ang="0">
                    <a:pos x="84" y="119"/>
                  </a:cxn>
                  <a:cxn ang="0">
                    <a:pos x="111" y="127"/>
                  </a:cxn>
                  <a:cxn ang="0">
                    <a:pos x="138" y="130"/>
                  </a:cxn>
                  <a:cxn ang="0">
                    <a:pos x="138" y="130"/>
                  </a:cxn>
                  <a:cxn ang="0">
                    <a:pos x="138" y="114"/>
                  </a:cxn>
                  <a:cxn ang="0">
                    <a:pos x="138" y="114"/>
                  </a:cxn>
                </a:cxnLst>
                <a:rect l="0" t="0" r="r" b="b"/>
                <a:pathLst>
                  <a:path w="139" h="131">
                    <a:moveTo>
                      <a:pt x="138" y="114"/>
                    </a:moveTo>
                    <a:lnTo>
                      <a:pt x="138" y="114"/>
                    </a:lnTo>
                    <a:lnTo>
                      <a:pt x="113" y="111"/>
                    </a:lnTo>
                    <a:lnTo>
                      <a:pt x="90" y="106"/>
                    </a:lnTo>
                    <a:lnTo>
                      <a:pt x="69" y="94"/>
                    </a:lnTo>
                    <a:lnTo>
                      <a:pt x="51" y="80"/>
                    </a:lnTo>
                    <a:lnTo>
                      <a:pt x="37" y="64"/>
                    </a:lnTo>
                    <a:lnTo>
                      <a:pt x="25" y="44"/>
                    </a:lnTo>
                    <a:lnTo>
                      <a:pt x="19" y="23"/>
                    </a:lnTo>
                    <a:lnTo>
                      <a:pt x="16" y="0"/>
                    </a:lnTo>
                    <a:lnTo>
                      <a:pt x="0" y="0"/>
                    </a:lnTo>
                    <a:lnTo>
                      <a:pt x="3" y="25"/>
                    </a:lnTo>
                    <a:lnTo>
                      <a:pt x="11" y="49"/>
                    </a:lnTo>
                    <a:lnTo>
                      <a:pt x="23" y="72"/>
                    </a:lnTo>
                    <a:lnTo>
                      <a:pt x="39" y="92"/>
                    </a:lnTo>
                    <a:lnTo>
                      <a:pt x="60" y="107"/>
                    </a:lnTo>
                    <a:lnTo>
                      <a:pt x="84" y="119"/>
                    </a:lnTo>
                    <a:lnTo>
                      <a:pt x="111" y="127"/>
                    </a:lnTo>
                    <a:lnTo>
                      <a:pt x="138" y="130"/>
                    </a:lnTo>
                    <a:lnTo>
                      <a:pt x="138" y="130"/>
                    </a:lnTo>
                    <a:lnTo>
                      <a:pt x="138" y="114"/>
                    </a:lnTo>
                    <a:lnTo>
                      <a:pt x="138" y="114"/>
                    </a:lnTo>
                  </a:path>
                </a:pathLst>
              </a:custGeom>
              <a:solidFill>
                <a:srgbClr val="000000"/>
              </a:solidFill>
              <a:ln w="9525">
                <a:noFill/>
                <a:round/>
                <a:headEnd/>
                <a:tailEnd/>
              </a:ln>
            </p:spPr>
            <p:txBody>
              <a:bodyPr wrap="none" anchor="ctr"/>
              <a:lstStyle/>
              <a:p>
                <a:endParaRPr lang="en-US"/>
              </a:p>
            </p:txBody>
          </p:sp>
          <p:sp>
            <p:nvSpPr>
              <p:cNvPr id="1254552" name="Freeform 152"/>
              <p:cNvSpPr>
                <a:spLocks noChangeArrowheads="1"/>
              </p:cNvSpPr>
              <p:nvPr/>
            </p:nvSpPr>
            <p:spPr bwMode="auto">
              <a:xfrm>
                <a:off x="4473" y="2983"/>
                <a:ext cx="257" cy="53"/>
              </a:xfrm>
              <a:custGeom>
                <a:avLst/>
                <a:gdLst/>
                <a:ahLst/>
                <a:cxnLst>
                  <a:cxn ang="0">
                    <a:pos x="1126" y="231"/>
                  </a:cxn>
                  <a:cxn ang="0">
                    <a:pos x="1127" y="231"/>
                  </a:cxn>
                  <a:cxn ang="0">
                    <a:pos x="1130" y="230"/>
                  </a:cxn>
                  <a:cxn ang="0">
                    <a:pos x="1131" y="229"/>
                  </a:cxn>
                  <a:cxn ang="0">
                    <a:pos x="1131" y="227"/>
                  </a:cxn>
                  <a:cxn ang="0">
                    <a:pos x="1131" y="2"/>
                  </a:cxn>
                  <a:cxn ang="0">
                    <a:pos x="1131" y="1"/>
                  </a:cxn>
                  <a:cxn ang="0">
                    <a:pos x="1130" y="0"/>
                  </a:cxn>
                  <a:cxn ang="0">
                    <a:pos x="1127" y="0"/>
                  </a:cxn>
                  <a:cxn ang="0">
                    <a:pos x="1126" y="0"/>
                  </a:cxn>
                  <a:cxn ang="0">
                    <a:pos x="3" y="0"/>
                  </a:cxn>
                  <a:cxn ang="0">
                    <a:pos x="2" y="0"/>
                  </a:cxn>
                  <a:cxn ang="0">
                    <a:pos x="0" y="0"/>
                  </a:cxn>
                  <a:cxn ang="0">
                    <a:pos x="0" y="1"/>
                  </a:cxn>
                  <a:cxn ang="0">
                    <a:pos x="0" y="2"/>
                  </a:cxn>
                  <a:cxn ang="0">
                    <a:pos x="0" y="227"/>
                  </a:cxn>
                  <a:cxn ang="0">
                    <a:pos x="0" y="229"/>
                  </a:cxn>
                  <a:cxn ang="0">
                    <a:pos x="0" y="230"/>
                  </a:cxn>
                  <a:cxn ang="0">
                    <a:pos x="2" y="231"/>
                  </a:cxn>
                  <a:cxn ang="0">
                    <a:pos x="3" y="231"/>
                  </a:cxn>
                  <a:cxn ang="0">
                    <a:pos x="1126" y="231"/>
                  </a:cxn>
                  <a:cxn ang="0">
                    <a:pos x="1126" y="231"/>
                  </a:cxn>
                </a:cxnLst>
                <a:rect l="0" t="0" r="r" b="b"/>
                <a:pathLst>
                  <a:path w="1132" h="232">
                    <a:moveTo>
                      <a:pt x="1126" y="231"/>
                    </a:moveTo>
                    <a:lnTo>
                      <a:pt x="1127" y="231"/>
                    </a:lnTo>
                    <a:lnTo>
                      <a:pt x="1130" y="230"/>
                    </a:lnTo>
                    <a:lnTo>
                      <a:pt x="1131" y="229"/>
                    </a:lnTo>
                    <a:lnTo>
                      <a:pt x="1131" y="227"/>
                    </a:lnTo>
                    <a:lnTo>
                      <a:pt x="1131" y="2"/>
                    </a:lnTo>
                    <a:lnTo>
                      <a:pt x="1131" y="1"/>
                    </a:lnTo>
                    <a:lnTo>
                      <a:pt x="1130" y="0"/>
                    </a:lnTo>
                    <a:lnTo>
                      <a:pt x="1127" y="0"/>
                    </a:lnTo>
                    <a:lnTo>
                      <a:pt x="1126" y="0"/>
                    </a:lnTo>
                    <a:lnTo>
                      <a:pt x="3" y="0"/>
                    </a:lnTo>
                    <a:lnTo>
                      <a:pt x="2" y="0"/>
                    </a:lnTo>
                    <a:lnTo>
                      <a:pt x="0" y="0"/>
                    </a:lnTo>
                    <a:lnTo>
                      <a:pt x="0" y="1"/>
                    </a:lnTo>
                    <a:lnTo>
                      <a:pt x="0" y="2"/>
                    </a:lnTo>
                    <a:lnTo>
                      <a:pt x="0" y="227"/>
                    </a:lnTo>
                    <a:lnTo>
                      <a:pt x="0" y="229"/>
                    </a:lnTo>
                    <a:lnTo>
                      <a:pt x="0" y="230"/>
                    </a:lnTo>
                    <a:lnTo>
                      <a:pt x="2" y="231"/>
                    </a:lnTo>
                    <a:lnTo>
                      <a:pt x="3" y="231"/>
                    </a:lnTo>
                    <a:lnTo>
                      <a:pt x="1126" y="231"/>
                    </a:lnTo>
                    <a:lnTo>
                      <a:pt x="1126" y="231"/>
                    </a:lnTo>
                  </a:path>
                </a:pathLst>
              </a:custGeom>
              <a:solidFill>
                <a:srgbClr val="E8EAEA"/>
              </a:solidFill>
              <a:ln w="9525">
                <a:noFill/>
                <a:round/>
                <a:headEnd/>
                <a:tailEnd/>
              </a:ln>
            </p:spPr>
            <p:txBody>
              <a:bodyPr wrap="none" anchor="ctr"/>
              <a:lstStyle/>
              <a:p>
                <a:endParaRPr lang="en-US"/>
              </a:p>
            </p:txBody>
          </p:sp>
          <p:sp>
            <p:nvSpPr>
              <p:cNvPr id="1254553" name="Freeform 153"/>
              <p:cNvSpPr>
                <a:spLocks noChangeArrowheads="1"/>
              </p:cNvSpPr>
              <p:nvPr/>
            </p:nvSpPr>
            <p:spPr bwMode="auto">
              <a:xfrm>
                <a:off x="4473" y="2983"/>
                <a:ext cx="257" cy="53"/>
              </a:xfrm>
              <a:custGeom>
                <a:avLst/>
                <a:gdLst/>
                <a:ahLst/>
                <a:cxnLst>
                  <a:cxn ang="0">
                    <a:pos x="1126" y="231"/>
                  </a:cxn>
                  <a:cxn ang="0">
                    <a:pos x="1126" y="231"/>
                  </a:cxn>
                  <a:cxn ang="0">
                    <a:pos x="1127" y="231"/>
                  </a:cxn>
                  <a:cxn ang="0">
                    <a:pos x="1130" y="230"/>
                  </a:cxn>
                  <a:cxn ang="0">
                    <a:pos x="1131" y="229"/>
                  </a:cxn>
                  <a:cxn ang="0">
                    <a:pos x="1131" y="227"/>
                  </a:cxn>
                  <a:cxn ang="0">
                    <a:pos x="1131" y="2"/>
                  </a:cxn>
                  <a:cxn ang="0">
                    <a:pos x="1131" y="2"/>
                  </a:cxn>
                  <a:cxn ang="0">
                    <a:pos x="1131" y="1"/>
                  </a:cxn>
                  <a:cxn ang="0">
                    <a:pos x="1130" y="0"/>
                  </a:cxn>
                  <a:cxn ang="0">
                    <a:pos x="1127" y="0"/>
                  </a:cxn>
                  <a:cxn ang="0">
                    <a:pos x="1126" y="0"/>
                  </a:cxn>
                  <a:cxn ang="0">
                    <a:pos x="3" y="0"/>
                  </a:cxn>
                  <a:cxn ang="0">
                    <a:pos x="3" y="0"/>
                  </a:cxn>
                  <a:cxn ang="0">
                    <a:pos x="2" y="0"/>
                  </a:cxn>
                  <a:cxn ang="0">
                    <a:pos x="0" y="0"/>
                  </a:cxn>
                  <a:cxn ang="0">
                    <a:pos x="0" y="1"/>
                  </a:cxn>
                  <a:cxn ang="0">
                    <a:pos x="0" y="2"/>
                  </a:cxn>
                  <a:cxn ang="0">
                    <a:pos x="0" y="227"/>
                  </a:cxn>
                  <a:cxn ang="0">
                    <a:pos x="0" y="227"/>
                  </a:cxn>
                  <a:cxn ang="0">
                    <a:pos x="0" y="229"/>
                  </a:cxn>
                  <a:cxn ang="0">
                    <a:pos x="0" y="230"/>
                  </a:cxn>
                  <a:cxn ang="0">
                    <a:pos x="2" y="231"/>
                  </a:cxn>
                  <a:cxn ang="0">
                    <a:pos x="3" y="231"/>
                  </a:cxn>
                  <a:cxn ang="0">
                    <a:pos x="1126" y="231"/>
                  </a:cxn>
                </a:cxnLst>
                <a:rect l="0" t="0" r="r" b="b"/>
                <a:pathLst>
                  <a:path w="1132" h="232">
                    <a:moveTo>
                      <a:pt x="1126" y="231"/>
                    </a:moveTo>
                    <a:lnTo>
                      <a:pt x="1126" y="231"/>
                    </a:lnTo>
                    <a:lnTo>
                      <a:pt x="1127" y="231"/>
                    </a:lnTo>
                    <a:lnTo>
                      <a:pt x="1130" y="230"/>
                    </a:lnTo>
                    <a:lnTo>
                      <a:pt x="1131" y="229"/>
                    </a:lnTo>
                    <a:lnTo>
                      <a:pt x="1131" y="227"/>
                    </a:lnTo>
                    <a:lnTo>
                      <a:pt x="1131" y="2"/>
                    </a:lnTo>
                    <a:lnTo>
                      <a:pt x="1131" y="2"/>
                    </a:lnTo>
                    <a:lnTo>
                      <a:pt x="1131" y="1"/>
                    </a:lnTo>
                    <a:lnTo>
                      <a:pt x="1130" y="0"/>
                    </a:lnTo>
                    <a:lnTo>
                      <a:pt x="1127" y="0"/>
                    </a:lnTo>
                    <a:lnTo>
                      <a:pt x="1126" y="0"/>
                    </a:lnTo>
                    <a:lnTo>
                      <a:pt x="3" y="0"/>
                    </a:lnTo>
                    <a:lnTo>
                      <a:pt x="3" y="0"/>
                    </a:lnTo>
                    <a:lnTo>
                      <a:pt x="2" y="0"/>
                    </a:lnTo>
                    <a:lnTo>
                      <a:pt x="0" y="0"/>
                    </a:lnTo>
                    <a:lnTo>
                      <a:pt x="0" y="1"/>
                    </a:lnTo>
                    <a:lnTo>
                      <a:pt x="0" y="2"/>
                    </a:lnTo>
                    <a:lnTo>
                      <a:pt x="0" y="227"/>
                    </a:lnTo>
                    <a:lnTo>
                      <a:pt x="0" y="227"/>
                    </a:lnTo>
                    <a:lnTo>
                      <a:pt x="0" y="229"/>
                    </a:lnTo>
                    <a:lnTo>
                      <a:pt x="0" y="230"/>
                    </a:lnTo>
                    <a:lnTo>
                      <a:pt x="2" y="231"/>
                    </a:lnTo>
                    <a:lnTo>
                      <a:pt x="3" y="231"/>
                    </a:lnTo>
                    <a:lnTo>
                      <a:pt x="1126" y="231"/>
                    </a:lnTo>
                  </a:path>
                </a:pathLst>
              </a:custGeom>
              <a:noFill/>
              <a:ln w="9525">
                <a:solidFill>
                  <a:srgbClr val="000000"/>
                </a:solidFill>
                <a:round/>
                <a:headEnd/>
                <a:tailEnd/>
              </a:ln>
            </p:spPr>
            <p:txBody>
              <a:bodyPr/>
              <a:lstStyle/>
              <a:p>
                <a:endParaRPr lang="en-US"/>
              </a:p>
            </p:txBody>
          </p:sp>
          <p:sp>
            <p:nvSpPr>
              <p:cNvPr id="1254554" name="Freeform 154"/>
              <p:cNvSpPr>
                <a:spLocks noChangeArrowheads="1"/>
              </p:cNvSpPr>
              <p:nvPr/>
            </p:nvSpPr>
            <p:spPr bwMode="auto">
              <a:xfrm>
                <a:off x="2662" y="2719"/>
                <a:ext cx="264" cy="329"/>
              </a:xfrm>
              <a:custGeom>
                <a:avLst/>
                <a:gdLst/>
                <a:ahLst/>
                <a:cxnLst>
                  <a:cxn ang="0">
                    <a:pos x="0" y="1452"/>
                  </a:cxn>
                  <a:cxn ang="0">
                    <a:pos x="1163" y="1452"/>
                  </a:cxn>
                  <a:cxn ang="0">
                    <a:pos x="1163" y="289"/>
                  </a:cxn>
                  <a:cxn ang="0">
                    <a:pos x="832" y="0"/>
                  </a:cxn>
                  <a:cxn ang="0">
                    <a:pos x="0" y="0"/>
                  </a:cxn>
                  <a:cxn ang="0">
                    <a:pos x="0" y="1452"/>
                  </a:cxn>
                  <a:cxn ang="0">
                    <a:pos x="0" y="1452"/>
                  </a:cxn>
                </a:cxnLst>
                <a:rect l="0" t="0" r="r" b="b"/>
                <a:pathLst>
                  <a:path w="1164" h="1453">
                    <a:moveTo>
                      <a:pt x="0" y="1452"/>
                    </a:moveTo>
                    <a:lnTo>
                      <a:pt x="1163" y="1452"/>
                    </a:lnTo>
                    <a:lnTo>
                      <a:pt x="1163" y="289"/>
                    </a:lnTo>
                    <a:lnTo>
                      <a:pt x="832" y="0"/>
                    </a:lnTo>
                    <a:lnTo>
                      <a:pt x="0" y="0"/>
                    </a:lnTo>
                    <a:lnTo>
                      <a:pt x="0" y="1452"/>
                    </a:lnTo>
                    <a:lnTo>
                      <a:pt x="0" y="1452"/>
                    </a:lnTo>
                  </a:path>
                </a:pathLst>
              </a:custGeom>
              <a:blipFill dpi="0" rotWithShape="0">
                <a:blip r:embed="rId3"/>
                <a:srcRect/>
                <a:tile tx="0" ty="0" sx="100000" sy="100000" flip="none" algn="tl"/>
              </a:blipFill>
              <a:ln w="9525">
                <a:noFill/>
                <a:round/>
                <a:headEnd/>
                <a:tailEnd/>
              </a:ln>
            </p:spPr>
            <p:txBody>
              <a:bodyPr wrap="none" anchor="ctr"/>
              <a:lstStyle/>
              <a:p>
                <a:endParaRPr lang="en-US"/>
              </a:p>
            </p:txBody>
          </p:sp>
          <p:sp>
            <p:nvSpPr>
              <p:cNvPr id="1254555" name="Freeform 155"/>
              <p:cNvSpPr>
                <a:spLocks noChangeArrowheads="1"/>
              </p:cNvSpPr>
              <p:nvPr/>
            </p:nvSpPr>
            <p:spPr bwMode="auto">
              <a:xfrm>
                <a:off x="2634" y="2650"/>
                <a:ext cx="254" cy="361"/>
              </a:xfrm>
              <a:custGeom>
                <a:avLst/>
                <a:gdLst/>
                <a:ahLst/>
                <a:cxnLst>
                  <a:cxn ang="0">
                    <a:pos x="0" y="0"/>
                  </a:cxn>
                  <a:cxn ang="0">
                    <a:pos x="0" y="1593"/>
                  </a:cxn>
                  <a:cxn ang="0">
                    <a:pos x="1121" y="1593"/>
                  </a:cxn>
                  <a:cxn ang="0">
                    <a:pos x="1121" y="319"/>
                  </a:cxn>
                  <a:cxn ang="0">
                    <a:pos x="801" y="0"/>
                  </a:cxn>
                  <a:cxn ang="0">
                    <a:pos x="0" y="0"/>
                  </a:cxn>
                  <a:cxn ang="0">
                    <a:pos x="0" y="0"/>
                  </a:cxn>
                </a:cxnLst>
                <a:rect l="0" t="0" r="r" b="b"/>
                <a:pathLst>
                  <a:path w="1122" h="1594">
                    <a:moveTo>
                      <a:pt x="0" y="0"/>
                    </a:moveTo>
                    <a:lnTo>
                      <a:pt x="0" y="1593"/>
                    </a:lnTo>
                    <a:lnTo>
                      <a:pt x="1121" y="1593"/>
                    </a:lnTo>
                    <a:lnTo>
                      <a:pt x="1121" y="319"/>
                    </a:lnTo>
                    <a:lnTo>
                      <a:pt x="801" y="0"/>
                    </a:lnTo>
                    <a:lnTo>
                      <a:pt x="0" y="0"/>
                    </a:lnTo>
                    <a:lnTo>
                      <a:pt x="0" y="0"/>
                    </a:lnTo>
                  </a:path>
                </a:pathLst>
              </a:custGeom>
              <a:blipFill dpi="0" rotWithShape="0">
                <a:blip r:embed="rId4"/>
                <a:srcRect/>
                <a:tile tx="0" ty="0" sx="100000" sy="100000" flip="none" algn="tl"/>
              </a:blipFill>
              <a:ln w="11160">
                <a:solidFill>
                  <a:srgbClr val="000000"/>
                </a:solidFill>
                <a:round/>
                <a:headEnd/>
                <a:tailEnd/>
              </a:ln>
            </p:spPr>
            <p:txBody>
              <a:bodyPr wrap="none" anchor="ctr"/>
              <a:lstStyle/>
              <a:p>
                <a:endParaRPr lang="en-US"/>
              </a:p>
            </p:txBody>
          </p:sp>
          <p:sp>
            <p:nvSpPr>
              <p:cNvPr id="1254556" name="Freeform 156"/>
              <p:cNvSpPr>
                <a:spLocks noChangeArrowheads="1"/>
              </p:cNvSpPr>
              <p:nvPr/>
            </p:nvSpPr>
            <p:spPr bwMode="auto">
              <a:xfrm>
                <a:off x="2670" y="2650"/>
                <a:ext cx="219" cy="290"/>
              </a:xfrm>
              <a:custGeom>
                <a:avLst/>
                <a:gdLst/>
                <a:ahLst/>
                <a:cxnLst>
                  <a:cxn ang="0">
                    <a:pos x="644" y="0"/>
                  </a:cxn>
                  <a:cxn ang="0">
                    <a:pos x="644" y="319"/>
                  </a:cxn>
                  <a:cxn ang="0">
                    <a:pos x="964" y="319"/>
                  </a:cxn>
                  <a:cxn ang="0">
                    <a:pos x="0" y="319"/>
                  </a:cxn>
                  <a:cxn ang="0">
                    <a:pos x="482" y="319"/>
                  </a:cxn>
                  <a:cxn ang="0">
                    <a:pos x="0" y="478"/>
                  </a:cxn>
                  <a:cxn ang="0">
                    <a:pos x="801" y="478"/>
                  </a:cxn>
                  <a:cxn ang="0">
                    <a:pos x="0" y="638"/>
                  </a:cxn>
                  <a:cxn ang="0">
                    <a:pos x="801" y="638"/>
                  </a:cxn>
                  <a:cxn ang="0">
                    <a:pos x="0" y="797"/>
                  </a:cxn>
                  <a:cxn ang="0">
                    <a:pos x="801" y="797"/>
                  </a:cxn>
                  <a:cxn ang="0">
                    <a:pos x="0" y="957"/>
                  </a:cxn>
                  <a:cxn ang="0">
                    <a:pos x="801" y="957"/>
                  </a:cxn>
                  <a:cxn ang="0">
                    <a:pos x="0" y="1116"/>
                  </a:cxn>
                  <a:cxn ang="0">
                    <a:pos x="801" y="1116"/>
                  </a:cxn>
                  <a:cxn ang="0">
                    <a:pos x="0" y="1276"/>
                  </a:cxn>
                  <a:cxn ang="0">
                    <a:pos x="801" y="1276"/>
                  </a:cxn>
                </a:cxnLst>
                <a:rect l="0" t="0" r="r" b="b"/>
                <a:pathLst>
                  <a:path w="965" h="1277">
                    <a:moveTo>
                      <a:pt x="644" y="0"/>
                    </a:moveTo>
                    <a:lnTo>
                      <a:pt x="644" y="319"/>
                    </a:lnTo>
                    <a:lnTo>
                      <a:pt x="964" y="319"/>
                    </a:lnTo>
                    <a:close/>
                    <a:moveTo>
                      <a:pt x="0" y="319"/>
                    </a:moveTo>
                    <a:lnTo>
                      <a:pt x="482" y="319"/>
                    </a:lnTo>
                    <a:close/>
                    <a:moveTo>
                      <a:pt x="0" y="478"/>
                    </a:moveTo>
                    <a:lnTo>
                      <a:pt x="801" y="478"/>
                    </a:lnTo>
                    <a:close/>
                    <a:moveTo>
                      <a:pt x="0" y="638"/>
                    </a:moveTo>
                    <a:lnTo>
                      <a:pt x="801" y="638"/>
                    </a:lnTo>
                    <a:close/>
                    <a:moveTo>
                      <a:pt x="0" y="797"/>
                    </a:moveTo>
                    <a:lnTo>
                      <a:pt x="801" y="797"/>
                    </a:lnTo>
                    <a:close/>
                    <a:moveTo>
                      <a:pt x="0" y="957"/>
                    </a:moveTo>
                    <a:lnTo>
                      <a:pt x="801" y="957"/>
                    </a:lnTo>
                    <a:close/>
                    <a:moveTo>
                      <a:pt x="0" y="1116"/>
                    </a:moveTo>
                    <a:lnTo>
                      <a:pt x="801" y="1116"/>
                    </a:lnTo>
                    <a:close/>
                    <a:moveTo>
                      <a:pt x="0" y="1276"/>
                    </a:moveTo>
                    <a:lnTo>
                      <a:pt x="801" y="1276"/>
                    </a:lnTo>
                    <a:close/>
                  </a:path>
                </a:pathLst>
              </a:custGeom>
              <a:noFill/>
              <a:ln w="11160">
                <a:solidFill>
                  <a:srgbClr val="000000"/>
                </a:solidFill>
                <a:round/>
                <a:headEnd/>
                <a:tailEnd/>
              </a:ln>
            </p:spPr>
            <p:txBody>
              <a:bodyPr/>
              <a:lstStyle/>
              <a:p>
                <a:endParaRPr lang="en-US"/>
              </a:p>
            </p:txBody>
          </p:sp>
          <p:sp>
            <p:nvSpPr>
              <p:cNvPr id="1254557" name="Freeform 157"/>
              <p:cNvSpPr>
                <a:spLocks noChangeArrowheads="1"/>
              </p:cNvSpPr>
              <p:nvPr/>
            </p:nvSpPr>
            <p:spPr bwMode="auto">
              <a:xfrm>
                <a:off x="2675" y="2742"/>
                <a:ext cx="173" cy="174"/>
              </a:xfrm>
              <a:custGeom>
                <a:avLst/>
                <a:gdLst/>
                <a:ahLst/>
                <a:cxnLst>
                  <a:cxn ang="0">
                    <a:pos x="0" y="383"/>
                  </a:cxn>
                  <a:cxn ang="0">
                    <a:pos x="4" y="324"/>
                  </a:cxn>
                  <a:cxn ang="0">
                    <a:pos x="18" y="265"/>
                  </a:cxn>
                  <a:cxn ang="0">
                    <a:pos x="40" y="210"/>
                  </a:cxn>
                  <a:cxn ang="0">
                    <a:pos x="72" y="157"/>
                  </a:cxn>
                  <a:cxn ang="0">
                    <a:pos x="111" y="114"/>
                  </a:cxn>
                  <a:cxn ang="0">
                    <a:pos x="157" y="75"/>
                  </a:cxn>
                  <a:cxn ang="0">
                    <a:pos x="206" y="41"/>
                  </a:cxn>
                  <a:cxn ang="0">
                    <a:pos x="263" y="20"/>
                  </a:cxn>
                  <a:cxn ang="0">
                    <a:pos x="321" y="4"/>
                  </a:cxn>
                  <a:cxn ang="0">
                    <a:pos x="380" y="0"/>
                  </a:cxn>
                  <a:cxn ang="0">
                    <a:pos x="441" y="4"/>
                  </a:cxn>
                  <a:cxn ang="0">
                    <a:pos x="498" y="20"/>
                  </a:cxn>
                  <a:cxn ang="0">
                    <a:pos x="554" y="41"/>
                  </a:cxn>
                  <a:cxn ang="0">
                    <a:pos x="605" y="75"/>
                  </a:cxn>
                  <a:cxn ang="0">
                    <a:pos x="650" y="114"/>
                  </a:cxn>
                  <a:cxn ang="0">
                    <a:pos x="688" y="157"/>
                  </a:cxn>
                  <a:cxn ang="0">
                    <a:pos x="720" y="210"/>
                  </a:cxn>
                  <a:cxn ang="0">
                    <a:pos x="742" y="265"/>
                  </a:cxn>
                  <a:cxn ang="0">
                    <a:pos x="757" y="324"/>
                  </a:cxn>
                  <a:cxn ang="0">
                    <a:pos x="762" y="383"/>
                  </a:cxn>
                  <a:cxn ang="0">
                    <a:pos x="757" y="443"/>
                  </a:cxn>
                  <a:cxn ang="0">
                    <a:pos x="742" y="502"/>
                  </a:cxn>
                  <a:cxn ang="0">
                    <a:pos x="720" y="557"/>
                  </a:cxn>
                  <a:cxn ang="0">
                    <a:pos x="688" y="611"/>
                  </a:cxn>
                  <a:cxn ang="0">
                    <a:pos x="650" y="653"/>
                  </a:cxn>
                  <a:cxn ang="0">
                    <a:pos x="605" y="692"/>
                  </a:cxn>
                  <a:cxn ang="0">
                    <a:pos x="554" y="726"/>
                  </a:cxn>
                  <a:cxn ang="0">
                    <a:pos x="498" y="747"/>
                  </a:cxn>
                  <a:cxn ang="0">
                    <a:pos x="441" y="761"/>
                  </a:cxn>
                  <a:cxn ang="0">
                    <a:pos x="380" y="768"/>
                  </a:cxn>
                  <a:cxn ang="0">
                    <a:pos x="321" y="761"/>
                  </a:cxn>
                  <a:cxn ang="0">
                    <a:pos x="263" y="747"/>
                  </a:cxn>
                  <a:cxn ang="0">
                    <a:pos x="206" y="726"/>
                  </a:cxn>
                  <a:cxn ang="0">
                    <a:pos x="157" y="692"/>
                  </a:cxn>
                  <a:cxn ang="0">
                    <a:pos x="111" y="653"/>
                  </a:cxn>
                  <a:cxn ang="0">
                    <a:pos x="72" y="611"/>
                  </a:cxn>
                  <a:cxn ang="0">
                    <a:pos x="40" y="557"/>
                  </a:cxn>
                  <a:cxn ang="0">
                    <a:pos x="18" y="502"/>
                  </a:cxn>
                  <a:cxn ang="0">
                    <a:pos x="4" y="443"/>
                  </a:cxn>
                  <a:cxn ang="0">
                    <a:pos x="0" y="383"/>
                  </a:cxn>
                  <a:cxn ang="0">
                    <a:pos x="0" y="383"/>
                  </a:cxn>
                </a:cxnLst>
                <a:rect l="0" t="0" r="r" b="b"/>
                <a:pathLst>
                  <a:path w="763" h="769">
                    <a:moveTo>
                      <a:pt x="0" y="383"/>
                    </a:moveTo>
                    <a:lnTo>
                      <a:pt x="4" y="324"/>
                    </a:lnTo>
                    <a:lnTo>
                      <a:pt x="18" y="265"/>
                    </a:lnTo>
                    <a:lnTo>
                      <a:pt x="40" y="210"/>
                    </a:lnTo>
                    <a:lnTo>
                      <a:pt x="72" y="157"/>
                    </a:lnTo>
                    <a:lnTo>
                      <a:pt x="111" y="114"/>
                    </a:lnTo>
                    <a:lnTo>
                      <a:pt x="157" y="75"/>
                    </a:lnTo>
                    <a:lnTo>
                      <a:pt x="206" y="41"/>
                    </a:lnTo>
                    <a:lnTo>
                      <a:pt x="263" y="20"/>
                    </a:lnTo>
                    <a:lnTo>
                      <a:pt x="321" y="4"/>
                    </a:lnTo>
                    <a:lnTo>
                      <a:pt x="380" y="0"/>
                    </a:lnTo>
                    <a:lnTo>
                      <a:pt x="441" y="4"/>
                    </a:lnTo>
                    <a:lnTo>
                      <a:pt x="498" y="20"/>
                    </a:lnTo>
                    <a:lnTo>
                      <a:pt x="554" y="41"/>
                    </a:lnTo>
                    <a:lnTo>
                      <a:pt x="605" y="75"/>
                    </a:lnTo>
                    <a:lnTo>
                      <a:pt x="650" y="114"/>
                    </a:lnTo>
                    <a:lnTo>
                      <a:pt x="688" y="157"/>
                    </a:lnTo>
                    <a:lnTo>
                      <a:pt x="720" y="210"/>
                    </a:lnTo>
                    <a:lnTo>
                      <a:pt x="742" y="265"/>
                    </a:lnTo>
                    <a:lnTo>
                      <a:pt x="757" y="324"/>
                    </a:lnTo>
                    <a:lnTo>
                      <a:pt x="762" y="383"/>
                    </a:lnTo>
                    <a:lnTo>
                      <a:pt x="757" y="443"/>
                    </a:lnTo>
                    <a:lnTo>
                      <a:pt x="742" y="502"/>
                    </a:lnTo>
                    <a:lnTo>
                      <a:pt x="720" y="557"/>
                    </a:lnTo>
                    <a:lnTo>
                      <a:pt x="688" y="611"/>
                    </a:lnTo>
                    <a:lnTo>
                      <a:pt x="650" y="653"/>
                    </a:lnTo>
                    <a:lnTo>
                      <a:pt x="605" y="692"/>
                    </a:lnTo>
                    <a:lnTo>
                      <a:pt x="554" y="726"/>
                    </a:lnTo>
                    <a:lnTo>
                      <a:pt x="498" y="747"/>
                    </a:lnTo>
                    <a:lnTo>
                      <a:pt x="441" y="761"/>
                    </a:lnTo>
                    <a:lnTo>
                      <a:pt x="380" y="768"/>
                    </a:lnTo>
                    <a:lnTo>
                      <a:pt x="321" y="761"/>
                    </a:lnTo>
                    <a:lnTo>
                      <a:pt x="263" y="747"/>
                    </a:lnTo>
                    <a:lnTo>
                      <a:pt x="206" y="726"/>
                    </a:lnTo>
                    <a:lnTo>
                      <a:pt x="157" y="692"/>
                    </a:lnTo>
                    <a:lnTo>
                      <a:pt x="111" y="653"/>
                    </a:lnTo>
                    <a:lnTo>
                      <a:pt x="72" y="611"/>
                    </a:lnTo>
                    <a:lnTo>
                      <a:pt x="40" y="557"/>
                    </a:lnTo>
                    <a:lnTo>
                      <a:pt x="18" y="502"/>
                    </a:lnTo>
                    <a:lnTo>
                      <a:pt x="4" y="443"/>
                    </a:lnTo>
                    <a:lnTo>
                      <a:pt x="0" y="383"/>
                    </a:lnTo>
                    <a:lnTo>
                      <a:pt x="0" y="383"/>
                    </a:lnTo>
                  </a:path>
                </a:pathLst>
              </a:custGeom>
              <a:blipFill dpi="0" rotWithShape="0">
                <a:blip r:embed="rId5"/>
                <a:srcRect/>
                <a:tile tx="0" ty="0" sx="100000" sy="100000" flip="none" algn="tl"/>
              </a:blipFill>
              <a:ln w="11160">
                <a:solidFill>
                  <a:srgbClr val="0000FF"/>
                </a:solidFill>
                <a:round/>
                <a:headEnd/>
                <a:tailEnd/>
              </a:ln>
            </p:spPr>
            <p:txBody>
              <a:bodyPr wrap="none" anchor="ctr"/>
              <a:lstStyle/>
              <a:p>
                <a:endParaRPr lang="en-US"/>
              </a:p>
            </p:txBody>
          </p:sp>
          <p:sp>
            <p:nvSpPr>
              <p:cNvPr id="1254558" name="Freeform 158"/>
              <p:cNvSpPr>
                <a:spLocks noChangeArrowheads="1"/>
              </p:cNvSpPr>
              <p:nvPr/>
            </p:nvSpPr>
            <p:spPr bwMode="auto">
              <a:xfrm>
                <a:off x="2693" y="2748"/>
                <a:ext cx="123" cy="161"/>
              </a:xfrm>
              <a:custGeom>
                <a:avLst/>
                <a:gdLst/>
                <a:ahLst/>
                <a:cxnLst>
                  <a:cxn ang="0">
                    <a:pos x="218" y="131"/>
                  </a:cxn>
                  <a:cxn ang="0">
                    <a:pos x="146" y="137"/>
                  </a:cxn>
                  <a:cxn ang="0">
                    <a:pos x="156" y="160"/>
                  </a:cxn>
                  <a:cxn ang="0">
                    <a:pos x="134" y="176"/>
                  </a:cxn>
                  <a:cxn ang="0">
                    <a:pos x="90" y="193"/>
                  </a:cxn>
                  <a:cxn ang="0">
                    <a:pos x="45" y="176"/>
                  </a:cxn>
                  <a:cxn ang="0">
                    <a:pos x="10" y="207"/>
                  </a:cxn>
                  <a:cxn ang="0">
                    <a:pos x="0" y="254"/>
                  </a:cxn>
                  <a:cxn ang="0">
                    <a:pos x="23" y="296"/>
                  </a:cxn>
                  <a:cxn ang="0">
                    <a:pos x="66" y="313"/>
                  </a:cxn>
                  <a:cxn ang="0">
                    <a:pos x="120" y="301"/>
                  </a:cxn>
                  <a:cxn ang="0">
                    <a:pos x="178" y="311"/>
                  </a:cxn>
                  <a:cxn ang="0">
                    <a:pos x="218" y="355"/>
                  </a:cxn>
                  <a:cxn ang="0">
                    <a:pos x="206" y="421"/>
                  </a:cxn>
                  <a:cxn ang="0">
                    <a:pos x="162" y="474"/>
                  </a:cxn>
                  <a:cxn ang="0">
                    <a:pos x="263" y="622"/>
                  </a:cxn>
                  <a:cxn ang="0">
                    <a:pos x="293" y="690"/>
                  </a:cxn>
                  <a:cxn ang="0">
                    <a:pos x="364" y="711"/>
                  </a:cxn>
                  <a:cxn ang="0">
                    <a:pos x="436" y="698"/>
                  </a:cxn>
                  <a:cxn ang="0">
                    <a:pos x="494" y="649"/>
                  </a:cxn>
                  <a:cxn ang="0">
                    <a:pos x="523" y="576"/>
                  </a:cxn>
                  <a:cxn ang="0">
                    <a:pos x="470" y="555"/>
                  </a:cxn>
                  <a:cxn ang="0">
                    <a:pos x="438" y="504"/>
                  </a:cxn>
                  <a:cxn ang="0">
                    <a:pos x="442" y="445"/>
                  </a:cxn>
                  <a:cxn ang="0">
                    <a:pos x="480" y="400"/>
                  </a:cxn>
                  <a:cxn ang="0">
                    <a:pos x="520" y="371"/>
                  </a:cxn>
                  <a:cxn ang="0">
                    <a:pos x="541" y="321"/>
                  </a:cxn>
                  <a:cxn ang="0">
                    <a:pos x="527" y="272"/>
                  </a:cxn>
                  <a:cxn ang="0">
                    <a:pos x="486" y="237"/>
                  </a:cxn>
                  <a:cxn ang="0">
                    <a:pos x="436" y="237"/>
                  </a:cxn>
                  <a:cxn ang="0">
                    <a:pos x="392" y="266"/>
                  </a:cxn>
                  <a:cxn ang="0">
                    <a:pos x="379" y="121"/>
                  </a:cxn>
                  <a:cxn ang="0">
                    <a:pos x="424" y="76"/>
                  </a:cxn>
                  <a:cxn ang="0">
                    <a:pos x="263" y="0"/>
                  </a:cxn>
                  <a:cxn ang="0">
                    <a:pos x="218" y="88"/>
                  </a:cxn>
                </a:cxnLst>
                <a:rect l="0" t="0" r="r" b="b"/>
                <a:pathLst>
                  <a:path w="542" h="712">
                    <a:moveTo>
                      <a:pt x="218" y="88"/>
                    </a:moveTo>
                    <a:lnTo>
                      <a:pt x="218" y="131"/>
                    </a:lnTo>
                    <a:lnTo>
                      <a:pt x="134" y="131"/>
                    </a:lnTo>
                    <a:lnTo>
                      <a:pt x="146" y="137"/>
                    </a:lnTo>
                    <a:lnTo>
                      <a:pt x="156" y="146"/>
                    </a:lnTo>
                    <a:lnTo>
                      <a:pt x="156" y="160"/>
                    </a:lnTo>
                    <a:lnTo>
                      <a:pt x="146" y="174"/>
                    </a:lnTo>
                    <a:lnTo>
                      <a:pt x="134" y="176"/>
                    </a:lnTo>
                    <a:lnTo>
                      <a:pt x="114" y="188"/>
                    </a:lnTo>
                    <a:lnTo>
                      <a:pt x="90" y="193"/>
                    </a:lnTo>
                    <a:lnTo>
                      <a:pt x="67" y="188"/>
                    </a:lnTo>
                    <a:lnTo>
                      <a:pt x="45" y="176"/>
                    </a:lnTo>
                    <a:lnTo>
                      <a:pt x="27" y="188"/>
                    </a:lnTo>
                    <a:lnTo>
                      <a:pt x="10" y="207"/>
                    </a:lnTo>
                    <a:lnTo>
                      <a:pt x="3" y="231"/>
                    </a:lnTo>
                    <a:lnTo>
                      <a:pt x="0" y="254"/>
                    </a:lnTo>
                    <a:lnTo>
                      <a:pt x="10" y="276"/>
                    </a:lnTo>
                    <a:lnTo>
                      <a:pt x="23" y="296"/>
                    </a:lnTo>
                    <a:lnTo>
                      <a:pt x="44" y="309"/>
                    </a:lnTo>
                    <a:lnTo>
                      <a:pt x="66" y="313"/>
                    </a:lnTo>
                    <a:lnTo>
                      <a:pt x="90" y="311"/>
                    </a:lnTo>
                    <a:lnTo>
                      <a:pt x="120" y="301"/>
                    </a:lnTo>
                    <a:lnTo>
                      <a:pt x="148" y="301"/>
                    </a:lnTo>
                    <a:lnTo>
                      <a:pt x="178" y="311"/>
                    </a:lnTo>
                    <a:lnTo>
                      <a:pt x="203" y="329"/>
                    </a:lnTo>
                    <a:lnTo>
                      <a:pt x="218" y="355"/>
                    </a:lnTo>
                    <a:lnTo>
                      <a:pt x="216" y="390"/>
                    </a:lnTo>
                    <a:lnTo>
                      <a:pt x="206" y="421"/>
                    </a:lnTo>
                    <a:lnTo>
                      <a:pt x="188" y="449"/>
                    </a:lnTo>
                    <a:lnTo>
                      <a:pt x="162" y="474"/>
                    </a:lnTo>
                    <a:lnTo>
                      <a:pt x="134" y="488"/>
                    </a:lnTo>
                    <a:lnTo>
                      <a:pt x="263" y="622"/>
                    </a:lnTo>
                    <a:lnTo>
                      <a:pt x="263" y="664"/>
                    </a:lnTo>
                    <a:lnTo>
                      <a:pt x="293" y="690"/>
                    </a:lnTo>
                    <a:lnTo>
                      <a:pt x="325" y="704"/>
                    </a:lnTo>
                    <a:lnTo>
                      <a:pt x="364" y="711"/>
                    </a:lnTo>
                    <a:lnTo>
                      <a:pt x="402" y="709"/>
                    </a:lnTo>
                    <a:lnTo>
                      <a:pt x="436" y="698"/>
                    </a:lnTo>
                    <a:lnTo>
                      <a:pt x="468" y="674"/>
                    </a:lnTo>
                    <a:lnTo>
                      <a:pt x="494" y="649"/>
                    </a:lnTo>
                    <a:lnTo>
                      <a:pt x="515" y="614"/>
                    </a:lnTo>
                    <a:lnTo>
                      <a:pt x="523" y="576"/>
                    </a:lnTo>
                    <a:lnTo>
                      <a:pt x="494" y="570"/>
                    </a:lnTo>
                    <a:lnTo>
                      <a:pt x="470" y="555"/>
                    </a:lnTo>
                    <a:lnTo>
                      <a:pt x="450" y="533"/>
                    </a:lnTo>
                    <a:lnTo>
                      <a:pt x="438" y="504"/>
                    </a:lnTo>
                    <a:lnTo>
                      <a:pt x="436" y="474"/>
                    </a:lnTo>
                    <a:lnTo>
                      <a:pt x="442" y="445"/>
                    </a:lnTo>
                    <a:lnTo>
                      <a:pt x="458" y="419"/>
                    </a:lnTo>
                    <a:lnTo>
                      <a:pt x="480" y="400"/>
                    </a:lnTo>
                    <a:lnTo>
                      <a:pt x="500" y="387"/>
                    </a:lnTo>
                    <a:lnTo>
                      <a:pt x="520" y="371"/>
                    </a:lnTo>
                    <a:lnTo>
                      <a:pt x="535" y="348"/>
                    </a:lnTo>
                    <a:lnTo>
                      <a:pt x="541" y="321"/>
                    </a:lnTo>
                    <a:lnTo>
                      <a:pt x="535" y="293"/>
                    </a:lnTo>
                    <a:lnTo>
                      <a:pt x="527" y="272"/>
                    </a:lnTo>
                    <a:lnTo>
                      <a:pt x="508" y="253"/>
                    </a:lnTo>
                    <a:lnTo>
                      <a:pt x="486" y="237"/>
                    </a:lnTo>
                    <a:lnTo>
                      <a:pt x="460" y="233"/>
                    </a:lnTo>
                    <a:lnTo>
                      <a:pt x="436" y="237"/>
                    </a:lnTo>
                    <a:lnTo>
                      <a:pt x="412" y="246"/>
                    </a:lnTo>
                    <a:lnTo>
                      <a:pt x="392" y="266"/>
                    </a:lnTo>
                    <a:lnTo>
                      <a:pt x="352" y="131"/>
                    </a:lnTo>
                    <a:lnTo>
                      <a:pt x="379" y="121"/>
                    </a:lnTo>
                    <a:lnTo>
                      <a:pt x="404" y="99"/>
                    </a:lnTo>
                    <a:lnTo>
                      <a:pt x="424" y="76"/>
                    </a:lnTo>
                    <a:lnTo>
                      <a:pt x="436" y="43"/>
                    </a:lnTo>
                    <a:lnTo>
                      <a:pt x="263" y="0"/>
                    </a:lnTo>
                    <a:lnTo>
                      <a:pt x="218" y="88"/>
                    </a:lnTo>
                    <a:lnTo>
                      <a:pt x="218" y="88"/>
                    </a:lnTo>
                  </a:path>
                </a:pathLst>
              </a:custGeom>
              <a:solidFill>
                <a:srgbClr val="000080"/>
              </a:solidFill>
              <a:ln w="3240">
                <a:solidFill>
                  <a:srgbClr val="000080"/>
                </a:solidFill>
                <a:round/>
                <a:headEnd/>
                <a:tailEnd/>
              </a:ln>
            </p:spPr>
            <p:txBody>
              <a:bodyPr wrap="none" anchor="ctr"/>
              <a:lstStyle/>
              <a:p>
                <a:endParaRPr lang="en-US"/>
              </a:p>
            </p:txBody>
          </p:sp>
          <p:sp>
            <p:nvSpPr>
              <p:cNvPr id="1254559" name="AutoShape 159"/>
              <p:cNvSpPr>
                <a:spLocks noChangeArrowheads="1"/>
              </p:cNvSpPr>
              <p:nvPr/>
            </p:nvSpPr>
            <p:spPr bwMode="auto">
              <a:xfrm>
                <a:off x="2448" y="2996"/>
                <a:ext cx="662" cy="332"/>
              </a:xfrm>
              <a:prstGeom prst="roundRect">
                <a:avLst>
                  <a:gd name="adj" fmla="val 301"/>
                </a:avLst>
              </a:prstGeom>
              <a:noFill/>
              <a:ln w="3240">
                <a:solidFill>
                  <a:srgbClr val="FFFFFF"/>
                </a:solidFill>
                <a:round/>
                <a:headEnd/>
                <a:tailEnd/>
              </a:ln>
            </p:spPr>
            <p:txBody>
              <a:bodyPr wrap="none" anchor="ctr"/>
              <a:lstStyle/>
              <a:p>
                <a:endParaRPr lang="en-US"/>
              </a:p>
            </p:txBody>
          </p:sp>
          <p:sp>
            <p:nvSpPr>
              <p:cNvPr id="1254560" name="AutoShape 160"/>
              <p:cNvSpPr>
                <a:spLocks noChangeArrowheads="1"/>
              </p:cNvSpPr>
              <p:nvPr/>
            </p:nvSpPr>
            <p:spPr bwMode="auto">
              <a:xfrm>
                <a:off x="2500" y="3051"/>
                <a:ext cx="631"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Site Structure</a:t>
                </a:r>
              </a:p>
            </p:txBody>
          </p:sp>
          <p:sp>
            <p:nvSpPr>
              <p:cNvPr id="1254561" name="AutoShape 161"/>
              <p:cNvSpPr>
                <a:spLocks noChangeArrowheads="1"/>
              </p:cNvSpPr>
              <p:nvPr/>
            </p:nvSpPr>
            <p:spPr bwMode="auto">
              <a:xfrm>
                <a:off x="2527" y="3161"/>
                <a:ext cx="564" cy="125"/>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and Content</a:t>
                </a:r>
              </a:p>
            </p:txBody>
          </p:sp>
          <p:sp>
            <p:nvSpPr>
              <p:cNvPr id="1254562" name="Freeform 162"/>
              <p:cNvSpPr>
                <a:spLocks noChangeArrowheads="1"/>
              </p:cNvSpPr>
              <p:nvPr/>
            </p:nvSpPr>
            <p:spPr bwMode="auto">
              <a:xfrm>
                <a:off x="1739" y="2621"/>
                <a:ext cx="337" cy="343"/>
              </a:xfrm>
              <a:custGeom>
                <a:avLst/>
                <a:gdLst/>
                <a:ahLst/>
                <a:cxnLst>
                  <a:cxn ang="0">
                    <a:pos x="916" y="1115"/>
                  </a:cxn>
                  <a:cxn ang="0">
                    <a:pos x="924" y="1130"/>
                  </a:cxn>
                  <a:cxn ang="0">
                    <a:pos x="906" y="1148"/>
                  </a:cxn>
                  <a:cxn ang="0">
                    <a:pos x="904" y="1365"/>
                  </a:cxn>
                  <a:cxn ang="0">
                    <a:pos x="884" y="1395"/>
                  </a:cxn>
                  <a:cxn ang="0">
                    <a:pos x="839" y="1420"/>
                  </a:cxn>
                  <a:cxn ang="0">
                    <a:pos x="730" y="1441"/>
                  </a:cxn>
                  <a:cxn ang="0">
                    <a:pos x="591" y="1447"/>
                  </a:cxn>
                  <a:cxn ang="0">
                    <a:pos x="514" y="1443"/>
                  </a:cxn>
                  <a:cxn ang="0">
                    <a:pos x="426" y="1492"/>
                  </a:cxn>
                  <a:cxn ang="0">
                    <a:pos x="260" y="1510"/>
                  </a:cxn>
                  <a:cxn ang="0">
                    <a:pos x="0" y="140"/>
                  </a:cxn>
                  <a:cxn ang="0">
                    <a:pos x="62" y="156"/>
                  </a:cxn>
                  <a:cxn ang="0">
                    <a:pos x="121" y="156"/>
                  </a:cxn>
                  <a:cxn ang="0">
                    <a:pos x="175" y="152"/>
                  </a:cxn>
                  <a:cxn ang="0">
                    <a:pos x="201" y="117"/>
                  </a:cxn>
                  <a:cxn ang="0">
                    <a:pos x="310" y="25"/>
                  </a:cxn>
                  <a:cxn ang="0">
                    <a:pos x="405" y="31"/>
                  </a:cxn>
                  <a:cxn ang="0">
                    <a:pos x="492" y="25"/>
                  </a:cxn>
                  <a:cxn ang="0">
                    <a:pos x="912" y="97"/>
                  </a:cxn>
                  <a:cxn ang="0">
                    <a:pos x="940" y="138"/>
                  </a:cxn>
                  <a:cxn ang="0">
                    <a:pos x="944" y="112"/>
                  </a:cxn>
                  <a:cxn ang="0">
                    <a:pos x="1007" y="130"/>
                  </a:cxn>
                  <a:cxn ang="0">
                    <a:pos x="1101" y="158"/>
                  </a:cxn>
                  <a:cxn ang="0">
                    <a:pos x="1132" y="164"/>
                  </a:cxn>
                  <a:cxn ang="0">
                    <a:pos x="1160" y="164"/>
                  </a:cxn>
                  <a:cxn ang="0">
                    <a:pos x="1195" y="271"/>
                  </a:cxn>
                  <a:cxn ang="0">
                    <a:pos x="1229" y="345"/>
                  </a:cxn>
                  <a:cxn ang="0">
                    <a:pos x="1237" y="359"/>
                  </a:cxn>
                  <a:cxn ang="0">
                    <a:pos x="1225" y="377"/>
                  </a:cxn>
                  <a:cxn ang="0">
                    <a:pos x="1295" y="613"/>
                  </a:cxn>
                  <a:cxn ang="0">
                    <a:pos x="1372" y="867"/>
                  </a:cxn>
                  <a:cxn ang="0">
                    <a:pos x="1424" y="1020"/>
                  </a:cxn>
                  <a:cxn ang="0">
                    <a:pos x="1439" y="1027"/>
                  </a:cxn>
                  <a:cxn ang="0">
                    <a:pos x="1437" y="1046"/>
                  </a:cxn>
                  <a:cxn ang="0">
                    <a:pos x="1467" y="1181"/>
                  </a:cxn>
                  <a:cxn ang="0">
                    <a:pos x="1485" y="1236"/>
                  </a:cxn>
                  <a:cxn ang="0">
                    <a:pos x="1469" y="1281"/>
                  </a:cxn>
                  <a:cxn ang="0">
                    <a:pos x="1412" y="1304"/>
                  </a:cxn>
                  <a:cxn ang="0">
                    <a:pos x="1327" y="1328"/>
                  </a:cxn>
                  <a:cxn ang="0">
                    <a:pos x="1257" y="1332"/>
                  </a:cxn>
                  <a:cxn ang="0">
                    <a:pos x="1219" y="1301"/>
                  </a:cxn>
                  <a:cxn ang="0">
                    <a:pos x="906" y="765"/>
                  </a:cxn>
                </a:cxnLst>
                <a:rect l="0" t="0" r="r" b="b"/>
                <a:pathLst>
                  <a:path w="1486" h="1511">
                    <a:moveTo>
                      <a:pt x="906" y="1111"/>
                    </a:moveTo>
                    <a:lnTo>
                      <a:pt x="912" y="1113"/>
                    </a:lnTo>
                    <a:lnTo>
                      <a:pt x="916" y="1115"/>
                    </a:lnTo>
                    <a:lnTo>
                      <a:pt x="920" y="1121"/>
                    </a:lnTo>
                    <a:lnTo>
                      <a:pt x="924" y="1124"/>
                    </a:lnTo>
                    <a:lnTo>
                      <a:pt x="924" y="1130"/>
                    </a:lnTo>
                    <a:lnTo>
                      <a:pt x="920" y="1140"/>
                    </a:lnTo>
                    <a:lnTo>
                      <a:pt x="914" y="1145"/>
                    </a:lnTo>
                    <a:lnTo>
                      <a:pt x="906" y="1148"/>
                    </a:lnTo>
                    <a:lnTo>
                      <a:pt x="906" y="1359"/>
                    </a:lnTo>
                    <a:lnTo>
                      <a:pt x="906" y="1361"/>
                    </a:lnTo>
                    <a:lnTo>
                      <a:pt x="904" y="1365"/>
                    </a:lnTo>
                    <a:lnTo>
                      <a:pt x="900" y="1374"/>
                    </a:lnTo>
                    <a:lnTo>
                      <a:pt x="892" y="1382"/>
                    </a:lnTo>
                    <a:lnTo>
                      <a:pt x="884" y="1395"/>
                    </a:lnTo>
                    <a:lnTo>
                      <a:pt x="874" y="1402"/>
                    </a:lnTo>
                    <a:lnTo>
                      <a:pt x="857" y="1412"/>
                    </a:lnTo>
                    <a:lnTo>
                      <a:pt x="839" y="1420"/>
                    </a:lnTo>
                    <a:lnTo>
                      <a:pt x="812" y="1428"/>
                    </a:lnTo>
                    <a:lnTo>
                      <a:pt x="773" y="1436"/>
                    </a:lnTo>
                    <a:lnTo>
                      <a:pt x="730" y="1441"/>
                    </a:lnTo>
                    <a:lnTo>
                      <a:pt x="682" y="1447"/>
                    </a:lnTo>
                    <a:lnTo>
                      <a:pt x="636" y="1449"/>
                    </a:lnTo>
                    <a:lnTo>
                      <a:pt x="591" y="1447"/>
                    </a:lnTo>
                    <a:lnTo>
                      <a:pt x="553" y="1439"/>
                    </a:lnTo>
                    <a:lnTo>
                      <a:pt x="522" y="1429"/>
                    </a:lnTo>
                    <a:lnTo>
                      <a:pt x="514" y="1443"/>
                    </a:lnTo>
                    <a:lnTo>
                      <a:pt x="494" y="1460"/>
                    </a:lnTo>
                    <a:lnTo>
                      <a:pt x="464" y="1476"/>
                    </a:lnTo>
                    <a:lnTo>
                      <a:pt x="426" y="1492"/>
                    </a:lnTo>
                    <a:lnTo>
                      <a:pt x="377" y="1504"/>
                    </a:lnTo>
                    <a:lnTo>
                      <a:pt x="320" y="1510"/>
                    </a:lnTo>
                    <a:lnTo>
                      <a:pt x="260" y="1510"/>
                    </a:lnTo>
                    <a:lnTo>
                      <a:pt x="191" y="1504"/>
                    </a:lnTo>
                    <a:lnTo>
                      <a:pt x="0" y="1257"/>
                    </a:lnTo>
                    <a:lnTo>
                      <a:pt x="0" y="140"/>
                    </a:lnTo>
                    <a:lnTo>
                      <a:pt x="24" y="140"/>
                    </a:lnTo>
                    <a:lnTo>
                      <a:pt x="51" y="156"/>
                    </a:lnTo>
                    <a:lnTo>
                      <a:pt x="62" y="156"/>
                    </a:lnTo>
                    <a:lnTo>
                      <a:pt x="81" y="158"/>
                    </a:lnTo>
                    <a:lnTo>
                      <a:pt x="99" y="158"/>
                    </a:lnTo>
                    <a:lnTo>
                      <a:pt x="121" y="156"/>
                    </a:lnTo>
                    <a:lnTo>
                      <a:pt x="143" y="156"/>
                    </a:lnTo>
                    <a:lnTo>
                      <a:pt x="159" y="154"/>
                    </a:lnTo>
                    <a:lnTo>
                      <a:pt x="175" y="152"/>
                    </a:lnTo>
                    <a:lnTo>
                      <a:pt x="183" y="150"/>
                    </a:lnTo>
                    <a:lnTo>
                      <a:pt x="183" y="117"/>
                    </a:lnTo>
                    <a:lnTo>
                      <a:pt x="201" y="117"/>
                    </a:lnTo>
                    <a:lnTo>
                      <a:pt x="287" y="136"/>
                    </a:lnTo>
                    <a:lnTo>
                      <a:pt x="287" y="23"/>
                    </a:lnTo>
                    <a:lnTo>
                      <a:pt x="310" y="25"/>
                    </a:lnTo>
                    <a:lnTo>
                      <a:pt x="340" y="26"/>
                    </a:lnTo>
                    <a:lnTo>
                      <a:pt x="373" y="31"/>
                    </a:lnTo>
                    <a:lnTo>
                      <a:pt x="405" y="31"/>
                    </a:lnTo>
                    <a:lnTo>
                      <a:pt x="437" y="31"/>
                    </a:lnTo>
                    <a:lnTo>
                      <a:pt x="468" y="26"/>
                    </a:lnTo>
                    <a:lnTo>
                      <a:pt x="492" y="25"/>
                    </a:lnTo>
                    <a:lnTo>
                      <a:pt x="509" y="23"/>
                    </a:lnTo>
                    <a:lnTo>
                      <a:pt x="509" y="0"/>
                    </a:lnTo>
                    <a:lnTo>
                      <a:pt x="912" y="97"/>
                    </a:lnTo>
                    <a:lnTo>
                      <a:pt x="912" y="154"/>
                    </a:lnTo>
                    <a:lnTo>
                      <a:pt x="942" y="144"/>
                    </a:lnTo>
                    <a:lnTo>
                      <a:pt x="940" y="138"/>
                    </a:lnTo>
                    <a:lnTo>
                      <a:pt x="940" y="127"/>
                    </a:lnTo>
                    <a:lnTo>
                      <a:pt x="940" y="114"/>
                    </a:lnTo>
                    <a:lnTo>
                      <a:pt x="944" y="112"/>
                    </a:lnTo>
                    <a:lnTo>
                      <a:pt x="956" y="117"/>
                    </a:lnTo>
                    <a:lnTo>
                      <a:pt x="976" y="122"/>
                    </a:lnTo>
                    <a:lnTo>
                      <a:pt x="1007" y="130"/>
                    </a:lnTo>
                    <a:lnTo>
                      <a:pt x="1041" y="140"/>
                    </a:lnTo>
                    <a:lnTo>
                      <a:pt x="1073" y="150"/>
                    </a:lnTo>
                    <a:lnTo>
                      <a:pt x="1101" y="158"/>
                    </a:lnTo>
                    <a:lnTo>
                      <a:pt x="1120" y="164"/>
                    </a:lnTo>
                    <a:lnTo>
                      <a:pt x="1126" y="166"/>
                    </a:lnTo>
                    <a:lnTo>
                      <a:pt x="1132" y="164"/>
                    </a:lnTo>
                    <a:lnTo>
                      <a:pt x="1142" y="159"/>
                    </a:lnTo>
                    <a:lnTo>
                      <a:pt x="1152" y="159"/>
                    </a:lnTo>
                    <a:lnTo>
                      <a:pt x="1160" y="164"/>
                    </a:lnTo>
                    <a:lnTo>
                      <a:pt x="1165" y="177"/>
                    </a:lnTo>
                    <a:lnTo>
                      <a:pt x="1176" y="214"/>
                    </a:lnTo>
                    <a:lnTo>
                      <a:pt x="1195" y="271"/>
                    </a:lnTo>
                    <a:lnTo>
                      <a:pt x="1217" y="345"/>
                    </a:lnTo>
                    <a:lnTo>
                      <a:pt x="1223" y="345"/>
                    </a:lnTo>
                    <a:lnTo>
                      <a:pt x="1229" y="345"/>
                    </a:lnTo>
                    <a:lnTo>
                      <a:pt x="1233" y="349"/>
                    </a:lnTo>
                    <a:lnTo>
                      <a:pt x="1235" y="351"/>
                    </a:lnTo>
                    <a:lnTo>
                      <a:pt x="1237" y="359"/>
                    </a:lnTo>
                    <a:lnTo>
                      <a:pt x="1237" y="364"/>
                    </a:lnTo>
                    <a:lnTo>
                      <a:pt x="1233" y="371"/>
                    </a:lnTo>
                    <a:lnTo>
                      <a:pt x="1225" y="377"/>
                    </a:lnTo>
                    <a:lnTo>
                      <a:pt x="1247" y="450"/>
                    </a:lnTo>
                    <a:lnTo>
                      <a:pt x="1269" y="529"/>
                    </a:lnTo>
                    <a:lnTo>
                      <a:pt x="1295" y="613"/>
                    </a:lnTo>
                    <a:lnTo>
                      <a:pt x="1322" y="697"/>
                    </a:lnTo>
                    <a:lnTo>
                      <a:pt x="1348" y="783"/>
                    </a:lnTo>
                    <a:lnTo>
                      <a:pt x="1372" y="867"/>
                    </a:lnTo>
                    <a:lnTo>
                      <a:pt x="1396" y="945"/>
                    </a:lnTo>
                    <a:lnTo>
                      <a:pt x="1416" y="1020"/>
                    </a:lnTo>
                    <a:lnTo>
                      <a:pt x="1424" y="1020"/>
                    </a:lnTo>
                    <a:lnTo>
                      <a:pt x="1431" y="1020"/>
                    </a:lnTo>
                    <a:lnTo>
                      <a:pt x="1437" y="1025"/>
                    </a:lnTo>
                    <a:lnTo>
                      <a:pt x="1439" y="1027"/>
                    </a:lnTo>
                    <a:lnTo>
                      <a:pt x="1441" y="1033"/>
                    </a:lnTo>
                    <a:lnTo>
                      <a:pt x="1441" y="1039"/>
                    </a:lnTo>
                    <a:lnTo>
                      <a:pt x="1437" y="1046"/>
                    </a:lnTo>
                    <a:lnTo>
                      <a:pt x="1429" y="1051"/>
                    </a:lnTo>
                    <a:lnTo>
                      <a:pt x="1451" y="1124"/>
                    </a:lnTo>
                    <a:lnTo>
                      <a:pt x="1467" y="1181"/>
                    </a:lnTo>
                    <a:lnTo>
                      <a:pt x="1477" y="1218"/>
                    </a:lnTo>
                    <a:lnTo>
                      <a:pt x="1483" y="1230"/>
                    </a:lnTo>
                    <a:lnTo>
                      <a:pt x="1485" y="1236"/>
                    </a:lnTo>
                    <a:lnTo>
                      <a:pt x="1485" y="1248"/>
                    </a:lnTo>
                    <a:lnTo>
                      <a:pt x="1483" y="1265"/>
                    </a:lnTo>
                    <a:lnTo>
                      <a:pt x="1469" y="1281"/>
                    </a:lnTo>
                    <a:lnTo>
                      <a:pt x="1457" y="1287"/>
                    </a:lnTo>
                    <a:lnTo>
                      <a:pt x="1437" y="1296"/>
                    </a:lnTo>
                    <a:lnTo>
                      <a:pt x="1412" y="1304"/>
                    </a:lnTo>
                    <a:lnTo>
                      <a:pt x="1384" y="1314"/>
                    </a:lnTo>
                    <a:lnTo>
                      <a:pt x="1356" y="1322"/>
                    </a:lnTo>
                    <a:lnTo>
                      <a:pt x="1327" y="1328"/>
                    </a:lnTo>
                    <a:lnTo>
                      <a:pt x="1299" y="1334"/>
                    </a:lnTo>
                    <a:lnTo>
                      <a:pt x="1277" y="1334"/>
                    </a:lnTo>
                    <a:lnTo>
                      <a:pt x="1257" y="1332"/>
                    </a:lnTo>
                    <a:lnTo>
                      <a:pt x="1243" y="1324"/>
                    </a:lnTo>
                    <a:lnTo>
                      <a:pt x="1230" y="1314"/>
                    </a:lnTo>
                    <a:lnTo>
                      <a:pt x="1219" y="1301"/>
                    </a:lnTo>
                    <a:lnTo>
                      <a:pt x="1048" y="1140"/>
                    </a:lnTo>
                    <a:lnTo>
                      <a:pt x="928" y="760"/>
                    </a:lnTo>
                    <a:lnTo>
                      <a:pt x="906" y="765"/>
                    </a:lnTo>
                    <a:lnTo>
                      <a:pt x="906" y="1111"/>
                    </a:lnTo>
                    <a:lnTo>
                      <a:pt x="906" y="1111"/>
                    </a:lnTo>
                  </a:path>
                </a:pathLst>
              </a:custGeom>
              <a:solidFill>
                <a:srgbClr val="000000"/>
              </a:solidFill>
              <a:ln w="9525">
                <a:noFill/>
                <a:round/>
                <a:headEnd/>
                <a:tailEnd/>
              </a:ln>
            </p:spPr>
            <p:txBody>
              <a:bodyPr wrap="none" anchor="ctr"/>
              <a:lstStyle/>
              <a:p>
                <a:endParaRPr lang="en-US"/>
              </a:p>
            </p:txBody>
          </p:sp>
          <p:sp>
            <p:nvSpPr>
              <p:cNvPr id="1254563" name="Freeform 163"/>
              <p:cNvSpPr>
                <a:spLocks noChangeArrowheads="1"/>
              </p:cNvSpPr>
              <p:nvPr/>
            </p:nvSpPr>
            <p:spPr bwMode="auto">
              <a:xfrm>
                <a:off x="1949" y="2662"/>
                <a:ext cx="61" cy="53"/>
              </a:xfrm>
              <a:custGeom>
                <a:avLst/>
                <a:gdLst/>
                <a:ahLst/>
                <a:cxnLst>
                  <a:cxn ang="0">
                    <a:pos x="270" y="163"/>
                  </a:cxn>
                  <a:cxn ang="0">
                    <a:pos x="219" y="0"/>
                  </a:cxn>
                  <a:cxn ang="0">
                    <a:pos x="204" y="10"/>
                  </a:cxn>
                  <a:cxn ang="0">
                    <a:pos x="179" y="22"/>
                  </a:cxn>
                  <a:cxn ang="0">
                    <a:pos x="152" y="31"/>
                  </a:cxn>
                  <a:cxn ang="0">
                    <a:pos x="124" y="43"/>
                  </a:cxn>
                  <a:cxn ang="0">
                    <a:pos x="94" y="51"/>
                  </a:cxn>
                  <a:cxn ang="0">
                    <a:pos x="62" y="61"/>
                  </a:cxn>
                  <a:cxn ang="0">
                    <a:pos x="32" y="64"/>
                  </a:cxn>
                  <a:cxn ang="0">
                    <a:pos x="0" y="67"/>
                  </a:cxn>
                  <a:cxn ang="0">
                    <a:pos x="45" y="232"/>
                  </a:cxn>
                  <a:cxn ang="0">
                    <a:pos x="76" y="232"/>
                  </a:cxn>
                  <a:cxn ang="0">
                    <a:pos x="112" y="229"/>
                  </a:cxn>
                  <a:cxn ang="0">
                    <a:pos x="145" y="221"/>
                  </a:cxn>
                  <a:cxn ang="0">
                    <a:pos x="179" y="214"/>
                  </a:cxn>
                  <a:cxn ang="0">
                    <a:pos x="209" y="200"/>
                  </a:cxn>
                  <a:cxn ang="0">
                    <a:pos x="236" y="190"/>
                  </a:cxn>
                  <a:cxn ang="0">
                    <a:pos x="256" y="177"/>
                  </a:cxn>
                  <a:cxn ang="0">
                    <a:pos x="270" y="163"/>
                  </a:cxn>
                  <a:cxn ang="0">
                    <a:pos x="270" y="163"/>
                  </a:cxn>
                </a:cxnLst>
                <a:rect l="0" t="0" r="r" b="b"/>
                <a:pathLst>
                  <a:path w="271" h="233">
                    <a:moveTo>
                      <a:pt x="270" y="163"/>
                    </a:moveTo>
                    <a:lnTo>
                      <a:pt x="219" y="0"/>
                    </a:lnTo>
                    <a:lnTo>
                      <a:pt x="204" y="10"/>
                    </a:lnTo>
                    <a:lnTo>
                      <a:pt x="179" y="22"/>
                    </a:lnTo>
                    <a:lnTo>
                      <a:pt x="152" y="31"/>
                    </a:lnTo>
                    <a:lnTo>
                      <a:pt x="124" y="43"/>
                    </a:lnTo>
                    <a:lnTo>
                      <a:pt x="94" y="51"/>
                    </a:lnTo>
                    <a:lnTo>
                      <a:pt x="62" y="61"/>
                    </a:lnTo>
                    <a:lnTo>
                      <a:pt x="32" y="64"/>
                    </a:lnTo>
                    <a:lnTo>
                      <a:pt x="0" y="67"/>
                    </a:lnTo>
                    <a:lnTo>
                      <a:pt x="45" y="232"/>
                    </a:lnTo>
                    <a:lnTo>
                      <a:pt x="76" y="232"/>
                    </a:lnTo>
                    <a:lnTo>
                      <a:pt x="112" y="229"/>
                    </a:lnTo>
                    <a:lnTo>
                      <a:pt x="145" y="221"/>
                    </a:lnTo>
                    <a:lnTo>
                      <a:pt x="179" y="214"/>
                    </a:lnTo>
                    <a:lnTo>
                      <a:pt x="209" y="200"/>
                    </a:lnTo>
                    <a:lnTo>
                      <a:pt x="236" y="190"/>
                    </a:lnTo>
                    <a:lnTo>
                      <a:pt x="256" y="177"/>
                    </a:lnTo>
                    <a:lnTo>
                      <a:pt x="270" y="163"/>
                    </a:lnTo>
                    <a:lnTo>
                      <a:pt x="270" y="163"/>
                    </a:lnTo>
                  </a:path>
                </a:pathLst>
              </a:custGeom>
              <a:solidFill>
                <a:srgbClr val="B20000"/>
              </a:solidFill>
              <a:ln w="9525">
                <a:noFill/>
                <a:round/>
                <a:headEnd/>
                <a:tailEnd/>
              </a:ln>
            </p:spPr>
            <p:txBody>
              <a:bodyPr wrap="none" anchor="ctr"/>
              <a:lstStyle/>
              <a:p>
                <a:endParaRPr lang="en-US"/>
              </a:p>
            </p:txBody>
          </p:sp>
          <p:sp>
            <p:nvSpPr>
              <p:cNvPr id="1254564" name="Freeform 164"/>
              <p:cNvSpPr>
                <a:spLocks noChangeArrowheads="1"/>
              </p:cNvSpPr>
              <p:nvPr/>
            </p:nvSpPr>
            <p:spPr bwMode="auto">
              <a:xfrm>
                <a:off x="2009" y="2863"/>
                <a:ext cx="61" cy="54"/>
              </a:xfrm>
              <a:custGeom>
                <a:avLst/>
                <a:gdLst/>
                <a:ahLst/>
                <a:cxnLst>
                  <a:cxn ang="0">
                    <a:pos x="220" y="0"/>
                  </a:cxn>
                  <a:cxn ang="0">
                    <a:pos x="201" y="15"/>
                  </a:cxn>
                  <a:cxn ang="0">
                    <a:pos x="175" y="27"/>
                  </a:cxn>
                  <a:cxn ang="0">
                    <a:pos x="147" y="39"/>
                  </a:cxn>
                  <a:cxn ang="0">
                    <a:pos x="116" y="48"/>
                  </a:cxn>
                  <a:cxn ang="0">
                    <a:pos x="83" y="58"/>
                  </a:cxn>
                  <a:cxn ang="0">
                    <a:pos x="50" y="64"/>
                  </a:cxn>
                  <a:cxn ang="0">
                    <a:pos x="24" y="66"/>
                  </a:cxn>
                  <a:cxn ang="0">
                    <a:pos x="0" y="68"/>
                  </a:cxn>
                  <a:cxn ang="0">
                    <a:pos x="42" y="219"/>
                  </a:cxn>
                  <a:cxn ang="0">
                    <a:pos x="59" y="232"/>
                  </a:cxn>
                  <a:cxn ang="0">
                    <a:pos x="87" y="238"/>
                  </a:cxn>
                  <a:cxn ang="0">
                    <a:pos x="126" y="235"/>
                  </a:cxn>
                  <a:cxn ang="0">
                    <a:pos x="167" y="227"/>
                  </a:cxn>
                  <a:cxn ang="0">
                    <a:pos x="210" y="216"/>
                  </a:cxn>
                  <a:cxn ang="0">
                    <a:pos x="243" y="198"/>
                  </a:cxn>
                  <a:cxn ang="0">
                    <a:pos x="263" y="179"/>
                  </a:cxn>
                  <a:cxn ang="0">
                    <a:pos x="267" y="156"/>
                  </a:cxn>
                  <a:cxn ang="0">
                    <a:pos x="220" y="0"/>
                  </a:cxn>
                  <a:cxn ang="0">
                    <a:pos x="220" y="0"/>
                  </a:cxn>
                </a:cxnLst>
                <a:rect l="0" t="0" r="r" b="b"/>
                <a:pathLst>
                  <a:path w="268" h="239">
                    <a:moveTo>
                      <a:pt x="220" y="0"/>
                    </a:moveTo>
                    <a:lnTo>
                      <a:pt x="201" y="15"/>
                    </a:lnTo>
                    <a:lnTo>
                      <a:pt x="175" y="27"/>
                    </a:lnTo>
                    <a:lnTo>
                      <a:pt x="147" y="39"/>
                    </a:lnTo>
                    <a:lnTo>
                      <a:pt x="116" y="48"/>
                    </a:lnTo>
                    <a:lnTo>
                      <a:pt x="83" y="58"/>
                    </a:lnTo>
                    <a:lnTo>
                      <a:pt x="50" y="64"/>
                    </a:lnTo>
                    <a:lnTo>
                      <a:pt x="24" y="66"/>
                    </a:lnTo>
                    <a:lnTo>
                      <a:pt x="0" y="68"/>
                    </a:lnTo>
                    <a:lnTo>
                      <a:pt x="42" y="219"/>
                    </a:lnTo>
                    <a:lnTo>
                      <a:pt x="59" y="232"/>
                    </a:lnTo>
                    <a:lnTo>
                      <a:pt x="87" y="238"/>
                    </a:lnTo>
                    <a:lnTo>
                      <a:pt x="126" y="235"/>
                    </a:lnTo>
                    <a:lnTo>
                      <a:pt x="167" y="227"/>
                    </a:lnTo>
                    <a:lnTo>
                      <a:pt x="210" y="216"/>
                    </a:lnTo>
                    <a:lnTo>
                      <a:pt x="243" y="198"/>
                    </a:lnTo>
                    <a:lnTo>
                      <a:pt x="263" y="179"/>
                    </a:lnTo>
                    <a:lnTo>
                      <a:pt x="267" y="156"/>
                    </a:lnTo>
                    <a:lnTo>
                      <a:pt x="220" y="0"/>
                    </a:lnTo>
                    <a:lnTo>
                      <a:pt x="220" y="0"/>
                    </a:lnTo>
                  </a:path>
                </a:pathLst>
              </a:custGeom>
              <a:solidFill>
                <a:srgbClr val="B20000"/>
              </a:solidFill>
              <a:ln w="9525">
                <a:noFill/>
                <a:round/>
                <a:headEnd/>
                <a:tailEnd/>
              </a:ln>
            </p:spPr>
            <p:txBody>
              <a:bodyPr wrap="none" anchor="ctr"/>
              <a:lstStyle/>
              <a:p>
                <a:endParaRPr lang="en-US"/>
              </a:p>
            </p:txBody>
          </p:sp>
          <p:sp>
            <p:nvSpPr>
              <p:cNvPr id="1254565" name="Freeform 165"/>
              <p:cNvSpPr>
                <a:spLocks noChangeArrowheads="1"/>
              </p:cNvSpPr>
              <p:nvPr/>
            </p:nvSpPr>
            <p:spPr bwMode="auto">
              <a:xfrm>
                <a:off x="1964" y="2712"/>
                <a:ext cx="92" cy="155"/>
              </a:xfrm>
              <a:custGeom>
                <a:avLst/>
                <a:gdLst/>
                <a:ahLst/>
                <a:cxnLst>
                  <a:cxn ang="0">
                    <a:pos x="404" y="616"/>
                  </a:cxn>
                  <a:cxn ang="0">
                    <a:pos x="389" y="630"/>
                  </a:cxn>
                  <a:cxn ang="0">
                    <a:pos x="367" y="640"/>
                  </a:cxn>
                  <a:cxn ang="0">
                    <a:pos x="343" y="654"/>
                  </a:cxn>
                  <a:cxn ang="0">
                    <a:pos x="312" y="666"/>
                  </a:cxn>
                  <a:cxn ang="0">
                    <a:pos x="276" y="673"/>
                  </a:cxn>
                  <a:cxn ang="0">
                    <a:pos x="244" y="679"/>
                  </a:cxn>
                  <a:cxn ang="0">
                    <a:pos x="212" y="681"/>
                  </a:cxn>
                  <a:cxn ang="0">
                    <a:pos x="181" y="681"/>
                  </a:cxn>
                  <a:cxn ang="0">
                    <a:pos x="0" y="71"/>
                  </a:cxn>
                  <a:cxn ang="0">
                    <a:pos x="23" y="69"/>
                  </a:cxn>
                  <a:cxn ang="0">
                    <a:pos x="54" y="65"/>
                  </a:cxn>
                  <a:cxn ang="0">
                    <a:pos x="84" y="59"/>
                  </a:cxn>
                  <a:cxn ang="0">
                    <a:pos x="117" y="51"/>
                  </a:cxn>
                  <a:cxn ang="0">
                    <a:pos x="147" y="39"/>
                  </a:cxn>
                  <a:cxn ang="0">
                    <a:pos x="175" y="30"/>
                  </a:cxn>
                  <a:cxn ang="0">
                    <a:pos x="202" y="16"/>
                  </a:cxn>
                  <a:cxn ang="0">
                    <a:pos x="219" y="0"/>
                  </a:cxn>
                  <a:cxn ang="0">
                    <a:pos x="404" y="616"/>
                  </a:cxn>
                  <a:cxn ang="0">
                    <a:pos x="404" y="616"/>
                  </a:cxn>
                </a:cxnLst>
                <a:rect l="0" t="0" r="r" b="b"/>
                <a:pathLst>
                  <a:path w="405" h="682">
                    <a:moveTo>
                      <a:pt x="404" y="616"/>
                    </a:moveTo>
                    <a:lnTo>
                      <a:pt x="389" y="630"/>
                    </a:lnTo>
                    <a:lnTo>
                      <a:pt x="367" y="640"/>
                    </a:lnTo>
                    <a:lnTo>
                      <a:pt x="343" y="654"/>
                    </a:lnTo>
                    <a:lnTo>
                      <a:pt x="312" y="666"/>
                    </a:lnTo>
                    <a:lnTo>
                      <a:pt x="276" y="673"/>
                    </a:lnTo>
                    <a:lnTo>
                      <a:pt x="244" y="679"/>
                    </a:lnTo>
                    <a:lnTo>
                      <a:pt x="212" y="681"/>
                    </a:lnTo>
                    <a:lnTo>
                      <a:pt x="181" y="681"/>
                    </a:lnTo>
                    <a:lnTo>
                      <a:pt x="0" y="71"/>
                    </a:lnTo>
                    <a:lnTo>
                      <a:pt x="23" y="69"/>
                    </a:lnTo>
                    <a:lnTo>
                      <a:pt x="54" y="65"/>
                    </a:lnTo>
                    <a:lnTo>
                      <a:pt x="84" y="59"/>
                    </a:lnTo>
                    <a:lnTo>
                      <a:pt x="117" y="51"/>
                    </a:lnTo>
                    <a:lnTo>
                      <a:pt x="147" y="39"/>
                    </a:lnTo>
                    <a:lnTo>
                      <a:pt x="175" y="30"/>
                    </a:lnTo>
                    <a:lnTo>
                      <a:pt x="202" y="16"/>
                    </a:lnTo>
                    <a:lnTo>
                      <a:pt x="219" y="0"/>
                    </a:lnTo>
                    <a:lnTo>
                      <a:pt x="404" y="616"/>
                    </a:lnTo>
                    <a:lnTo>
                      <a:pt x="404" y="616"/>
                    </a:lnTo>
                  </a:path>
                </a:pathLst>
              </a:custGeom>
              <a:solidFill>
                <a:srgbClr val="B20000"/>
              </a:solidFill>
              <a:ln w="9525">
                <a:noFill/>
                <a:round/>
                <a:headEnd/>
                <a:tailEnd/>
              </a:ln>
            </p:spPr>
            <p:txBody>
              <a:bodyPr wrap="none" anchor="ctr"/>
              <a:lstStyle/>
              <a:p>
                <a:endParaRPr lang="en-US"/>
              </a:p>
            </p:txBody>
          </p:sp>
          <p:sp>
            <p:nvSpPr>
              <p:cNvPr id="1254566" name="Freeform 166"/>
              <p:cNvSpPr>
                <a:spLocks noChangeArrowheads="1"/>
              </p:cNvSpPr>
              <p:nvPr/>
            </p:nvSpPr>
            <p:spPr bwMode="auto">
              <a:xfrm>
                <a:off x="1787" y="2667"/>
                <a:ext cx="66" cy="65"/>
              </a:xfrm>
              <a:custGeom>
                <a:avLst/>
                <a:gdLst/>
                <a:ahLst/>
                <a:cxnLst>
                  <a:cxn ang="0">
                    <a:pos x="290" y="263"/>
                  </a:cxn>
                  <a:cxn ang="0">
                    <a:pos x="290" y="0"/>
                  </a:cxn>
                  <a:cxn ang="0">
                    <a:pos x="266" y="9"/>
                  </a:cxn>
                  <a:cxn ang="0">
                    <a:pos x="236" y="22"/>
                  </a:cxn>
                  <a:cxn ang="0">
                    <a:pos x="197" y="27"/>
                  </a:cxn>
                  <a:cxn ang="0">
                    <a:pos x="152" y="33"/>
                  </a:cxn>
                  <a:cxn ang="0">
                    <a:pos x="108" y="35"/>
                  </a:cxn>
                  <a:cxn ang="0">
                    <a:pos x="65" y="37"/>
                  </a:cxn>
                  <a:cxn ang="0">
                    <a:pos x="30" y="37"/>
                  </a:cxn>
                  <a:cxn ang="0">
                    <a:pos x="0" y="35"/>
                  </a:cxn>
                  <a:cxn ang="0">
                    <a:pos x="0" y="279"/>
                  </a:cxn>
                  <a:cxn ang="0">
                    <a:pos x="25" y="284"/>
                  </a:cxn>
                  <a:cxn ang="0">
                    <a:pos x="60" y="287"/>
                  </a:cxn>
                  <a:cxn ang="0">
                    <a:pos x="102" y="284"/>
                  </a:cxn>
                  <a:cxn ang="0">
                    <a:pos x="145" y="284"/>
                  </a:cxn>
                  <a:cxn ang="0">
                    <a:pos x="185" y="279"/>
                  </a:cxn>
                  <a:cxn ang="0">
                    <a:pos x="227" y="274"/>
                  </a:cxn>
                  <a:cxn ang="0">
                    <a:pos x="262" y="269"/>
                  </a:cxn>
                  <a:cxn ang="0">
                    <a:pos x="290" y="263"/>
                  </a:cxn>
                  <a:cxn ang="0">
                    <a:pos x="290" y="263"/>
                  </a:cxn>
                </a:cxnLst>
                <a:rect l="0" t="0" r="r" b="b"/>
                <a:pathLst>
                  <a:path w="291" h="288">
                    <a:moveTo>
                      <a:pt x="290" y="263"/>
                    </a:moveTo>
                    <a:lnTo>
                      <a:pt x="290" y="0"/>
                    </a:lnTo>
                    <a:lnTo>
                      <a:pt x="266" y="9"/>
                    </a:lnTo>
                    <a:lnTo>
                      <a:pt x="236" y="22"/>
                    </a:lnTo>
                    <a:lnTo>
                      <a:pt x="197" y="27"/>
                    </a:lnTo>
                    <a:lnTo>
                      <a:pt x="152" y="33"/>
                    </a:lnTo>
                    <a:lnTo>
                      <a:pt x="108" y="35"/>
                    </a:lnTo>
                    <a:lnTo>
                      <a:pt x="65" y="37"/>
                    </a:lnTo>
                    <a:lnTo>
                      <a:pt x="30" y="37"/>
                    </a:lnTo>
                    <a:lnTo>
                      <a:pt x="0" y="35"/>
                    </a:lnTo>
                    <a:lnTo>
                      <a:pt x="0" y="279"/>
                    </a:lnTo>
                    <a:lnTo>
                      <a:pt x="25" y="284"/>
                    </a:lnTo>
                    <a:lnTo>
                      <a:pt x="60" y="287"/>
                    </a:lnTo>
                    <a:lnTo>
                      <a:pt x="102" y="284"/>
                    </a:lnTo>
                    <a:lnTo>
                      <a:pt x="145" y="284"/>
                    </a:lnTo>
                    <a:lnTo>
                      <a:pt x="185" y="279"/>
                    </a:lnTo>
                    <a:lnTo>
                      <a:pt x="227" y="274"/>
                    </a:lnTo>
                    <a:lnTo>
                      <a:pt x="262" y="269"/>
                    </a:lnTo>
                    <a:lnTo>
                      <a:pt x="290" y="263"/>
                    </a:lnTo>
                    <a:lnTo>
                      <a:pt x="290" y="263"/>
                    </a:lnTo>
                  </a:path>
                </a:pathLst>
              </a:custGeom>
              <a:solidFill>
                <a:srgbClr val="007200"/>
              </a:solidFill>
              <a:ln w="9525">
                <a:noFill/>
                <a:round/>
                <a:headEnd/>
                <a:tailEnd/>
              </a:ln>
            </p:spPr>
            <p:txBody>
              <a:bodyPr wrap="none" anchor="ctr"/>
              <a:lstStyle/>
              <a:p>
                <a:endParaRPr lang="en-US"/>
              </a:p>
            </p:txBody>
          </p:sp>
          <p:sp>
            <p:nvSpPr>
              <p:cNvPr id="1254567" name="Freeform 167"/>
              <p:cNvSpPr>
                <a:spLocks noChangeArrowheads="1"/>
              </p:cNvSpPr>
              <p:nvPr/>
            </p:nvSpPr>
            <p:spPr bwMode="auto">
              <a:xfrm>
                <a:off x="1787" y="2734"/>
                <a:ext cx="66" cy="54"/>
              </a:xfrm>
              <a:custGeom>
                <a:avLst/>
                <a:gdLst/>
                <a:ahLst/>
                <a:cxnLst>
                  <a:cxn ang="0">
                    <a:pos x="0" y="236"/>
                  </a:cxn>
                  <a:cxn ang="0">
                    <a:pos x="30" y="236"/>
                  </a:cxn>
                  <a:cxn ang="0">
                    <a:pos x="65" y="233"/>
                  </a:cxn>
                  <a:cxn ang="0">
                    <a:pos x="108" y="231"/>
                  </a:cxn>
                  <a:cxn ang="0">
                    <a:pos x="149" y="228"/>
                  </a:cxn>
                  <a:cxn ang="0">
                    <a:pos x="191" y="223"/>
                  </a:cxn>
                  <a:cxn ang="0">
                    <a:pos x="229" y="214"/>
                  </a:cxn>
                  <a:cxn ang="0">
                    <a:pos x="264" y="207"/>
                  </a:cxn>
                  <a:cxn ang="0">
                    <a:pos x="290" y="196"/>
                  </a:cxn>
                  <a:cxn ang="0">
                    <a:pos x="290" y="0"/>
                  </a:cxn>
                  <a:cxn ang="0">
                    <a:pos x="262" y="10"/>
                  </a:cxn>
                  <a:cxn ang="0">
                    <a:pos x="227" y="13"/>
                  </a:cxn>
                  <a:cxn ang="0">
                    <a:pos x="185" y="20"/>
                  </a:cxn>
                  <a:cxn ang="0">
                    <a:pos x="145" y="21"/>
                  </a:cxn>
                  <a:cxn ang="0">
                    <a:pos x="102" y="23"/>
                  </a:cxn>
                  <a:cxn ang="0">
                    <a:pos x="60" y="23"/>
                  </a:cxn>
                  <a:cxn ang="0">
                    <a:pos x="25" y="21"/>
                  </a:cxn>
                  <a:cxn ang="0">
                    <a:pos x="0" y="17"/>
                  </a:cxn>
                  <a:cxn ang="0">
                    <a:pos x="0" y="236"/>
                  </a:cxn>
                  <a:cxn ang="0">
                    <a:pos x="0" y="236"/>
                  </a:cxn>
                </a:cxnLst>
                <a:rect l="0" t="0" r="r" b="b"/>
                <a:pathLst>
                  <a:path w="291" h="237">
                    <a:moveTo>
                      <a:pt x="0" y="236"/>
                    </a:moveTo>
                    <a:lnTo>
                      <a:pt x="30" y="236"/>
                    </a:lnTo>
                    <a:lnTo>
                      <a:pt x="65" y="233"/>
                    </a:lnTo>
                    <a:lnTo>
                      <a:pt x="108" y="231"/>
                    </a:lnTo>
                    <a:lnTo>
                      <a:pt x="149" y="228"/>
                    </a:lnTo>
                    <a:lnTo>
                      <a:pt x="191" y="223"/>
                    </a:lnTo>
                    <a:lnTo>
                      <a:pt x="229" y="214"/>
                    </a:lnTo>
                    <a:lnTo>
                      <a:pt x="264" y="207"/>
                    </a:lnTo>
                    <a:lnTo>
                      <a:pt x="290" y="196"/>
                    </a:lnTo>
                    <a:lnTo>
                      <a:pt x="290" y="0"/>
                    </a:lnTo>
                    <a:lnTo>
                      <a:pt x="262" y="10"/>
                    </a:lnTo>
                    <a:lnTo>
                      <a:pt x="227" y="13"/>
                    </a:lnTo>
                    <a:lnTo>
                      <a:pt x="185" y="20"/>
                    </a:lnTo>
                    <a:lnTo>
                      <a:pt x="145" y="21"/>
                    </a:lnTo>
                    <a:lnTo>
                      <a:pt x="102" y="23"/>
                    </a:lnTo>
                    <a:lnTo>
                      <a:pt x="60" y="23"/>
                    </a:lnTo>
                    <a:lnTo>
                      <a:pt x="25" y="21"/>
                    </a:lnTo>
                    <a:lnTo>
                      <a:pt x="0" y="17"/>
                    </a:lnTo>
                    <a:lnTo>
                      <a:pt x="0" y="236"/>
                    </a:lnTo>
                    <a:lnTo>
                      <a:pt x="0" y="236"/>
                    </a:lnTo>
                  </a:path>
                </a:pathLst>
              </a:custGeom>
              <a:solidFill>
                <a:srgbClr val="007200"/>
              </a:solidFill>
              <a:ln w="9525">
                <a:noFill/>
                <a:round/>
                <a:headEnd/>
                <a:tailEnd/>
              </a:ln>
            </p:spPr>
            <p:txBody>
              <a:bodyPr wrap="none" anchor="ctr"/>
              <a:lstStyle/>
              <a:p>
                <a:endParaRPr lang="en-US"/>
              </a:p>
            </p:txBody>
          </p:sp>
          <p:sp>
            <p:nvSpPr>
              <p:cNvPr id="1254568" name="Freeform 168"/>
              <p:cNvSpPr>
                <a:spLocks noChangeArrowheads="1"/>
              </p:cNvSpPr>
              <p:nvPr/>
            </p:nvSpPr>
            <p:spPr bwMode="auto">
              <a:xfrm>
                <a:off x="1787" y="2786"/>
                <a:ext cx="66" cy="54"/>
              </a:xfrm>
              <a:custGeom>
                <a:avLst/>
                <a:gdLst/>
                <a:ahLst/>
                <a:cxnLst>
                  <a:cxn ang="0">
                    <a:pos x="0" y="235"/>
                  </a:cxn>
                  <a:cxn ang="0">
                    <a:pos x="30" y="235"/>
                  </a:cxn>
                  <a:cxn ang="0">
                    <a:pos x="65" y="235"/>
                  </a:cxn>
                  <a:cxn ang="0">
                    <a:pos x="108" y="233"/>
                  </a:cxn>
                  <a:cxn ang="0">
                    <a:pos x="149" y="229"/>
                  </a:cxn>
                  <a:cxn ang="0">
                    <a:pos x="191" y="223"/>
                  </a:cxn>
                  <a:cxn ang="0">
                    <a:pos x="229" y="215"/>
                  </a:cxn>
                  <a:cxn ang="0">
                    <a:pos x="264" y="207"/>
                  </a:cxn>
                  <a:cxn ang="0">
                    <a:pos x="290" y="197"/>
                  </a:cxn>
                  <a:cxn ang="0">
                    <a:pos x="290" y="0"/>
                  </a:cxn>
                  <a:cxn ang="0">
                    <a:pos x="264" y="9"/>
                  </a:cxn>
                  <a:cxn ang="0">
                    <a:pos x="229" y="17"/>
                  </a:cxn>
                  <a:cxn ang="0">
                    <a:pos x="191" y="23"/>
                  </a:cxn>
                  <a:cxn ang="0">
                    <a:pos x="149" y="31"/>
                  </a:cxn>
                  <a:cxn ang="0">
                    <a:pos x="108" y="35"/>
                  </a:cxn>
                  <a:cxn ang="0">
                    <a:pos x="65" y="37"/>
                  </a:cxn>
                  <a:cxn ang="0">
                    <a:pos x="30" y="37"/>
                  </a:cxn>
                  <a:cxn ang="0">
                    <a:pos x="0" y="37"/>
                  </a:cxn>
                  <a:cxn ang="0">
                    <a:pos x="0" y="235"/>
                  </a:cxn>
                  <a:cxn ang="0">
                    <a:pos x="0" y="235"/>
                  </a:cxn>
                </a:cxnLst>
                <a:rect l="0" t="0" r="r" b="b"/>
                <a:pathLst>
                  <a:path w="291" h="236">
                    <a:moveTo>
                      <a:pt x="0" y="235"/>
                    </a:moveTo>
                    <a:lnTo>
                      <a:pt x="30" y="235"/>
                    </a:lnTo>
                    <a:lnTo>
                      <a:pt x="65" y="235"/>
                    </a:lnTo>
                    <a:lnTo>
                      <a:pt x="108" y="233"/>
                    </a:lnTo>
                    <a:lnTo>
                      <a:pt x="149" y="229"/>
                    </a:lnTo>
                    <a:lnTo>
                      <a:pt x="191" y="223"/>
                    </a:lnTo>
                    <a:lnTo>
                      <a:pt x="229" y="215"/>
                    </a:lnTo>
                    <a:lnTo>
                      <a:pt x="264" y="207"/>
                    </a:lnTo>
                    <a:lnTo>
                      <a:pt x="290" y="197"/>
                    </a:lnTo>
                    <a:lnTo>
                      <a:pt x="290" y="0"/>
                    </a:lnTo>
                    <a:lnTo>
                      <a:pt x="264" y="9"/>
                    </a:lnTo>
                    <a:lnTo>
                      <a:pt x="229" y="17"/>
                    </a:lnTo>
                    <a:lnTo>
                      <a:pt x="191" y="23"/>
                    </a:lnTo>
                    <a:lnTo>
                      <a:pt x="149" y="31"/>
                    </a:lnTo>
                    <a:lnTo>
                      <a:pt x="108" y="35"/>
                    </a:lnTo>
                    <a:lnTo>
                      <a:pt x="65" y="37"/>
                    </a:lnTo>
                    <a:lnTo>
                      <a:pt x="30" y="37"/>
                    </a:lnTo>
                    <a:lnTo>
                      <a:pt x="0" y="37"/>
                    </a:lnTo>
                    <a:lnTo>
                      <a:pt x="0" y="235"/>
                    </a:lnTo>
                    <a:lnTo>
                      <a:pt x="0" y="235"/>
                    </a:lnTo>
                  </a:path>
                </a:pathLst>
              </a:custGeom>
              <a:solidFill>
                <a:srgbClr val="007200"/>
              </a:solidFill>
              <a:ln w="9525">
                <a:noFill/>
                <a:round/>
                <a:headEnd/>
                <a:tailEnd/>
              </a:ln>
            </p:spPr>
            <p:txBody>
              <a:bodyPr wrap="none" anchor="ctr"/>
              <a:lstStyle/>
              <a:p>
                <a:endParaRPr lang="en-US"/>
              </a:p>
            </p:txBody>
          </p:sp>
          <p:sp>
            <p:nvSpPr>
              <p:cNvPr id="1254569" name="Freeform 169"/>
              <p:cNvSpPr>
                <a:spLocks noChangeArrowheads="1"/>
              </p:cNvSpPr>
              <p:nvPr/>
            </p:nvSpPr>
            <p:spPr bwMode="auto">
              <a:xfrm>
                <a:off x="1787" y="2839"/>
                <a:ext cx="66" cy="53"/>
              </a:xfrm>
              <a:custGeom>
                <a:avLst/>
                <a:gdLst/>
                <a:ahLst/>
                <a:cxnLst>
                  <a:cxn ang="0">
                    <a:pos x="0" y="228"/>
                  </a:cxn>
                  <a:cxn ang="0">
                    <a:pos x="35" y="232"/>
                  </a:cxn>
                  <a:cxn ang="0">
                    <a:pos x="76" y="232"/>
                  </a:cxn>
                  <a:cxn ang="0">
                    <a:pos x="117" y="230"/>
                  </a:cxn>
                  <a:cxn ang="0">
                    <a:pos x="159" y="224"/>
                  </a:cxn>
                  <a:cxn ang="0">
                    <a:pos x="197" y="216"/>
                  </a:cxn>
                  <a:cxn ang="0">
                    <a:pos x="234" y="207"/>
                  </a:cxn>
                  <a:cxn ang="0">
                    <a:pos x="264" y="194"/>
                  </a:cxn>
                  <a:cxn ang="0">
                    <a:pos x="290" y="185"/>
                  </a:cxn>
                  <a:cxn ang="0">
                    <a:pos x="290" y="0"/>
                  </a:cxn>
                  <a:cxn ang="0">
                    <a:pos x="264" y="10"/>
                  </a:cxn>
                  <a:cxn ang="0">
                    <a:pos x="229" y="17"/>
                  </a:cxn>
                  <a:cxn ang="0">
                    <a:pos x="191" y="23"/>
                  </a:cxn>
                  <a:cxn ang="0">
                    <a:pos x="149" y="29"/>
                  </a:cxn>
                  <a:cxn ang="0">
                    <a:pos x="108" y="33"/>
                  </a:cxn>
                  <a:cxn ang="0">
                    <a:pos x="65" y="35"/>
                  </a:cxn>
                  <a:cxn ang="0">
                    <a:pos x="30" y="35"/>
                  </a:cxn>
                  <a:cxn ang="0">
                    <a:pos x="0" y="35"/>
                  </a:cxn>
                  <a:cxn ang="0">
                    <a:pos x="0" y="228"/>
                  </a:cxn>
                  <a:cxn ang="0">
                    <a:pos x="0" y="228"/>
                  </a:cxn>
                </a:cxnLst>
                <a:rect l="0" t="0" r="r" b="b"/>
                <a:pathLst>
                  <a:path w="291" h="233">
                    <a:moveTo>
                      <a:pt x="0" y="228"/>
                    </a:moveTo>
                    <a:lnTo>
                      <a:pt x="35" y="232"/>
                    </a:lnTo>
                    <a:lnTo>
                      <a:pt x="76" y="232"/>
                    </a:lnTo>
                    <a:lnTo>
                      <a:pt x="117" y="230"/>
                    </a:lnTo>
                    <a:lnTo>
                      <a:pt x="159" y="224"/>
                    </a:lnTo>
                    <a:lnTo>
                      <a:pt x="197" y="216"/>
                    </a:lnTo>
                    <a:lnTo>
                      <a:pt x="234" y="207"/>
                    </a:lnTo>
                    <a:lnTo>
                      <a:pt x="264" y="194"/>
                    </a:lnTo>
                    <a:lnTo>
                      <a:pt x="290" y="185"/>
                    </a:lnTo>
                    <a:lnTo>
                      <a:pt x="290" y="0"/>
                    </a:lnTo>
                    <a:lnTo>
                      <a:pt x="264" y="10"/>
                    </a:lnTo>
                    <a:lnTo>
                      <a:pt x="229" y="17"/>
                    </a:lnTo>
                    <a:lnTo>
                      <a:pt x="191" y="23"/>
                    </a:lnTo>
                    <a:lnTo>
                      <a:pt x="149" y="29"/>
                    </a:lnTo>
                    <a:lnTo>
                      <a:pt x="108" y="33"/>
                    </a:lnTo>
                    <a:lnTo>
                      <a:pt x="65" y="35"/>
                    </a:lnTo>
                    <a:lnTo>
                      <a:pt x="30" y="35"/>
                    </a:lnTo>
                    <a:lnTo>
                      <a:pt x="0" y="35"/>
                    </a:lnTo>
                    <a:lnTo>
                      <a:pt x="0" y="228"/>
                    </a:lnTo>
                    <a:lnTo>
                      <a:pt x="0" y="228"/>
                    </a:lnTo>
                  </a:path>
                </a:pathLst>
              </a:custGeom>
              <a:solidFill>
                <a:srgbClr val="007200"/>
              </a:solidFill>
              <a:ln w="9525">
                <a:noFill/>
                <a:round/>
                <a:headEnd/>
                <a:tailEnd/>
              </a:ln>
            </p:spPr>
            <p:txBody>
              <a:bodyPr wrap="none" anchor="ctr"/>
              <a:lstStyle/>
              <a:p>
                <a:endParaRPr lang="en-US"/>
              </a:p>
            </p:txBody>
          </p:sp>
          <p:sp>
            <p:nvSpPr>
              <p:cNvPr id="1254570" name="Freeform 170"/>
              <p:cNvSpPr>
                <a:spLocks noChangeArrowheads="1"/>
              </p:cNvSpPr>
              <p:nvPr/>
            </p:nvSpPr>
            <p:spPr bwMode="auto">
              <a:xfrm>
                <a:off x="1787" y="2887"/>
                <a:ext cx="66" cy="70"/>
              </a:xfrm>
              <a:custGeom>
                <a:avLst/>
                <a:gdLst/>
                <a:ahLst/>
                <a:cxnLst>
                  <a:cxn ang="0">
                    <a:pos x="0" y="42"/>
                  </a:cxn>
                  <a:cxn ang="0">
                    <a:pos x="35" y="46"/>
                  </a:cxn>
                  <a:cxn ang="0">
                    <a:pos x="76" y="46"/>
                  </a:cxn>
                  <a:cxn ang="0">
                    <a:pos x="117" y="44"/>
                  </a:cxn>
                  <a:cxn ang="0">
                    <a:pos x="159" y="40"/>
                  </a:cxn>
                  <a:cxn ang="0">
                    <a:pos x="197" y="31"/>
                  </a:cxn>
                  <a:cxn ang="0">
                    <a:pos x="234" y="23"/>
                  </a:cxn>
                  <a:cxn ang="0">
                    <a:pos x="264" y="11"/>
                  </a:cxn>
                  <a:cxn ang="0">
                    <a:pos x="290" y="0"/>
                  </a:cxn>
                  <a:cxn ang="0">
                    <a:pos x="290" y="243"/>
                  </a:cxn>
                  <a:cxn ang="0">
                    <a:pos x="269" y="260"/>
                  </a:cxn>
                  <a:cxn ang="0">
                    <a:pos x="239" y="275"/>
                  </a:cxn>
                  <a:cxn ang="0">
                    <a:pos x="204" y="290"/>
                  </a:cxn>
                  <a:cxn ang="0">
                    <a:pos x="161" y="297"/>
                  </a:cxn>
                  <a:cxn ang="0">
                    <a:pos x="114" y="303"/>
                  </a:cxn>
                  <a:cxn ang="0">
                    <a:pos x="72" y="309"/>
                  </a:cxn>
                  <a:cxn ang="0">
                    <a:pos x="32" y="309"/>
                  </a:cxn>
                  <a:cxn ang="0">
                    <a:pos x="0" y="303"/>
                  </a:cxn>
                  <a:cxn ang="0">
                    <a:pos x="0" y="42"/>
                  </a:cxn>
                  <a:cxn ang="0">
                    <a:pos x="0" y="42"/>
                  </a:cxn>
                </a:cxnLst>
                <a:rect l="0" t="0" r="r" b="b"/>
                <a:pathLst>
                  <a:path w="291" h="310">
                    <a:moveTo>
                      <a:pt x="0" y="42"/>
                    </a:moveTo>
                    <a:lnTo>
                      <a:pt x="35" y="46"/>
                    </a:lnTo>
                    <a:lnTo>
                      <a:pt x="76" y="46"/>
                    </a:lnTo>
                    <a:lnTo>
                      <a:pt x="117" y="44"/>
                    </a:lnTo>
                    <a:lnTo>
                      <a:pt x="159" y="40"/>
                    </a:lnTo>
                    <a:lnTo>
                      <a:pt x="197" y="31"/>
                    </a:lnTo>
                    <a:lnTo>
                      <a:pt x="234" y="23"/>
                    </a:lnTo>
                    <a:lnTo>
                      <a:pt x="264" y="11"/>
                    </a:lnTo>
                    <a:lnTo>
                      <a:pt x="290" y="0"/>
                    </a:lnTo>
                    <a:lnTo>
                      <a:pt x="290" y="243"/>
                    </a:lnTo>
                    <a:lnTo>
                      <a:pt x="269" y="260"/>
                    </a:lnTo>
                    <a:lnTo>
                      <a:pt x="239" y="275"/>
                    </a:lnTo>
                    <a:lnTo>
                      <a:pt x="204" y="290"/>
                    </a:lnTo>
                    <a:lnTo>
                      <a:pt x="161" y="297"/>
                    </a:lnTo>
                    <a:lnTo>
                      <a:pt x="114" y="303"/>
                    </a:lnTo>
                    <a:lnTo>
                      <a:pt x="72" y="309"/>
                    </a:lnTo>
                    <a:lnTo>
                      <a:pt x="32" y="309"/>
                    </a:lnTo>
                    <a:lnTo>
                      <a:pt x="0" y="303"/>
                    </a:lnTo>
                    <a:lnTo>
                      <a:pt x="0" y="42"/>
                    </a:lnTo>
                    <a:lnTo>
                      <a:pt x="0" y="42"/>
                    </a:lnTo>
                  </a:path>
                </a:pathLst>
              </a:custGeom>
              <a:solidFill>
                <a:srgbClr val="007200"/>
              </a:solidFill>
              <a:ln w="9525">
                <a:noFill/>
                <a:round/>
                <a:headEnd/>
                <a:tailEnd/>
              </a:ln>
            </p:spPr>
            <p:txBody>
              <a:bodyPr wrap="none" anchor="ctr"/>
              <a:lstStyle/>
              <a:p>
                <a:endParaRPr lang="en-US"/>
              </a:p>
            </p:txBody>
          </p:sp>
          <p:sp>
            <p:nvSpPr>
              <p:cNvPr id="1254571" name="Freeform 171"/>
              <p:cNvSpPr>
                <a:spLocks noChangeArrowheads="1"/>
              </p:cNvSpPr>
              <p:nvPr/>
            </p:nvSpPr>
            <p:spPr bwMode="auto">
              <a:xfrm>
                <a:off x="1755" y="2657"/>
                <a:ext cx="76" cy="16"/>
              </a:xfrm>
              <a:custGeom>
                <a:avLst/>
                <a:gdLst/>
                <a:ahLst/>
                <a:cxnLst>
                  <a:cxn ang="0">
                    <a:pos x="0" y="8"/>
                  </a:cxn>
                  <a:cxn ang="0">
                    <a:pos x="107" y="63"/>
                  </a:cxn>
                  <a:cxn ang="0">
                    <a:pos x="136" y="65"/>
                  </a:cxn>
                  <a:cxn ang="0">
                    <a:pos x="166" y="68"/>
                  </a:cxn>
                  <a:cxn ang="0">
                    <a:pos x="198" y="68"/>
                  </a:cxn>
                  <a:cxn ang="0">
                    <a:pos x="231" y="68"/>
                  </a:cxn>
                  <a:cxn ang="0">
                    <a:pos x="265" y="65"/>
                  </a:cxn>
                  <a:cxn ang="0">
                    <a:pos x="293" y="63"/>
                  </a:cxn>
                  <a:cxn ang="0">
                    <a:pos x="318" y="62"/>
                  </a:cxn>
                  <a:cxn ang="0">
                    <a:pos x="336" y="55"/>
                  </a:cxn>
                  <a:cxn ang="0">
                    <a:pos x="139" y="0"/>
                  </a:cxn>
                  <a:cxn ang="0">
                    <a:pos x="131" y="4"/>
                  </a:cxn>
                  <a:cxn ang="0">
                    <a:pos x="119" y="6"/>
                  </a:cxn>
                  <a:cxn ang="0">
                    <a:pos x="101" y="8"/>
                  </a:cxn>
                  <a:cxn ang="0">
                    <a:pos x="81" y="8"/>
                  </a:cxn>
                  <a:cxn ang="0">
                    <a:pos x="63" y="9"/>
                  </a:cxn>
                  <a:cxn ang="0">
                    <a:pos x="41" y="9"/>
                  </a:cxn>
                  <a:cxn ang="0">
                    <a:pos x="18" y="9"/>
                  </a:cxn>
                  <a:cxn ang="0">
                    <a:pos x="0" y="8"/>
                  </a:cxn>
                  <a:cxn ang="0">
                    <a:pos x="0" y="8"/>
                  </a:cxn>
                </a:cxnLst>
                <a:rect l="0" t="0" r="r" b="b"/>
                <a:pathLst>
                  <a:path w="337" h="69">
                    <a:moveTo>
                      <a:pt x="0" y="8"/>
                    </a:moveTo>
                    <a:lnTo>
                      <a:pt x="107" y="63"/>
                    </a:lnTo>
                    <a:lnTo>
                      <a:pt x="136" y="65"/>
                    </a:lnTo>
                    <a:lnTo>
                      <a:pt x="166" y="68"/>
                    </a:lnTo>
                    <a:lnTo>
                      <a:pt x="198" y="68"/>
                    </a:lnTo>
                    <a:lnTo>
                      <a:pt x="231" y="68"/>
                    </a:lnTo>
                    <a:lnTo>
                      <a:pt x="265" y="65"/>
                    </a:lnTo>
                    <a:lnTo>
                      <a:pt x="293" y="63"/>
                    </a:lnTo>
                    <a:lnTo>
                      <a:pt x="318" y="62"/>
                    </a:lnTo>
                    <a:lnTo>
                      <a:pt x="336" y="55"/>
                    </a:lnTo>
                    <a:lnTo>
                      <a:pt x="139" y="0"/>
                    </a:lnTo>
                    <a:lnTo>
                      <a:pt x="131" y="4"/>
                    </a:lnTo>
                    <a:lnTo>
                      <a:pt x="119" y="6"/>
                    </a:lnTo>
                    <a:lnTo>
                      <a:pt x="101" y="8"/>
                    </a:lnTo>
                    <a:lnTo>
                      <a:pt x="81" y="8"/>
                    </a:lnTo>
                    <a:lnTo>
                      <a:pt x="63" y="9"/>
                    </a:lnTo>
                    <a:lnTo>
                      <a:pt x="41" y="9"/>
                    </a:lnTo>
                    <a:lnTo>
                      <a:pt x="18" y="9"/>
                    </a:lnTo>
                    <a:lnTo>
                      <a:pt x="0" y="8"/>
                    </a:lnTo>
                    <a:lnTo>
                      <a:pt x="0" y="8"/>
                    </a:lnTo>
                  </a:path>
                </a:pathLst>
              </a:custGeom>
              <a:solidFill>
                <a:srgbClr val="FFE5B7"/>
              </a:solidFill>
              <a:ln w="9525">
                <a:noFill/>
                <a:round/>
                <a:headEnd/>
                <a:tailEnd/>
              </a:ln>
            </p:spPr>
            <p:txBody>
              <a:bodyPr wrap="none" anchor="ctr"/>
              <a:lstStyle/>
              <a:p>
                <a:endParaRPr lang="en-US"/>
              </a:p>
            </p:txBody>
          </p:sp>
          <p:sp>
            <p:nvSpPr>
              <p:cNvPr id="1254572" name="Freeform 172"/>
              <p:cNvSpPr>
                <a:spLocks noChangeArrowheads="1"/>
              </p:cNvSpPr>
              <p:nvPr/>
            </p:nvSpPr>
            <p:spPr bwMode="auto">
              <a:xfrm>
                <a:off x="1948" y="2653"/>
                <a:ext cx="41" cy="18"/>
              </a:xfrm>
              <a:custGeom>
                <a:avLst/>
                <a:gdLst/>
                <a:ahLst/>
                <a:cxnLst>
                  <a:cxn ang="0">
                    <a:pos x="0" y="79"/>
                  </a:cxn>
                  <a:cxn ang="0">
                    <a:pos x="0" y="15"/>
                  </a:cxn>
                  <a:cxn ang="0">
                    <a:pos x="42" y="0"/>
                  </a:cxn>
                  <a:cxn ang="0">
                    <a:pos x="178" y="32"/>
                  </a:cxn>
                  <a:cxn ang="0">
                    <a:pos x="162" y="42"/>
                  </a:cxn>
                  <a:cxn ang="0">
                    <a:pos x="139" y="50"/>
                  </a:cxn>
                  <a:cxn ang="0">
                    <a:pos x="115" y="60"/>
                  </a:cxn>
                  <a:cxn ang="0">
                    <a:pos x="87" y="67"/>
                  </a:cxn>
                  <a:cxn ang="0">
                    <a:pos x="60" y="73"/>
                  </a:cxn>
                  <a:cxn ang="0">
                    <a:pos x="34" y="79"/>
                  </a:cxn>
                  <a:cxn ang="0">
                    <a:pos x="12" y="79"/>
                  </a:cxn>
                  <a:cxn ang="0">
                    <a:pos x="0" y="79"/>
                  </a:cxn>
                  <a:cxn ang="0">
                    <a:pos x="0" y="79"/>
                  </a:cxn>
                </a:cxnLst>
                <a:rect l="0" t="0" r="r" b="b"/>
                <a:pathLst>
                  <a:path w="179" h="80">
                    <a:moveTo>
                      <a:pt x="0" y="79"/>
                    </a:moveTo>
                    <a:lnTo>
                      <a:pt x="0" y="15"/>
                    </a:lnTo>
                    <a:lnTo>
                      <a:pt x="42" y="0"/>
                    </a:lnTo>
                    <a:lnTo>
                      <a:pt x="178" y="32"/>
                    </a:lnTo>
                    <a:lnTo>
                      <a:pt x="162" y="42"/>
                    </a:lnTo>
                    <a:lnTo>
                      <a:pt x="139" y="50"/>
                    </a:lnTo>
                    <a:lnTo>
                      <a:pt x="115" y="60"/>
                    </a:lnTo>
                    <a:lnTo>
                      <a:pt x="87" y="67"/>
                    </a:lnTo>
                    <a:lnTo>
                      <a:pt x="60" y="73"/>
                    </a:lnTo>
                    <a:lnTo>
                      <a:pt x="34" y="79"/>
                    </a:lnTo>
                    <a:lnTo>
                      <a:pt x="12" y="79"/>
                    </a:lnTo>
                    <a:lnTo>
                      <a:pt x="0" y="79"/>
                    </a:lnTo>
                    <a:lnTo>
                      <a:pt x="0" y="79"/>
                    </a:lnTo>
                  </a:path>
                </a:pathLst>
              </a:custGeom>
              <a:solidFill>
                <a:srgbClr val="FFE5B7"/>
              </a:solidFill>
              <a:ln w="9525">
                <a:noFill/>
                <a:round/>
                <a:headEnd/>
                <a:tailEnd/>
              </a:ln>
            </p:spPr>
            <p:txBody>
              <a:bodyPr wrap="none" anchor="ctr"/>
              <a:lstStyle/>
              <a:p>
                <a:endParaRPr lang="en-US"/>
              </a:p>
            </p:txBody>
          </p:sp>
          <p:sp>
            <p:nvSpPr>
              <p:cNvPr id="1254573" name="Freeform 173"/>
              <p:cNvSpPr>
                <a:spLocks noChangeArrowheads="1"/>
              </p:cNvSpPr>
              <p:nvPr/>
            </p:nvSpPr>
            <p:spPr bwMode="auto">
              <a:xfrm>
                <a:off x="1959" y="2703"/>
                <a:ext cx="54" cy="22"/>
              </a:xfrm>
              <a:custGeom>
                <a:avLst/>
                <a:gdLst/>
                <a:ahLst/>
                <a:cxnLst>
                  <a:cxn ang="0">
                    <a:pos x="21" y="95"/>
                  </a:cxn>
                  <a:cxn ang="0">
                    <a:pos x="49" y="93"/>
                  </a:cxn>
                  <a:cxn ang="0">
                    <a:pos x="79" y="89"/>
                  </a:cxn>
                  <a:cxn ang="0">
                    <a:pos x="113" y="81"/>
                  </a:cxn>
                  <a:cxn ang="0">
                    <a:pos x="146" y="71"/>
                  </a:cxn>
                  <a:cxn ang="0">
                    <a:pos x="176" y="60"/>
                  </a:cxn>
                  <a:cxn ang="0">
                    <a:pos x="203" y="50"/>
                  </a:cxn>
                  <a:cxn ang="0">
                    <a:pos x="225" y="37"/>
                  </a:cxn>
                  <a:cxn ang="0">
                    <a:pos x="239" y="22"/>
                  </a:cxn>
                  <a:cxn ang="0">
                    <a:pos x="231" y="0"/>
                  </a:cxn>
                  <a:cxn ang="0">
                    <a:pos x="213" y="16"/>
                  </a:cxn>
                  <a:cxn ang="0">
                    <a:pos x="193" y="27"/>
                  </a:cxn>
                  <a:cxn ang="0">
                    <a:pos x="168" y="39"/>
                  </a:cxn>
                  <a:cxn ang="0">
                    <a:pos x="138" y="50"/>
                  </a:cxn>
                  <a:cxn ang="0">
                    <a:pos x="108" y="56"/>
                  </a:cxn>
                  <a:cxn ang="0">
                    <a:pos x="75" y="62"/>
                  </a:cxn>
                  <a:cxn ang="0">
                    <a:pos x="44" y="68"/>
                  </a:cxn>
                  <a:cxn ang="0">
                    <a:pos x="12" y="68"/>
                  </a:cxn>
                  <a:cxn ang="0">
                    <a:pos x="6" y="70"/>
                  </a:cxn>
                  <a:cxn ang="0">
                    <a:pos x="2" y="71"/>
                  </a:cxn>
                  <a:cxn ang="0">
                    <a:pos x="0" y="76"/>
                  </a:cxn>
                  <a:cxn ang="0">
                    <a:pos x="0" y="79"/>
                  </a:cxn>
                  <a:cxn ang="0">
                    <a:pos x="2" y="87"/>
                  </a:cxn>
                  <a:cxn ang="0">
                    <a:pos x="4" y="91"/>
                  </a:cxn>
                  <a:cxn ang="0">
                    <a:pos x="12" y="93"/>
                  </a:cxn>
                  <a:cxn ang="0">
                    <a:pos x="21" y="95"/>
                  </a:cxn>
                  <a:cxn ang="0">
                    <a:pos x="21" y="95"/>
                  </a:cxn>
                </a:cxnLst>
                <a:rect l="0" t="0" r="r" b="b"/>
                <a:pathLst>
                  <a:path w="240" h="96">
                    <a:moveTo>
                      <a:pt x="21" y="95"/>
                    </a:moveTo>
                    <a:lnTo>
                      <a:pt x="49" y="93"/>
                    </a:lnTo>
                    <a:lnTo>
                      <a:pt x="79" y="89"/>
                    </a:lnTo>
                    <a:lnTo>
                      <a:pt x="113" y="81"/>
                    </a:lnTo>
                    <a:lnTo>
                      <a:pt x="146" y="71"/>
                    </a:lnTo>
                    <a:lnTo>
                      <a:pt x="176" y="60"/>
                    </a:lnTo>
                    <a:lnTo>
                      <a:pt x="203" y="50"/>
                    </a:lnTo>
                    <a:lnTo>
                      <a:pt x="225" y="37"/>
                    </a:lnTo>
                    <a:lnTo>
                      <a:pt x="239" y="22"/>
                    </a:lnTo>
                    <a:lnTo>
                      <a:pt x="231" y="0"/>
                    </a:lnTo>
                    <a:lnTo>
                      <a:pt x="213" y="16"/>
                    </a:lnTo>
                    <a:lnTo>
                      <a:pt x="193" y="27"/>
                    </a:lnTo>
                    <a:lnTo>
                      <a:pt x="168" y="39"/>
                    </a:lnTo>
                    <a:lnTo>
                      <a:pt x="138" y="50"/>
                    </a:lnTo>
                    <a:lnTo>
                      <a:pt x="108" y="56"/>
                    </a:lnTo>
                    <a:lnTo>
                      <a:pt x="75" y="62"/>
                    </a:lnTo>
                    <a:lnTo>
                      <a:pt x="44" y="68"/>
                    </a:lnTo>
                    <a:lnTo>
                      <a:pt x="12" y="68"/>
                    </a:lnTo>
                    <a:lnTo>
                      <a:pt x="6" y="70"/>
                    </a:lnTo>
                    <a:lnTo>
                      <a:pt x="2" y="71"/>
                    </a:lnTo>
                    <a:lnTo>
                      <a:pt x="0" y="76"/>
                    </a:lnTo>
                    <a:lnTo>
                      <a:pt x="0" y="79"/>
                    </a:lnTo>
                    <a:lnTo>
                      <a:pt x="2" y="87"/>
                    </a:lnTo>
                    <a:lnTo>
                      <a:pt x="4" y="91"/>
                    </a:lnTo>
                    <a:lnTo>
                      <a:pt x="12" y="93"/>
                    </a:lnTo>
                    <a:lnTo>
                      <a:pt x="21" y="95"/>
                    </a:lnTo>
                    <a:lnTo>
                      <a:pt x="21" y="95"/>
                    </a:lnTo>
                  </a:path>
                </a:pathLst>
              </a:custGeom>
              <a:solidFill>
                <a:srgbClr val="FFE5B7"/>
              </a:solidFill>
              <a:ln w="9525">
                <a:noFill/>
                <a:round/>
                <a:headEnd/>
                <a:tailEnd/>
              </a:ln>
            </p:spPr>
            <p:txBody>
              <a:bodyPr wrap="none" anchor="ctr"/>
              <a:lstStyle/>
              <a:p>
                <a:endParaRPr lang="en-US"/>
              </a:p>
            </p:txBody>
          </p:sp>
          <p:sp>
            <p:nvSpPr>
              <p:cNvPr id="1254574" name="Freeform 174"/>
              <p:cNvSpPr>
                <a:spLocks noChangeArrowheads="1"/>
              </p:cNvSpPr>
              <p:nvPr/>
            </p:nvSpPr>
            <p:spPr bwMode="auto">
              <a:xfrm>
                <a:off x="2003" y="2854"/>
                <a:ext cx="55" cy="23"/>
              </a:xfrm>
              <a:custGeom>
                <a:avLst/>
                <a:gdLst/>
                <a:ahLst/>
                <a:cxnLst>
                  <a:cxn ang="0">
                    <a:pos x="21" y="99"/>
                  </a:cxn>
                  <a:cxn ang="0">
                    <a:pos x="49" y="96"/>
                  </a:cxn>
                  <a:cxn ang="0">
                    <a:pos x="82" y="88"/>
                  </a:cxn>
                  <a:cxn ang="0">
                    <a:pos x="115" y="82"/>
                  </a:cxn>
                  <a:cxn ang="0">
                    <a:pos x="148" y="74"/>
                  </a:cxn>
                  <a:cxn ang="0">
                    <a:pos x="179" y="62"/>
                  </a:cxn>
                  <a:cxn ang="0">
                    <a:pos x="205" y="50"/>
                  </a:cxn>
                  <a:cxn ang="0">
                    <a:pos x="228" y="38"/>
                  </a:cxn>
                  <a:cxn ang="0">
                    <a:pos x="243" y="24"/>
                  </a:cxn>
                  <a:cxn ang="0">
                    <a:pos x="236" y="0"/>
                  </a:cxn>
                  <a:cxn ang="0">
                    <a:pos x="218" y="16"/>
                  </a:cxn>
                  <a:cxn ang="0">
                    <a:pos x="195" y="28"/>
                  </a:cxn>
                  <a:cxn ang="0">
                    <a:pos x="171" y="40"/>
                  </a:cxn>
                  <a:cxn ang="0">
                    <a:pos x="141" y="50"/>
                  </a:cxn>
                  <a:cxn ang="0">
                    <a:pos x="109" y="58"/>
                  </a:cxn>
                  <a:cxn ang="0">
                    <a:pos x="74" y="64"/>
                  </a:cxn>
                  <a:cxn ang="0">
                    <a:pos x="43" y="68"/>
                  </a:cxn>
                  <a:cxn ang="0">
                    <a:pos x="10" y="68"/>
                  </a:cxn>
                  <a:cxn ang="0">
                    <a:pos x="6" y="71"/>
                  </a:cxn>
                  <a:cxn ang="0">
                    <a:pos x="2" y="76"/>
                  </a:cxn>
                  <a:cxn ang="0">
                    <a:pos x="0" y="80"/>
                  </a:cxn>
                  <a:cxn ang="0">
                    <a:pos x="0" y="85"/>
                  </a:cxn>
                  <a:cxn ang="0">
                    <a:pos x="2" y="88"/>
                  </a:cxn>
                  <a:cxn ang="0">
                    <a:pos x="6" y="94"/>
                  </a:cxn>
                  <a:cxn ang="0">
                    <a:pos x="12" y="96"/>
                  </a:cxn>
                  <a:cxn ang="0">
                    <a:pos x="21" y="99"/>
                  </a:cxn>
                  <a:cxn ang="0">
                    <a:pos x="21" y="99"/>
                  </a:cxn>
                </a:cxnLst>
                <a:rect l="0" t="0" r="r" b="b"/>
                <a:pathLst>
                  <a:path w="244" h="100">
                    <a:moveTo>
                      <a:pt x="21" y="99"/>
                    </a:moveTo>
                    <a:lnTo>
                      <a:pt x="49" y="96"/>
                    </a:lnTo>
                    <a:lnTo>
                      <a:pt x="82" y="88"/>
                    </a:lnTo>
                    <a:lnTo>
                      <a:pt x="115" y="82"/>
                    </a:lnTo>
                    <a:lnTo>
                      <a:pt x="148" y="74"/>
                    </a:lnTo>
                    <a:lnTo>
                      <a:pt x="179" y="62"/>
                    </a:lnTo>
                    <a:lnTo>
                      <a:pt x="205" y="50"/>
                    </a:lnTo>
                    <a:lnTo>
                      <a:pt x="228" y="38"/>
                    </a:lnTo>
                    <a:lnTo>
                      <a:pt x="243" y="24"/>
                    </a:lnTo>
                    <a:lnTo>
                      <a:pt x="236" y="0"/>
                    </a:lnTo>
                    <a:lnTo>
                      <a:pt x="218" y="16"/>
                    </a:lnTo>
                    <a:lnTo>
                      <a:pt x="195" y="28"/>
                    </a:lnTo>
                    <a:lnTo>
                      <a:pt x="171" y="40"/>
                    </a:lnTo>
                    <a:lnTo>
                      <a:pt x="141" y="50"/>
                    </a:lnTo>
                    <a:lnTo>
                      <a:pt x="109" y="58"/>
                    </a:lnTo>
                    <a:lnTo>
                      <a:pt x="74" y="64"/>
                    </a:lnTo>
                    <a:lnTo>
                      <a:pt x="43" y="68"/>
                    </a:lnTo>
                    <a:lnTo>
                      <a:pt x="10" y="68"/>
                    </a:lnTo>
                    <a:lnTo>
                      <a:pt x="6" y="71"/>
                    </a:lnTo>
                    <a:lnTo>
                      <a:pt x="2" y="76"/>
                    </a:lnTo>
                    <a:lnTo>
                      <a:pt x="0" y="80"/>
                    </a:lnTo>
                    <a:lnTo>
                      <a:pt x="0" y="85"/>
                    </a:lnTo>
                    <a:lnTo>
                      <a:pt x="2" y="88"/>
                    </a:lnTo>
                    <a:lnTo>
                      <a:pt x="6" y="94"/>
                    </a:lnTo>
                    <a:lnTo>
                      <a:pt x="12" y="96"/>
                    </a:lnTo>
                    <a:lnTo>
                      <a:pt x="21" y="99"/>
                    </a:lnTo>
                    <a:lnTo>
                      <a:pt x="21" y="99"/>
                    </a:lnTo>
                  </a:path>
                </a:pathLst>
              </a:custGeom>
              <a:solidFill>
                <a:srgbClr val="FFE5B7"/>
              </a:solidFill>
              <a:ln w="9525">
                <a:noFill/>
                <a:round/>
                <a:headEnd/>
                <a:tailEnd/>
              </a:ln>
            </p:spPr>
            <p:txBody>
              <a:bodyPr wrap="none" anchor="ctr"/>
              <a:lstStyle/>
              <a:p>
                <a:endParaRPr lang="en-US"/>
              </a:p>
            </p:txBody>
          </p:sp>
          <p:sp>
            <p:nvSpPr>
              <p:cNvPr id="1254575" name="Freeform 175"/>
              <p:cNvSpPr>
                <a:spLocks noChangeArrowheads="1"/>
              </p:cNvSpPr>
              <p:nvPr/>
            </p:nvSpPr>
            <p:spPr bwMode="auto">
              <a:xfrm>
                <a:off x="1829" y="2630"/>
                <a:ext cx="93" cy="16"/>
              </a:xfrm>
              <a:custGeom>
                <a:avLst/>
                <a:gdLst/>
                <a:ahLst/>
                <a:cxnLst>
                  <a:cxn ang="0">
                    <a:pos x="0" y="12"/>
                  </a:cxn>
                  <a:cxn ang="0">
                    <a:pos x="15" y="14"/>
                  </a:cxn>
                  <a:cxn ang="0">
                    <a:pos x="36" y="14"/>
                  </a:cxn>
                  <a:cxn ang="0">
                    <a:pos x="58" y="14"/>
                  </a:cxn>
                  <a:cxn ang="0">
                    <a:pos x="80" y="14"/>
                  </a:cxn>
                  <a:cxn ang="0">
                    <a:pos x="102" y="12"/>
                  </a:cxn>
                  <a:cxn ang="0">
                    <a:pos x="124" y="9"/>
                  </a:cxn>
                  <a:cxn ang="0">
                    <a:pos x="143" y="6"/>
                  </a:cxn>
                  <a:cxn ang="0">
                    <a:pos x="153" y="0"/>
                  </a:cxn>
                  <a:cxn ang="0">
                    <a:pos x="408" y="60"/>
                  </a:cxn>
                  <a:cxn ang="0">
                    <a:pos x="380" y="63"/>
                  </a:cxn>
                  <a:cxn ang="0">
                    <a:pos x="341" y="65"/>
                  </a:cxn>
                  <a:cxn ang="0">
                    <a:pos x="300" y="65"/>
                  </a:cxn>
                  <a:cxn ang="0">
                    <a:pos x="256" y="68"/>
                  </a:cxn>
                  <a:cxn ang="0">
                    <a:pos x="216" y="68"/>
                  </a:cxn>
                  <a:cxn ang="0">
                    <a:pos x="179" y="68"/>
                  </a:cxn>
                  <a:cxn ang="0">
                    <a:pos x="151" y="65"/>
                  </a:cxn>
                  <a:cxn ang="0">
                    <a:pos x="134" y="63"/>
                  </a:cxn>
                  <a:cxn ang="0">
                    <a:pos x="0" y="12"/>
                  </a:cxn>
                  <a:cxn ang="0">
                    <a:pos x="0" y="12"/>
                  </a:cxn>
                </a:cxnLst>
                <a:rect l="0" t="0" r="r" b="b"/>
                <a:pathLst>
                  <a:path w="409" h="69">
                    <a:moveTo>
                      <a:pt x="0" y="12"/>
                    </a:moveTo>
                    <a:lnTo>
                      <a:pt x="15" y="14"/>
                    </a:lnTo>
                    <a:lnTo>
                      <a:pt x="36" y="14"/>
                    </a:lnTo>
                    <a:lnTo>
                      <a:pt x="58" y="14"/>
                    </a:lnTo>
                    <a:lnTo>
                      <a:pt x="80" y="14"/>
                    </a:lnTo>
                    <a:lnTo>
                      <a:pt x="102" y="12"/>
                    </a:lnTo>
                    <a:lnTo>
                      <a:pt x="124" y="9"/>
                    </a:lnTo>
                    <a:lnTo>
                      <a:pt x="143" y="6"/>
                    </a:lnTo>
                    <a:lnTo>
                      <a:pt x="153" y="0"/>
                    </a:lnTo>
                    <a:lnTo>
                      <a:pt x="408" y="60"/>
                    </a:lnTo>
                    <a:lnTo>
                      <a:pt x="380" y="63"/>
                    </a:lnTo>
                    <a:lnTo>
                      <a:pt x="341" y="65"/>
                    </a:lnTo>
                    <a:lnTo>
                      <a:pt x="300" y="65"/>
                    </a:lnTo>
                    <a:lnTo>
                      <a:pt x="256" y="68"/>
                    </a:lnTo>
                    <a:lnTo>
                      <a:pt x="216" y="68"/>
                    </a:lnTo>
                    <a:lnTo>
                      <a:pt x="179" y="68"/>
                    </a:lnTo>
                    <a:lnTo>
                      <a:pt x="151" y="65"/>
                    </a:lnTo>
                    <a:lnTo>
                      <a:pt x="134" y="63"/>
                    </a:lnTo>
                    <a:lnTo>
                      <a:pt x="0" y="12"/>
                    </a:lnTo>
                    <a:lnTo>
                      <a:pt x="0" y="12"/>
                    </a:lnTo>
                  </a:path>
                </a:pathLst>
              </a:custGeom>
              <a:solidFill>
                <a:srgbClr val="FFE5B7"/>
              </a:solidFill>
              <a:ln w="9525">
                <a:noFill/>
                <a:round/>
                <a:headEnd/>
                <a:tailEnd/>
              </a:ln>
            </p:spPr>
            <p:txBody>
              <a:bodyPr wrap="none" anchor="ctr"/>
              <a:lstStyle/>
              <a:p>
                <a:endParaRPr lang="en-US"/>
              </a:p>
            </p:txBody>
          </p:sp>
          <p:sp>
            <p:nvSpPr>
              <p:cNvPr id="1254576" name="Freeform 176"/>
              <p:cNvSpPr>
                <a:spLocks noChangeArrowheads="1"/>
              </p:cNvSpPr>
              <p:nvPr/>
            </p:nvSpPr>
            <p:spPr bwMode="auto">
              <a:xfrm>
                <a:off x="1857" y="2695"/>
                <a:ext cx="86" cy="14"/>
              </a:xfrm>
              <a:custGeom>
                <a:avLst/>
                <a:gdLst/>
                <a:ahLst/>
                <a:cxnLst>
                  <a:cxn ang="0">
                    <a:pos x="0" y="23"/>
                  </a:cxn>
                  <a:cxn ang="0">
                    <a:pos x="42" y="23"/>
                  </a:cxn>
                  <a:cxn ang="0">
                    <a:pos x="92" y="23"/>
                  </a:cxn>
                  <a:cxn ang="0">
                    <a:pos x="141" y="23"/>
                  </a:cxn>
                  <a:cxn ang="0">
                    <a:pos x="190" y="19"/>
                  </a:cxn>
                  <a:cxn ang="0">
                    <a:pos x="238" y="18"/>
                  </a:cxn>
                  <a:cxn ang="0">
                    <a:pos x="279" y="13"/>
                  </a:cxn>
                  <a:cxn ang="0">
                    <a:pos x="315" y="10"/>
                  </a:cxn>
                  <a:cxn ang="0">
                    <a:pos x="339" y="2"/>
                  </a:cxn>
                  <a:cxn ang="0">
                    <a:pos x="362" y="0"/>
                  </a:cxn>
                  <a:cxn ang="0">
                    <a:pos x="374" y="2"/>
                  </a:cxn>
                  <a:cxn ang="0">
                    <a:pos x="377" y="7"/>
                  </a:cxn>
                  <a:cxn ang="0">
                    <a:pos x="380" y="10"/>
                  </a:cxn>
                  <a:cxn ang="0">
                    <a:pos x="380" y="11"/>
                  </a:cxn>
                  <a:cxn ang="0">
                    <a:pos x="377" y="18"/>
                  </a:cxn>
                  <a:cxn ang="0">
                    <a:pos x="369" y="27"/>
                  </a:cxn>
                  <a:cxn ang="0">
                    <a:pos x="355" y="35"/>
                  </a:cxn>
                  <a:cxn ang="0">
                    <a:pos x="347" y="37"/>
                  </a:cxn>
                  <a:cxn ang="0">
                    <a:pos x="335" y="39"/>
                  </a:cxn>
                  <a:cxn ang="0">
                    <a:pos x="319" y="41"/>
                  </a:cxn>
                  <a:cxn ang="0">
                    <a:pos x="299" y="43"/>
                  </a:cxn>
                  <a:cxn ang="0">
                    <a:pos x="274" y="47"/>
                  </a:cxn>
                  <a:cxn ang="0">
                    <a:pos x="250" y="49"/>
                  </a:cxn>
                  <a:cxn ang="0">
                    <a:pos x="222" y="51"/>
                  </a:cxn>
                  <a:cxn ang="0">
                    <a:pos x="195" y="53"/>
                  </a:cxn>
                  <a:cxn ang="0">
                    <a:pos x="167" y="53"/>
                  </a:cxn>
                  <a:cxn ang="0">
                    <a:pos x="139" y="55"/>
                  </a:cxn>
                  <a:cxn ang="0">
                    <a:pos x="110" y="57"/>
                  </a:cxn>
                  <a:cxn ang="0">
                    <a:pos x="84" y="57"/>
                  </a:cxn>
                  <a:cxn ang="0">
                    <a:pos x="58" y="59"/>
                  </a:cxn>
                  <a:cxn ang="0">
                    <a:pos x="35" y="59"/>
                  </a:cxn>
                  <a:cxn ang="0">
                    <a:pos x="13" y="57"/>
                  </a:cxn>
                  <a:cxn ang="0">
                    <a:pos x="0" y="57"/>
                  </a:cxn>
                  <a:cxn ang="0">
                    <a:pos x="0" y="23"/>
                  </a:cxn>
                  <a:cxn ang="0">
                    <a:pos x="0" y="23"/>
                  </a:cxn>
                </a:cxnLst>
                <a:rect l="0" t="0" r="r" b="b"/>
                <a:pathLst>
                  <a:path w="381" h="60">
                    <a:moveTo>
                      <a:pt x="0" y="23"/>
                    </a:moveTo>
                    <a:lnTo>
                      <a:pt x="42" y="23"/>
                    </a:lnTo>
                    <a:lnTo>
                      <a:pt x="92" y="23"/>
                    </a:lnTo>
                    <a:lnTo>
                      <a:pt x="141" y="23"/>
                    </a:lnTo>
                    <a:lnTo>
                      <a:pt x="190" y="19"/>
                    </a:lnTo>
                    <a:lnTo>
                      <a:pt x="238" y="18"/>
                    </a:lnTo>
                    <a:lnTo>
                      <a:pt x="279" y="13"/>
                    </a:lnTo>
                    <a:lnTo>
                      <a:pt x="315" y="10"/>
                    </a:lnTo>
                    <a:lnTo>
                      <a:pt x="339" y="2"/>
                    </a:lnTo>
                    <a:lnTo>
                      <a:pt x="362" y="0"/>
                    </a:lnTo>
                    <a:lnTo>
                      <a:pt x="374" y="2"/>
                    </a:lnTo>
                    <a:lnTo>
                      <a:pt x="377" y="7"/>
                    </a:lnTo>
                    <a:lnTo>
                      <a:pt x="380" y="10"/>
                    </a:lnTo>
                    <a:lnTo>
                      <a:pt x="380" y="11"/>
                    </a:lnTo>
                    <a:lnTo>
                      <a:pt x="377" y="18"/>
                    </a:lnTo>
                    <a:lnTo>
                      <a:pt x="369" y="27"/>
                    </a:lnTo>
                    <a:lnTo>
                      <a:pt x="355" y="35"/>
                    </a:lnTo>
                    <a:lnTo>
                      <a:pt x="347" y="37"/>
                    </a:lnTo>
                    <a:lnTo>
                      <a:pt x="335" y="39"/>
                    </a:lnTo>
                    <a:lnTo>
                      <a:pt x="319" y="41"/>
                    </a:lnTo>
                    <a:lnTo>
                      <a:pt x="299" y="43"/>
                    </a:lnTo>
                    <a:lnTo>
                      <a:pt x="274" y="47"/>
                    </a:lnTo>
                    <a:lnTo>
                      <a:pt x="250" y="49"/>
                    </a:lnTo>
                    <a:lnTo>
                      <a:pt x="222" y="51"/>
                    </a:lnTo>
                    <a:lnTo>
                      <a:pt x="195" y="53"/>
                    </a:lnTo>
                    <a:lnTo>
                      <a:pt x="167" y="53"/>
                    </a:lnTo>
                    <a:lnTo>
                      <a:pt x="139" y="55"/>
                    </a:lnTo>
                    <a:lnTo>
                      <a:pt x="110" y="57"/>
                    </a:lnTo>
                    <a:lnTo>
                      <a:pt x="84" y="57"/>
                    </a:lnTo>
                    <a:lnTo>
                      <a:pt x="58" y="59"/>
                    </a:lnTo>
                    <a:lnTo>
                      <a:pt x="35" y="59"/>
                    </a:lnTo>
                    <a:lnTo>
                      <a:pt x="13" y="57"/>
                    </a:lnTo>
                    <a:lnTo>
                      <a:pt x="0" y="57"/>
                    </a:lnTo>
                    <a:lnTo>
                      <a:pt x="0" y="23"/>
                    </a:lnTo>
                    <a:lnTo>
                      <a:pt x="0" y="23"/>
                    </a:lnTo>
                  </a:path>
                </a:pathLst>
              </a:custGeom>
              <a:solidFill>
                <a:srgbClr val="FFE5B7"/>
              </a:solidFill>
              <a:ln w="9525">
                <a:noFill/>
                <a:round/>
                <a:headEnd/>
                <a:tailEnd/>
              </a:ln>
            </p:spPr>
            <p:txBody>
              <a:bodyPr wrap="none" anchor="ctr"/>
              <a:lstStyle/>
              <a:p>
                <a:endParaRPr lang="en-US"/>
              </a:p>
            </p:txBody>
          </p:sp>
          <p:sp>
            <p:nvSpPr>
              <p:cNvPr id="1254577" name="Freeform 177"/>
              <p:cNvSpPr>
                <a:spLocks noChangeArrowheads="1"/>
              </p:cNvSpPr>
              <p:nvPr/>
            </p:nvSpPr>
            <p:spPr bwMode="auto">
              <a:xfrm>
                <a:off x="1857" y="2788"/>
                <a:ext cx="86" cy="14"/>
              </a:xfrm>
              <a:custGeom>
                <a:avLst/>
                <a:gdLst/>
                <a:ahLst/>
                <a:cxnLst>
                  <a:cxn ang="0">
                    <a:pos x="0" y="23"/>
                  </a:cxn>
                  <a:cxn ang="0">
                    <a:pos x="42" y="23"/>
                  </a:cxn>
                  <a:cxn ang="0">
                    <a:pos x="92" y="23"/>
                  </a:cxn>
                  <a:cxn ang="0">
                    <a:pos x="141" y="23"/>
                  </a:cxn>
                  <a:cxn ang="0">
                    <a:pos x="190" y="19"/>
                  </a:cxn>
                  <a:cxn ang="0">
                    <a:pos x="238" y="15"/>
                  </a:cxn>
                  <a:cxn ang="0">
                    <a:pos x="279" y="11"/>
                  </a:cxn>
                  <a:cxn ang="0">
                    <a:pos x="315" y="7"/>
                  </a:cxn>
                  <a:cxn ang="0">
                    <a:pos x="339" y="1"/>
                  </a:cxn>
                  <a:cxn ang="0">
                    <a:pos x="362" y="0"/>
                  </a:cxn>
                  <a:cxn ang="0">
                    <a:pos x="374" y="0"/>
                  </a:cxn>
                  <a:cxn ang="0">
                    <a:pos x="377" y="3"/>
                  </a:cxn>
                  <a:cxn ang="0">
                    <a:pos x="380" y="5"/>
                  </a:cxn>
                  <a:cxn ang="0">
                    <a:pos x="380" y="7"/>
                  </a:cxn>
                  <a:cxn ang="0">
                    <a:pos x="377" y="15"/>
                  </a:cxn>
                  <a:cxn ang="0">
                    <a:pos x="369" y="25"/>
                  </a:cxn>
                  <a:cxn ang="0">
                    <a:pos x="355" y="32"/>
                  </a:cxn>
                  <a:cxn ang="0">
                    <a:pos x="347" y="35"/>
                  </a:cxn>
                  <a:cxn ang="0">
                    <a:pos x="335" y="39"/>
                  </a:cxn>
                  <a:cxn ang="0">
                    <a:pos x="319" y="40"/>
                  </a:cxn>
                  <a:cxn ang="0">
                    <a:pos x="299" y="43"/>
                  </a:cxn>
                  <a:cxn ang="0">
                    <a:pos x="274" y="45"/>
                  </a:cxn>
                  <a:cxn ang="0">
                    <a:pos x="250" y="47"/>
                  </a:cxn>
                  <a:cxn ang="0">
                    <a:pos x="222" y="48"/>
                  </a:cxn>
                  <a:cxn ang="0">
                    <a:pos x="195" y="51"/>
                  </a:cxn>
                  <a:cxn ang="0">
                    <a:pos x="167" y="51"/>
                  </a:cxn>
                  <a:cxn ang="0">
                    <a:pos x="139" y="53"/>
                  </a:cxn>
                  <a:cxn ang="0">
                    <a:pos x="110" y="55"/>
                  </a:cxn>
                  <a:cxn ang="0">
                    <a:pos x="84" y="55"/>
                  </a:cxn>
                  <a:cxn ang="0">
                    <a:pos x="58" y="59"/>
                  </a:cxn>
                  <a:cxn ang="0">
                    <a:pos x="35" y="59"/>
                  </a:cxn>
                  <a:cxn ang="0">
                    <a:pos x="13" y="55"/>
                  </a:cxn>
                  <a:cxn ang="0">
                    <a:pos x="0" y="55"/>
                  </a:cxn>
                  <a:cxn ang="0">
                    <a:pos x="0" y="23"/>
                  </a:cxn>
                  <a:cxn ang="0">
                    <a:pos x="0" y="23"/>
                  </a:cxn>
                </a:cxnLst>
                <a:rect l="0" t="0" r="r" b="b"/>
                <a:pathLst>
                  <a:path w="381" h="60">
                    <a:moveTo>
                      <a:pt x="0" y="23"/>
                    </a:moveTo>
                    <a:lnTo>
                      <a:pt x="42" y="23"/>
                    </a:lnTo>
                    <a:lnTo>
                      <a:pt x="92" y="23"/>
                    </a:lnTo>
                    <a:lnTo>
                      <a:pt x="141" y="23"/>
                    </a:lnTo>
                    <a:lnTo>
                      <a:pt x="190" y="19"/>
                    </a:lnTo>
                    <a:lnTo>
                      <a:pt x="238" y="15"/>
                    </a:lnTo>
                    <a:lnTo>
                      <a:pt x="279" y="11"/>
                    </a:lnTo>
                    <a:lnTo>
                      <a:pt x="315" y="7"/>
                    </a:lnTo>
                    <a:lnTo>
                      <a:pt x="339" y="1"/>
                    </a:lnTo>
                    <a:lnTo>
                      <a:pt x="362" y="0"/>
                    </a:lnTo>
                    <a:lnTo>
                      <a:pt x="374" y="0"/>
                    </a:lnTo>
                    <a:lnTo>
                      <a:pt x="377" y="3"/>
                    </a:lnTo>
                    <a:lnTo>
                      <a:pt x="380" y="5"/>
                    </a:lnTo>
                    <a:lnTo>
                      <a:pt x="380" y="7"/>
                    </a:lnTo>
                    <a:lnTo>
                      <a:pt x="377" y="15"/>
                    </a:lnTo>
                    <a:lnTo>
                      <a:pt x="369" y="25"/>
                    </a:lnTo>
                    <a:lnTo>
                      <a:pt x="355" y="32"/>
                    </a:lnTo>
                    <a:lnTo>
                      <a:pt x="347" y="35"/>
                    </a:lnTo>
                    <a:lnTo>
                      <a:pt x="335" y="39"/>
                    </a:lnTo>
                    <a:lnTo>
                      <a:pt x="319" y="40"/>
                    </a:lnTo>
                    <a:lnTo>
                      <a:pt x="299" y="43"/>
                    </a:lnTo>
                    <a:lnTo>
                      <a:pt x="274" y="45"/>
                    </a:lnTo>
                    <a:lnTo>
                      <a:pt x="250" y="47"/>
                    </a:lnTo>
                    <a:lnTo>
                      <a:pt x="222" y="48"/>
                    </a:lnTo>
                    <a:lnTo>
                      <a:pt x="195" y="51"/>
                    </a:lnTo>
                    <a:lnTo>
                      <a:pt x="167" y="51"/>
                    </a:lnTo>
                    <a:lnTo>
                      <a:pt x="139" y="53"/>
                    </a:lnTo>
                    <a:lnTo>
                      <a:pt x="110" y="55"/>
                    </a:lnTo>
                    <a:lnTo>
                      <a:pt x="84" y="55"/>
                    </a:lnTo>
                    <a:lnTo>
                      <a:pt x="58" y="59"/>
                    </a:lnTo>
                    <a:lnTo>
                      <a:pt x="35" y="59"/>
                    </a:lnTo>
                    <a:lnTo>
                      <a:pt x="13" y="55"/>
                    </a:lnTo>
                    <a:lnTo>
                      <a:pt x="0" y="55"/>
                    </a:lnTo>
                    <a:lnTo>
                      <a:pt x="0" y="23"/>
                    </a:lnTo>
                    <a:lnTo>
                      <a:pt x="0" y="23"/>
                    </a:lnTo>
                  </a:path>
                </a:pathLst>
              </a:custGeom>
              <a:solidFill>
                <a:srgbClr val="FFE5B7"/>
              </a:solidFill>
              <a:ln w="9525">
                <a:noFill/>
                <a:round/>
                <a:headEnd/>
                <a:tailEnd/>
              </a:ln>
            </p:spPr>
            <p:txBody>
              <a:bodyPr wrap="none" anchor="ctr"/>
              <a:lstStyle/>
              <a:p>
                <a:endParaRPr lang="en-US"/>
              </a:p>
            </p:txBody>
          </p:sp>
          <p:sp>
            <p:nvSpPr>
              <p:cNvPr id="1254578" name="Freeform 178"/>
              <p:cNvSpPr>
                <a:spLocks noChangeArrowheads="1"/>
              </p:cNvSpPr>
              <p:nvPr/>
            </p:nvSpPr>
            <p:spPr bwMode="auto">
              <a:xfrm>
                <a:off x="1857" y="2876"/>
                <a:ext cx="85" cy="14"/>
              </a:xfrm>
              <a:custGeom>
                <a:avLst/>
                <a:gdLst/>
                <a:ahLst/>
                <a:cxnLst>
                  <a:cxn ang="0">
                    <a:pos x="0" y="26"/>
                  </a:cxn>
                  <a:cxn ang="0">
                    <a:pos x="42" y="28"/>
                  </a:cxn>
                  <a:cxn ang="0">
                    <a:pos x="91" y="26"/>
                  </a:cxn>
                  <a:cxn ang="0">
                    <a:pos x="141" y="23"/>
                  </a:cxn>
                  <a:cxn ang="0">
                    <a:pos x="191" y="21"/>
                  </a:cxn>
                  <a:cxn ang="0">
                    <a:pos x="239" y="18"/>
                  </a:cxn>
                  <a:cxn ang="0">
                    <a:pos x="280" y="12"/>
                  </a:cxn>
                  <a:cxn ang="0">
                    <a:pos x="316" y="5"/>
                  </a:cxn>
                  <a:cxn ang="0">
                    <a:pos x="341" y="2"/>
                  </a:cxn>
                  <a:cxn ang="0">
                    <a:pos x="361" y="0"/>
                  </a:cxn>
                  <a:cxn ang="0">
                    <a:pos x="369" y="0"/>
                  </a:cxn>
                  <a:cxn ang="0">
                    <a:pos x="372" y="4"/>
                  </a:cxn>
                  <a:cxn ang="0">
                    <a:pos x="372" y="5"/>
                  </a:cxn>
                  <a:cxn ang="0">
                    <a:pos x="372" y="7"/>
                  </a:cxn>
                  <a:cxn ang="0">
                    <a:pos x="372" y="15"/>
                  </a:cxn>
                  <a:cxn ang="0">
                    <a:pos x="366" y="21"/>
                  </a:cxn>
                  <a:cxn ang="0">
                    <a:pos x="351" y="29"/>
                  </a:cxn>
                  <a:cxn ang="0">
                    <a:pos x="345" y="31"/>
                  </a:cxn>
                  <a:cxn ang="0">
                    <a:pos x="333" y="36"/>
                  </a:cxn>
                  <a:cxn ang="0">
                    <a:pos x="321" y="37"/>
                  </a:cxn>
                  <a:cxn ang="0">
                    <a:pos x="302" y="39"/>
                  </a:cxn>
                  <a:cxn ang="0">
                    <a:pos x="282" y="43"/>
                  </a:cxn>
                  <a:cxn ang="0">
                    <a:pos x="264" y="45"/>
                  </a:cxn>
                  <a:cxn ang="0">
                    <a:pos x="239" y="47"/>
                  </a:cxn>
                  <a:cxn ang="0">
                    <a:pos x="215" y="49"/>
                  </a:cxn>
                  <a:cxn ang="0">
                    <a:pos x="188" y="51"/>
                  </a:cxn>
                  <a:cxn ang="0">
                    <a:pos x="162" y="55"/>
                  </a:cxn>
                  <a:cxn ang="0">
                    <a:pos x="133" y="57"/>
                  </a:cxn>
                  <a:cxn ang="0">
                    <a:pos x="105" y="59"/>
                  </a:cxn>
                  <a:cxn ang="0">
                    <a:pos x="80" y="59"/>
                  </a:cxn>
                  <a:cxn ang="0">
                    <a:pos x="52" y="59"/>
                  </a:cxn>
                  <a:cxn ang="0">
                    <a:pos x="25" y="59"/>
                  </a:cxn>
                  <a:cxn ang="0">
                    <a:pos x="0" y="57"/>
                  </a:cxn>
                  <a:cxn ang="0">
                    <a:pos x="0" y="26"/>
                  </a:cxn>
                  <a:cxn ang="0">
                    <a:pos x="0" y="26"/>
                  </a:cxn>
                </a:cxnLst>
                <a:rect l="0" t="0" r="r" b="b"/>
                <a:pathLst>
                  <a:path w="373" h="60">
                    <a:moveTo>
                      <a:pt x="0" y="26"/>
                    </a:moveTo>
                    <a:lnTo>
                      <a:pt x="42" y="28"/>
                    </a:lnTo>
                    <a:lnTo>
                      <a:pt x="91" y="26"/>
                    </a:lnTo>
                    <a:lnTo>
                      <a:pt x="141" y="23"/>
                    </a:lnTo>
                    <a:lnTo>
                      <a:pt x="191" y="21"/>
                    </a:lnTo>
                    <a:lnTo>
                      <a:pt x="239" y="18"/>
                    </a:lnTo>
                    <a:lnTo>
                      <a:pt x="280" y="12"/>
                    </a:lnTo>
                    <a:lnTo>
                      <a:pt x="316" y="5"/>
                    </a:lnTo>
                    <a:lnTo>
                      <a:pt x="341" y="2"/>
                    </a:lnTo>
                    <a:lnTo>
                      <a:pt x="361" y="0"/>
                    </a:lnTo>
                    <a:lnTo>
                      <a:pt x="369" y="0"/>
                    </a:lnTo>
                    <a:lnTo>
                      <a:pt x="372" y="4"/>
                    </a:lnTo>
                    <a:lnTo>
                      <a:pt x="372" y="5"/>
                    </a:lnTo>
                    <a:lnTo>
                      <a:pt x="372" y="7"/>
                    </a:lnTo>
                    <a:lnTo>
                      <a:pt x="372" y="15"/>
                    </a:lnTo>
                    <a:lnTo>
                      <a:pt x="366" y="21"/>
                    </a:lnTo>
                    <a:lnTo>
                      <a:pt x="351" y="29"/>
                    </a:lnTo>
                    <a:lnTo>
                      <a:pt x="345" y="31"/>
                    </a:lnTo>
                    <a:lnTo>
                      <a:pt x="333" y="36"/>
                    </a:lnTo>
                    <a:lnTo>
                      <a:pt x="321" y="37"/>
                    </a:lnTo>
                    <a:lnTo>
                      <a:pt x="302" y="39"/>
                    </a:lnTo>
                    <a:lnTo>
                      <a:pt x="282" y="43"/>
                    </a:lnTo>
                    <a:lnTo>
                      <a:pt x="264" y="45"/>
                    </a:lnTo>
                    <a:lnTo>
                      <a:pt x="239" y="47"/>
                    </a:lnTo>
                    <a:lnTo>
                      <a:pt x="215" y="49"/>
                    </a:lnTo>
                    <a:lnTo>
                      <a:pt x="188" y="51"/>
                    </a:lnTo>
                    <a:lnTo>
                      <a:pt x="162" y="55"/>
                    </a:lnTo>
                    <a:lnTo>
                      <a:pt x="133" y="57"/>
                    </a:lnTo>
                    <a:lnTo>
                      <a:pt x="105" y="59"/>
                    </a:lnTo>
                    <a:lnTo>
                      <a:pt x="80" y="59"/>
                    </a:lnTo>
                    <a:lnTo>
                      <a:pt x="52" y="59"/>
                    </a:lnTo>
                    <a:lnTo>
                      <a:pt x="25" y="59"/>
                    </a:lnTo>
                    <a:lnTo>
                      <a:pt x="0" y="57"/>
                    </a:lnTo>
                    <a:lnTo>
                      <a:pt x="0" y="26"/>
                    </a:lnTo>
                    <a:lnTo>
                      <a:pt x="0" y="26"/>
                    </a:lnTo>
                  </a:path>
                </a:pathLst>
              </a:custGeom>
              <a:solidFill>
                <a:srgbClr val="FFE5B7"/>
              </a:solidFill>
              <a:ln w="9525">
                <a:noFill/>
                <a:round/>
                <a:headEnd/>
                <a:tailEnd/>
              </a:ln>
            </p:spPr>
            <p:txBody>
              <a:bodyPr wrap="none" anchor="ctr"/>
              <a:lstStyle/>
              <a:p>
                <a:endParaRPr lang="en-US"/>
              </a:p>
            </p:txBody>
          </p:sp>
          <p:sp>
            <p:nvSpPr>
              <p:cNvPr id="1254579" name="Freeform 179"/>
              <p:cNvSpPr>
                <a:spLocks noChangeArrowheads="1"/>
              </p:cNvSpPr>
              <p:nvPr/>
            </p:nvSpPr>
            <p:spPr bwMode="auto">
              <a:xfrm>
                <a:off x="1803" y="2690"/>
                <a:ext cx="38" cy="36"/>
              </a:xfrm>
              <a:custGeom>
                <a:avLst/>
                <a:gdLst/>
                <a:ahLst/>
                <a:cxnLst>
                  <a:cxn ang="0">
                    <a:pos x="0" y="13"/>
                  </a:cxn>
                  <a:cxn ang="0">
                    <a:pos x="17" y="13"/>
                  </a:cxn>
                  <a:cxn ang="0">
                    <a:pos x="40" y="13"/>
                  </a:cxn>
                  <a:cxn ang="0">
                    <a:pos x="67" y="13"/>
                  </a:cxn>
                  <a:cxn ang="0">
                    <a:pos x="90" y="10"/>
                  </a:cxn>
                  <a:cxn ang="0">
                    <a:pos x="117" y="7"/>
                  </a:cxn>
                  <a:cxn ang="0">
                    <a:pos x="137" y="5"/>
                  </a:cxn>
                  <a:cxn ang="0">
                    <a:pos x="155" y="2"/>
                  </a:cxn>
                  <a:cxn ang="0">
                    <a:pos x="166" y="0"/>
                  </a:cxn>
                  <a:cxn ang="0">
                    <a:pos x="166" y="141"/>
                  </a:cxn>
                  <a:cxn ang="0">
                    <a:pos x="150" y="146"/>
                  </a:cxn>
                  <a:cxn ang="0">
                    <a:pos x="127" y="151"/>
                  </a:cxn>
                  <a:cxn ang="0">
                    <a:pos x="103" y="154"/>
                  </a:cxn>
                  <a:cxn ang="0">
                    <a:pos x="77" y="154"/>
                  </a:cxn>
                  <a:cxn ang="0">
                    <a:pos x="50" y="157"/>
                  </a:cxn>
                  <a:cxn ang="0">
                    <a:pos x="30" y="157"/>
                  </a:cxn>
                  <a:cxn ang="0">
                    <a:pos x="12" y="157"/>
                  </a:cxn>
                  <a:cxn ang="0">
                    <a:pos x="0" y="157"/>
                  </a:cxn>
                  <a:cxn ang="0">
                    <a:pos x="0" y="13"/>
                  </a:cxn>
                  <a:cxn ang="0">
                    <a:pos x="0" y="13"/>
                  </a:cxn>
                </a:cxnLst>
                <a:rect l="0" t="0" r="r" b="b"/>
                <a:pathLst>
                  <a:path w="167" h="158">
                    <a:moveTo>
                      <a:pt x="0" y="13"/>
                    </a:moveTo>
                    <a:lnTo>
                      <a:pt x="17" y="13"/>
                    </a:lnTo>
                    <a:lnTo>
                      <a:pt x="40" y="13"/>
                    </a:lnTo>
                    <a:lnTo>
                      <a:pt x="67" y="13"/>
                    </a:lnTo>
                    <a:lnTo>
                      <a:pt x="90" y="10"/>
                    </a:lnTo>
                    <a:lnTo>
                      <a:pt x="117" y="7"/>
                    </a:lnTo>
                    <a:lnTo>
                      <a:pt x="137" y="5"/>
                    </a:lnTo>
                    <a:lnTo>
                      <a:pt x="155" y="2"/>
                    </a:lnTo>
                    <a:lnTo>
                      <a:pt x="166" y="0"/>
                    </a:lnTo>
                    <a:lnTo>
                      <a:pt x="166" y="141"/>
                    </a:lnTo>
                    <a:lnTo>
                      <a:pt x="150" y="146"/>
                    </a:lnTo>
                    <a:lnTo>
                      <a:pt x="127" y="151"/>
                    </a:lnTo>
                    <a:lnTo>
                      <a:pt x="103" y="154"/>
                    </a:lnTo>
                    <a:lnTo>
                      <a:pt x="77" y="154"/>
                    </a:lnTo>
                    <a:lnTo>
                      <a:pt x="50" y="157"/>
                    </a:lnTo>
                    <a:lnTo>
                      <a:pt x="30" y="157"/>
                    </a:lnTo>
                    <a:lnTo>
                      <a:pt x="12" y="157"/>
                    </a:lnTo>
                    <a:lnTo>
                      <a:pt x="0" y="157"/>
                    </a:lnTo>
                    <a:lnTo>
                      <a:pt x="0" y="13"/>
                    </a:lnTo>
                    <a:lnTo>
                      <a:pt x="0" y="13"/>
                    </a:lnTo>
                  </a:path>
                </a:pathLst>
              </a:custGeom>
              <a:solidFill>
                <a:srgbClr val="FFDDA5"/>
              </a:solidFill>
              <a:ln w="9525">
                <a:noFill/>
                <a:round/>
                <a:headEnd/>
                <a:tailEnd/>
              </a:ln>
            </p:spPr>
            <p:txBody>
              <a:bodyPr wrap="none" anchor="ctr"/>
              <a:lstStyle/>
              <a:p>
                <a:endParaRPr lang="en-US"/>
              </a:p>
            </p:txBody>
          </p:sp>
          <p:sp>
            <p:nvSpPr>
              <p:cNvPr id="1254580" name="Freeform 180"/>
              <p:cNvSpPr>
                <a:spLocks noChangeArrowheads="1"/>
              </p:cNvSpPr>
              <p:nvPr/>
            </p:nvSpPr>
            <p:spPr bwMode="auto">
              <a:xfrm>
                <a:off x="1803" y="2797"/>
                <a:ext cx="38" cy="36"/>
              </a:xfrm>
              <a:custGeom>
                <a:avLst/>
                <a:gdLst/>
                <a:ahLst/>
                <a:cxnLst>
                  <a:cxn ang="0">
                    <a:pos x="0" y="19"/>
                  </a:cxn>
                  <a:cxn ang="0">
                    <a:pos x="17" y="19"/>
                  </a:cxn>
                  <a:cxn ang="0">
                    <a:pos x="40" y="19"/>
                  </a:cxn>
                  <a:cxn ang="0">
                    <a:pos x="67" y="15"/>
                  </a:cxn>
                  <a:cxn ang="0">
                    <a:pos x="90" y="13"/>
                  </a:cxn>
                  <a:cxn ang="0">
                    <a:pos x="117" y="9"/>
                  </a:cxn>
                  <a:cxn ang="0">
                    <a:pos x="137" y="5"/>
                  </a:cxn>
                  <a:cxn ang="0">
                    <a:pos x="155" y="3"/>
                  </a:cxn>
                  <a:cxn ang="0">
                    <a:pos x="166" y="0"/>
                  </a:cxn>
                  <a:cxn ang="0">
                    <a:pos x="166" y="135"/>
                  </a:cxn>
                  <a:cxn ang="0">
                    <a:pos x="150" y="139"/>
                  </a:cxn>
                  <a:cxn ang="0">
                    <a:pos x="127" y="143"/>
                  </a:cxn>
                  <a:cxn ang="0">
                    <a:pos x="103" y="147"/>
                  </a:cxn>
                  <a:cxn ang="0">
                    <a:pos x="77" y="153"/>
                  </a:cxn>
                  <a:cxn ang="0">
                    <a:pos x="50" y="155"/>
                  </a:cxn>
                  <a:cxn ang="0">
                    <a:pos x="30" y="157"/>
                  </a:cxn>
                  <a:cxn ang="0">
                    <a:pos x="12" y="157"/>
                  </a:cxn>
                  <a:cxn ang="0">
                    <a:pos x="0" y="157"/>
                  </a:cxn>
                  <a:cxn ang="0">
                    <a:pos x="0" y="19"/>
                  </a:cxn>
                  <a:cxn ang="0">
                    <a:pos x="0" y="19"/>
                  </a:cxn>
                </a:cxnLst>
                <a:rect l="0" t="0" r="r" b="b"/>
                <a:pathLst>
                  <a:path w="167" h="158">
                    <a:moveTo>
                      <a:pt x="0" y="19"/>
                    </a:moveTo>
                    <a:lnTo>
                      <a:pt x="17" y="19"/>
                    </a:lnTo>
                    <a:lnTo>
                      <a:pt x="40" y="19"/>
                    </a:lnTo>
                    <a:lnTo>
                      <a:pt x="67" y="15"/>
                    </a:lnTo>
                    <a:lnTo>
                      <a:pt x="90" y="13"/>
                    </a:lnTo>
                    <a:lnTo>
                      <a:pt x="117" y="9"/>
                    </a:lnTo>
                    <a:lnTo>
                      <a:pt x="137" y="5"/>
                    </a:lnTo>
                    <a:lnTo>
                      <a:pt x="155" y="3"/>
                    </a:lnTo>
                    <a:lnTo>
                      <a:pt x="166" y="0"/>
                    </a:lnTo>
                    <a:lnTo>
                      <a:pt x="166" y="135"/>
                    </a:lnTo>
                    <a:lnTo>
                      <a:pt x="150" y="139"/>
                    </a:lnTo>
                    <a:lnTo>
                      <a:pt x="127" y="143"/>
                    </a:lnTo>
                    <a:lnTo>
                      <a:pt x="103" y="147"/>
                    </a:lnTo>
                    <a:lnTo>
                      <a:pt x="77" y="153"/>
                    </a:lnTo>
                    <a:lnTo>
                      <a:pt x="50" y="155"/>
                    </a:lnTo>
                    <a:lnTo>
                      <a:pt x="30" y="157"/>
                    </a:lnTo>
                    <a:lnTo>
                      <a:pt x="12" y="157"/>
                    </a:lnTo>
                    <a:lnTo>
                      <a:pt x="0" y="157"/>
                    </a:lnTo>
                    <a:lnTo>
                      <a:pt x="0" y="19"/>
                    </a:lnTo>
                    <a:lnTo>
                      <a:pt x="0" y="19"/>
                    </a:lnTo>
                  </a:path>
                </a:pathLst>
              </a:custGeom>
              <a:solidFill>
                <a:srgbClr val="FFDDA5"/>
              </a:solidFill>
              <a:ln w="9525">
                <a:noFill/>
                <a:round/>
                <a:headEnd/>
                <a:tailEnd/>
              </a:ln>
            </p:spPr>
            <p:txBody>
              <a:bodyPr wrap="none" anchor="ctr"/>
              <a:lstStyle/>
              <a:p>
                <a:endParaRPr lang="en-US"/>
              </a:p>
            </p:txBody>
          </p:sp>
          <p:sp>
            <p:nvSpPr>
              <p:cNvPr id="1254581" name="Freeform 181"/>
              <p:cNvSpPr>
                <a:spLocks noChangeArrowheads="1"/>
              </p:cNvSpPr>
              <p:nvPr/>
            </p:nvSpPr>
            <p:spPr bwMode="auto">
              <a:xfrm>
                <a:off x="1803" y="2901"/>
                <a:ext cx="38" cy="45"/>
              </a:xfrm>
              <a:custGeom>
                <a:avLst/>
                <a:gdLst/>
                <a:ahLst/>
                <a:cxnLst>
                  <a:cxn ang="0">
                    <a:pos x="0" y="28"/>
                  </a:cxn>
                  <a:cxn ang="0">
                    <a:pos x="17" y="28"/>
                  </a:cxn>
                  <a:cxn ang="0">
                    <a:pos x="40" y="27"/>
                  </a:cxn>
                  <a:cxn ang="0">
                    <a:pos x="67" y="23"/>
                  </a:cxn>
                  <a:cxn ang="0">
                    <a:pos x="90" y="17"/>
                  </a:cxn>
                  <a:cxn ang="0">
                    <a:pos x="117" y="13"/>
                  </a:cxn>
                  <a:cxn ang="0">
                    <a:pos x="137" y="9"/>
                  </a:cxn>
                  <a:cxn ang="0">
                    <a:pos x="155" y="5"/>
                  </a:cxn>
                  <a:cxn ang="0">
                    <a:pos x="166" y="0"/>
                  </a:cxn>
                  <a:cxn ang="0">
                    <a:pos x="166" y="163"/>
                  </a:cxn>
                  <a:cxn ang="0">
                    <a:pos x="145" y="169"/>
                  </a:cxn>
                  <a:cxn ang="0">
                    <a:pos x="125" y="177"/>
                  </a:cxn>
                  <a:cxn ang="0">
                    <a:pos x="103" y="183"/>
                  </a:cxn>
                  <a:cxn ang="0">
                    <a:pos x="85" y="187"/>
                  </a:cxn>
                  <a:cxn ang="0">
                    <a:pos x="62" y="189"/>
                  </a:cxn>
                  <a:cxn ang="0">
                    <a:pos x="42" y="194"/>
                  </a:cxn>
                  <a:cxn ang="0">
                    <a:pos x="20" y="194"/>
                  </a:cxn>
                  <a:cxn ang="0">
                    <a:pos x="0" y="196"/>
                  </a:cxn>
                  <a:cxn ang="0">
                    <a:pos x="0" y="28"/>
                  </a:cxn>
                  <a:cxn ang="0">
                    <a:pos x="0" y="28"/>
                  </a:cxn>
                </a:cxnLst>
                <a:rect l="0" t="0" r="r" b="b"/>
                <a:pathLst>
                  <a:path w="167" h="197">
                    <a:moveTo>
                      <a:pt x="0" y="28"/>
                    </a:moveTo>
                    <a:lnTo>
                      <a:pt x="17" y="28"/>
                    </a:lnTo>
                    <a:lnTo>
                      <a:pt x="40" y="27"/>
                    </a:lnTo>
                    <a:lnTo>
                      <a:pt x="67" y="23"/>
                    </a:lnTo>
                    <a:lnTo>
                      <a:pt x="90" y="17"/>
                    </a:lnTo>
                    <a:lnTo>
                      <a:pt x="117" y="13"/>
                    </a:lnTo>
                    <a:lnTo>
                      <a:pt x="137" y="9"/>
                    </a:lnTo>
                    <a:lnTo>
                      <a:pt x="155" y="5"/>
                    </a:lnTo>
                    <a:lnTo>
                      <a:pt x="166" y="0"/>
                    </a:lnTo>
                    <a:lnTo>
                      <a:pt x="166" y="163"/>
                    </a:lnTo>
                    <a:lnTo>
                      <a:pt x="145" y="169"/>
                    </a:lnTo>
                    <a:lnTo>
                      <a:pt x="125" y="177"/>
                    </a:lnTo>
                    <a:lnTo>
                      <a:pt x="103" y="183"/>
                    </a:lnTo>
                    <a:lnTo>
                      <a:pt x="85" y="187"/>
                    </a:lnTo>
                    <a:lnTo>
                      <a:pt x="62" y="189"/>
                    </a:lnTo>
                    <a:lnTo>
                      <a:pt x="42" y="194"/>
                    </a:lnTo>
                    <a:lnTo>
                      <a:pt x="20" y="194"/>
                    </a:lnTo>
                    <a:lnTo>
                      <a:pt x="0" y="196"/>
                    </a:lnTo>
                    <a:lnTo>
                      <a:pt x="0" y="28"/>
                    </a:lnTo>
                    <a:lnTo>
                      <a:pt x="0" y="28"/>
                    </a:lnTo>
                  </a:path>
                </a:pathLst>
              </a:custGeom>
              <a:solidFill>
                <a:srgbClr val="FFDDA5"/>
              </a:solidFill>
              <a:ln w="9525">
                <a:noFill/>
                <a:round/>
                <a:headEnd/>
                <a:tailEnd/>
              </a:ln>
            </p:spPr>
            <p:txBody>
              <a:bodyPr wrap="none" anchor="ctr"/>
              <a:lstStyle/>
              <a:p>
                <a:endParaRPr lang="en-US"/>
              </a:p>
            </p:txBody>
          </p:sp>
          <p:sp>
            <p:nvSpPr>
              <p:cNvPr id="1254582" name="AutoShape 182"/>
              <p:cNvSpPr>
                <a:spLocks noChangeArrowheads="1"/>
              </p:cNvSpPr>
              <p:nvPr/>
            </p:nvSpPr>
            <p:spPr bwMode="auto">
              <a:xfrm>
                <a:off x="1536" y="2920"/>
                <a:ext cx="745" cy="249"/>
              </a:xfrm>
              <a:prstGeom prst="roundRect">
                <a:avLst>
                  <a:gd name="adj" fmla="val 403"/>
                </a:avLst>
              </a:prstGeom>
              <a:noFill/>
              <a:ln w="3240">
                <a:solidFill>
                  <a:srgbClr val="FFFFFF"/>
                </a:solidFill>
                <a:round/>
                <a:headEnd/>
                <a:tailEnd/>
              </a:ln>
            </p:spPr>
            <p:txBody>
              <a:bodyPr wrap="none" anchor="ctr"/>
              <a:lstStyle/>
              <a:p>
                <a:endParaRPr lang="en-US"/>
              </a:p>
            </p:txBody>
          </p:sp>
          <p:sp>
            <p:nvSpPr>
              <p:cNvPr id="1254583" name="AutoShape 183"/>
              <p:cNvSpPr>
                <a:spLocks noChangeArrowheads="1"/>
              </p:cNvSpPr>
              <p:nvPr/>
            </p:nvSpPr>
            <p:spPr bwMode="auto">
              <a:xfrm>
                <a:off x="1578" y="2987"/>
                <a:ext cx="745" cy="124"/>
              </a:xfrm>
              <a:prstGeom prst="roundRect">
                <a:avLst>
                  <a:gd name="adj" fmla="val 806"/>
                </a:avLst>
              </a:prstGeom>
              <a:noFill/>
              <a:ln w="9525">
                <a:noFill/>
                <a:round/>
                <a:headEnd/>
                <a:tailEnd/>
              </a:ln>
            </p:spPr>
            <p:txBody>
              <a:bodyPr wrap="none" lIns="0" tIns="0" rIns="0" bIns="0">
                <a:spAutoFit/>
              </a:bodyPr>
              <a:lstStyle/>
              <a:p>
                <a:pPr>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300">
                    <a:solidFill>
                      <a:srgbClr val="000000"/>
                    </a:solidFill>
                    <a:latin typeface="Times New Roman" pitchFamily="18" charset="0"/>
                  </a:rPr>
                  <a:t>Usage Statistics</a:t>
                </a:r>
              </a:p>
            </p:txBody>
          </p:sp>
          <p:sp>
            <p:nvSpPr>
              <p:cNvPr id="1254584" name="Line 184"/>
              <p:cNvSpPr>
                <a:spLocks noChangeShapeType="1"/>
              </p:cNvSpPr>
              <p:nvPr/>
            </p:nvSpPr>
            <p:spPr bwMode="auto">
              <a:xfrm>
                <a:off x="3989" y="2120"/>
                <a:ext cx="119" cy="1"/>
              </a:xfrm>
              <a:prstGeom prst="line">
                <a:avLst/>
              </a:prstGeom>
              <a:noFill/>
              <a:ln w="11160">
                <a:solidFill>
                  <a:srgbClr val="000000"/>
                </a:solidFill>
                <a:round/>
                <a:headEnd/>
                <a:tailEnd/>
              </a:ln>
            </p:spPr>
            <p:txBody>
              <a:bodyPr/>
              <a:lstStyle/>
              <a:p>
                <a:endParaRPr lang="en-US"/>
              </a:p>
            </p:txBody>
          </p:sp>
          <p:sp>
            <p:nvSpPr>
              <p:cNvPr id="1254585" name="Freeform 185"/>
              <p:cNvSpPr>
                <a:spLocks noChangeArrowheads="1"/>
              </p:cNvSpPr>
              <p:nvPr/>
            </p:nvSpPr>
            <p:spPr bwMode="auto">
              <a:xfrm>
                <a:off x="4100" y="2090"/>
                <a:ext cx="90" cy="61"/>
              </a:xfrm>
              <a:custGeom>
                <a:avLst/>
                <a:gdLst/>
                <a:ahLst/>
                <a:cxnLst>
                  <a:cxn ang="0">
                    <a:pos x="0" y="0"/>
                  </a:cxn>
                  <a:cxn ang="0">
                    <a:pos x="396" y="134"/>
                  </a:cxn>
                  <a:cxn ang="0">
                    <a:pos x="0" y="266"/>
                  </a:cxn>
                  <a:cxn ang="0">
                    <a:pos x="0" y="0"/>
                  </a:cxn>
                  <a:cxn ang="0">
                    <a:pos x="0" y="0"/>
                  </a:cxn>
                </a:cxnLst>
                <a:rect l="0" t="0" r="r" b="b"/>
                <a:pathLst>
                  <a:path w="397" h="267">
                    <a:moveTo>
                      <a:pt x="0" y="0"/>
                    </a:moveTo>
                    <a:lnTo>
                      <a:pt x="396" y="134"/>
                    </a:lnTo>
                    <a:lnTo>
                      <a:pt x="0" y="266"/>
                    </a:lnTo>
                    <a:lnTo>
                      <a:pt x="0" y="0"/>
                    </a:lnTo>
                    <a:lnTo>
                      <a:pt x="0" y="0"/>
                    </a:lnTo>
                  </a:path>
                </a:pathLst>
              </a:custGeom>
              <a:solidFill>
                <a:srgbClr val="000000"/>
              </a:solidFill>
              <a:ln w="9525">
                <a:noFill/>
                <a:round/>
                <a:headEnd/>
                <a:tailEnd/>
              </a:ln>
            </p:spPr>
            <p:txBody>
              <a:bodyPr wrap="none" anchor="ctr"/>
              <a:lstStyle/>
              <a:p>
                <a:endParaRPr lang="en-US"/>
              </a:p>
            </p:txBody>
          </p:sp>
          <p:sp>
            <p:nvSpPr>
              <p:cNvPr id="1254586" name="Line 186"/>
              <p:cNvSpPr>
                <a:spLocks noChangeShapeType="1"/>
              </p:cNvSpPr>
              <p:nvPr/>
            </p:nvSpPr>
            <p:spPr bwMode="auto">
              <a:xfrm>
                <a:off x="4604" y="2204"/>
                <a:ext cx="1" cy="84"/>
              </a:xfrm>
              <a:prstGeom prst="line">
                <a:avLst/>
              </a:prstGeom>
              <a:noFill/>
              <a:ln w="11160">
                <a:solidFill>
                  <a:srgbClr val="000000"/>
                </a:solidFill>
                <a:round/>
                <a:headEnd/>
                <a:tailEnd/>
              </a:ln>
            </p:spPr>
            <p:txBody>
              <a:bodyPr/>
              <a:lstStyle/>
              <a:p>
                <a:endParaRPr lang="en-US"/>
              </a:p>
            </p:txBody>
          </p:sp>
          <p:sp>
            <p:nvSpPr>
              <p:cNvPr id="1254587" name="Freeform 187"/>
              <p:cNvSpPr>
                <a:spLocks noChangeArrowheads="1"/>
              </p:cNvSpPr>
              <p:nvPr/>
            </p:nvSpPr>
            <p:spPr bwMode="auto">
              <a:xfrm>
                <a:off x="4574" y="2280"/>
                <a:ext cx="60" cy="91"/>
              </a:xfrm>
              <a:custGeom>
                <a:avLst/>
                <a:gdLst/>
                <a:ahLst/>
                <a:cxnLst>
                  <a:cxn ang="0">
                    <a:pos x="262" y="0"/>
                  </a:cxn>
                  <a:cxn ang="0">
                    <a:pos x="129" y="400"/>
                  </a:cxn>
                  <a:cxn ang="0">
                    <a:pos x="0" y="0"/>
                  </a:cxn>
                  <a:cxn ang="0">
                    <a:pos x="262" y="0"/>
                  </a:cxn>
                  <a:cxn ang="0">
                    <a:pos x="262" y="0"/>
                  </a:cxn>
                </a:cxnLst>
                <a:rect l="0" t="0" r="r" b="b"/>
                <a:pathLst>
                  <a:path w="263" h="401">
                    <a:moveTo>
                      <a:pt x="262" y="0"/>
                    </a:moveTo>
                    <a:lnTo>
                      <a:pt x="129" y="400"/>
                    </a:lnTo>
                    <a:lnTo>
                      <a:pt x="0" y="0"/>
                    </a:lnTo>
                    <a:lnTo>
                      <a:pt x="262" y="0"/>
                    </a:lnTo>
                    <a:lnTo>
                      <a:pt x="262" y="0"/>
                    </a:lnTo>
                  </a:path>
                </a:pathLst>
              </a:custGeom>
              <a:solidFill>
                <a:srgbClr val="000000"/>
              </a:solidFill>
              <a:ln w="9525">
                <a:noFill/>
                <a:round/>
                <a:headEnd/>
                <a:tailEnd/>
              </a:ln>
            </p:spPr>
            <p:txBody>
              <a:bodyPr wrap="none" anchor="ctr"/>
              <a:lstStyle/>
              <a:p>
                <a:endParaRPr lang="en-US"/>
              </a:p>
            </p:txBody>
          </p:sp>
          <p:cxnSp>
            <p:nvCxnSpPr>
              <p:cNvPr id="1254588" name="AutoShape 188"/>
              <p:cNvCxnSpPr>
                <a:cxnSpLocks noChangeShapeType="1"/>
                <a:stCxn id="1254458" idx="1"/>
                <a:endCxn id="1254455" idx="1"/>
              </p:cNvCxnSpPr>
              <p:nvPr/>
            </p:nvCxnSpPr>
            <p:spPr bwMode="auto">
              <a:xfrm flipH="1" flipV="1">
                <a:off x="2508" y="1972"/>
                <a:ext cx="855" cy="26"/>
              </a:xfrm>
              <a:prstGeom prst="curvedConnector3">
                <a:avLst>
                  <a:gd name="adj1" fmla="val 50000"/>
                </a:avLst>
              </a:prstGeom>
              <a:noFill/>
              <a:ln w="19080">
                <a:solidFill>
                  <a:srgbClr val="000000"/>
                </a:solidFill>
                <a:round/>
                <a:headEnd/>
                <a:tailEnd type="triangle" w="med" len="med"/>
              </a:ln>
            </p:spPr>
          </p:cxnSp>
        </p:grpSp>
        <p:sp>
          <p:nvSpPr>
            <p:cNvPr id="1254589" name="Line 189"/>
            <p:cNvSpPr>
              <a:spLocks noChangeShapeType="1"/>
            </p:cNvSpPr>
            <p:nvPr/>
          </p:nvSpPr>
          <p:spPr bwMode="auto">
            <a:xfrm>
              <a:off x="1047" y="1486"/>
              <a:ext cx="1" cy="397"/>
            </a:xfrm>
            <a:prstGeom prst="line">
              <a:avLst/>
            </a:prstGeom>
            <a:noFill/>
            <a:ln w="19080">
              <a:solidFill>
                <a:srgbClr val="000000"/>
              </a:solidFill>
              <a:round/>
              <a:headEnd/>
              <a:tailEnd type="triangle" w="med" len="med"/>
            </a:ln>
          </p:spPr>
          <p:txBody>
            <a:bodyPr/>
            <a:lstStyle/>
            <a:p>
              <a:endParaRPr lang="en-US"/>
            </a:p>
          </p:txBody>
        </p:sp>
      </p:grpSp>
      <p:sp>
        <p:nvSpPr>
          <p:cNvPr id="1254590" name="Rectangle 190"/>
          <p:cNvSpPr>
            <a:spLocks noGrp="1" noChangeArrowheads="1"/>
          </p:cNvSpPr>
          <p:nvPr>
            <p:ph type="title"/>
          </p:nvPr>
        </p:nvSpPr>
        <p:spPr>
          <a:xfrm>
            <a:off x="838200" y="215900"/>
            <a:ext cx="7813675" cy="393700"/>
          </a:xfrm>
          <a:ln/>
        </p:spPr>
        <p:txBody>
          <a:bodyPr>
            <a:normAutofit fontScale="90000"/>
          </a:bodyPr>
          <a:lstStyle/>
          <a:p>
            <a:pPr defTabSz="449263">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Preprocessing of Web Usage Data</a:t>
            </a:r>
            <a:endParaRPr lang="en-GB" sz="1600"/>
          </a:p>
        </p:txBody>
      </p:sp>
      <p:sp>
        <p:nvSpPr>
          <p:cNvPr id="1254591" name="Freeform 191"/>
          <p:cNvSpPr>
            <a:spLocks/>
          </p:cNvSpPr>
          <p:nvPr/>
        </p:nvSpPr>
        <p:spPr bwMode="auto">
          <a:xfrm>
            <a:off x="3575050" y="2468563"/>
            <a:ext cx="5197475" cy="3265487"/>
          </a:xfrm>
          <a:custGeom>
            <a:avLst/>
            <a:gdLst/>
            <a:ahLst/>
            <a:cxnLst>
              <a:cxn ang="0">
                <a:pos x="991" y="106"/>
              </a:cxn>
              <a:cxn ang="0">
                <a:pos x="38" y="424"/>
              </a:cxn>
              <a:cxn ang="0">
                <a:pos x="764" y="1149"/>
              </a:cxn>
              <a:cxn ang="0">
                <a:pos x="2034" y="1966"/>
              </a:cxn>
              <a:cxn ang="0">
                <a:pos x="3123" y="1694"/>
              </a:cxn>
              <a:cxn ang="0">
                <a:pos x="2941" y="741"/>
              </a:cxn>
              <a:cxn ang="0">
                <a:pos x="1898" y="741"/>
              </a:cxn>
              <a:cxn ang="0">
                <a:pos x="1807" y="106"/>
              </a:cxn>
              <a:cxn ang="0">
                <a:pos x="991" y="106"/>
              </a:cxn>
            </a:cxnLst>
            <a:rect l="0" t="0" r="r" b="b"/>
            <a:pathLst>
              <a:path w="3274" h="2057">
                <a:moveTo>
                  <a:pt x="991" y="106"/>
                </a:moveTo>
                <a:cubicBezTo>
                  <a:pt x="696" y="159"/>
                  <a:pt x="76" y="250"/>
                  <a:pt x="38" y="424"/>
                </a:cubicBezTo>
                <a:cubicBezTo>
                  <a:pt x="0" y="598"/>
                  <a:pt x="431" y="892"/>
                  <a:pt x="764" y="1149"/>
                </a:cubicBezTo>
                <a:cubicBezTo>
                  <a:pt x="1097" y="1406"/>
                  <a:pt x="1641" y="1875"/>
                  <a:pt x="2034" y="1966"/>
                </a:cubicBezTo>
                <a:cubicBezTo>
                  <a:pt x="2427" y="2057"/>
                  <a:pt x="2972" y="1898"/>
                  <a:pt x="3123" y="1694"/>
                </a:cubicBezTo>
                <a:cubicBezTo>
                  <a:pt x="3274" y="1490"/>
                  <a:pt x="3145" y="900"/>
                  <a:pt x="2941" y="741"/>
                </a:cubicBezTo>
                <a:cubicBezTo>
                  <a:pt x="2737" y="582"/>
                  <a:pt x="2087" y="847"/>
                  <a:pt x="1898" y="741"/>
                </a:cubicBezTo>
                <a:cubicBezTo>
                  <a:pt x="1709" y="635"/>
                  <a:pt x="1958" y="212"/>
                  <a:pt x="1807" y="106"/>
                </a:cubicBezTo>
                <a:cubicBezTo>
                  <a:pt x="1656" y="0"/>
                  <a:pt x="1286" y="53"/>
                  <a:pt x="991" y="106"/>
                </a:cubicBezTo>
                <a:close/>
              </a:path>
            </a:pathLst>
          </a:custGeom>
          <a:solidFill>
            <a:schemeClr val="tx2">
              <a:alpha val="50000"/>
            </a:schemeClr>
          </a:solidFill>
          <a:ln w="57150" cap="flat" cmpd="sng">
            <a:noFill/>
            <a:prstDash val="solid"/>
            <a:round/>
            <a:headEnd type="none" w="med" len="med"/>
            <a:tailEnd type="none" w="med" len="med"/>
          </a:ln>
          <a:effectLst/>
        </p:spPr>
        <p:txBody>
          <a:bodyPr wrap="none" tIns="0" bIns="0" anchor="ctr"/>
          <a:lstStyle/>
          <a:p>
            <a:endParaRPr lang="en-US"/>
          </a:p>
        </p:txBody>
      </p:sp>
      <p:sp>
        <p:nvSpPr>
          <p:cNvPr id="1254592" name="Text Box 192"/>
          <p:cNvSpPr txBox="1">
            <a:spLocks noChangeArrowheads="1"/>
          </p:cNvSpPr>
          <p:nvPr/>
        </p:nvSpPr>
        <p:spPr bwMode="auto">
          <a:xfrm>
            <a:off x="5753100" y="5589588"/>
            <a:ext cx="2863850" cy="609600"/>
          </a:xfrm>
          <a:prstGeom prst="rect">
            <a:avLst/>
          </a:prstGeom>
          <a:solidFill>
            <a:schemeClr val="tx2"/>
          </a:solidFill>
          <a:ln w="57150" algn="ctr">
            <a:noFill/>
            <a:miter lim="800000"/>
            <a:headEnd/>
            <a:tailEnd/>
          </a:ln>
          <a:effectLst/>
        </p:spPr>
        <p:txBody>
          <a:bodyPr wrap="none" tIns="0" bIns="0">
            <a:spAutoFit/>
          </a:bodyPr>
          <a:lstStyle/>
          <a:p>
            <a:pPr algn="r"/>
            <a:r>
              <a:rPr lang="de-DE"/>
              <a:t>not always necessary </a:t>
            </a:r>
          </a:p>
          <a:p>
            <a:pPr algn="r"/>
            <a:r>
              <a:rPr lang="de-DE"/>
              <a:t>and/or done</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Rectangle 2"/>
          <p:cNvSpPr>
            <a:spLocks noGrp="1" noChangeArrowheads="1"/>
          </p:cNvSpPr>
          <p:nvPr>
            <p:ph type="title"/>
          </p:nvPr>
        </p:nvSpPr>
        <p:spPr/>
        <p:txBody>
          <a:bodyPr/>
          <a:lstStyle/>
          <a:p>
            <a:r>
              <a:rPr lang="en-US"/>
              <a:t>Data Preprocessing (1)</a:t>
            </a:r>
          </a:p>
        </p:txBody>
      </p:sp>
      <p:sp>
        <p:nvSpPr>
          <p:cNvPr id="876547" name="Rectangle 3"/>
          <p:cNvSpPr>
            <a:spLocks noGrp="1" noChangeArrowheads="1"/>
          </p:cNvSpPr>
          <p:nvPr>
            <p:ph type="body" idx="1"/>
          </p:nvPr>
        </p:nvSpPr>
        <p:spPr/>
        <p:txBody>
          <a:bodyPr>
            <a:normAutofit fontScale="92500" lnSpcReduction="10000"/>
          </a:bodyPr>
          <a:lstStyle/>
          <a:p>
            <a:pPr>
              <a:lnSpc>
                <a:spcPct val="90000"/>
              </a:lnSpc>
            </a:pPr>
            <a:r>
              <a:rPr lang="en-US" dirty="0">
                <a:solidFill>
                  <a:schemeClr val="bg2"/>
                </a:solidFill>
              </a:rPr>
              <a:t>Data cleaning</a:t>
            </a:r>
          </a:p>
          <a:p>
            <a:pPr lvl="1">
              <a:lnSpc>
                <a:spcPct val="90000"/>
              </a:lnSpc>
            </a:pPr>
            <a:r>
              <a:rPr lang="en-US" dirty="0"/>
              <a:t>remove irrelevant references and fields in server logs</a:t>
            </a:r>
          </a:p>
          <a:p>
            <a:pPr lvl="1">
              <a:lnSpc>
                <a:spcPct val="90000"/>
              </a:lnSpc>
            </a:pPr>
            <a:r>
              <a:rPr lang="en-US" dirty="0" smtClean="0"/>
              <a:t>remove </a:t>
            </a:r>
            <a:r>
              <a:rPr lang="en-US" dirty="0"/>
              <a:t>erroneous references</a:t>
            </a:r>
          </a:p>
          <a:p>
            <a:pPr lvl="1">
              <a:lnSpc>
                <a:spcPct val="90000"/>
              </a:lnSpc>
            </a:pPr>
            <a:r>
              <a:rPr lang="en-US" dirty="0"/>
              <a:t>add missing references due to caching (done after </a:t>
            </a:r>
            <a:r>
              <a:rPr lang="en-US" dirty="0" err="1"/>
              <a:t>sessionization</a:t>
            </a:r>
            <a:r>
              <a:rPr lang="en-US" dirty="0"/>
              <a:t>)</a:t>
            </a:r>
          </a:p>
          <a:p>
            <a:pPr>
              <a:lnSpc>
                <a:spcPct val="90000"/>
              </a:lnSpc>
            </a:pPr>
            <a:r>
              <a:rPr lang="en-US" dirty="0">
                <a:solidFill>
                  <a:schemeClr val="bg2"/>
                </a:solidFill>
              </a:rPr>
              <a:t>Data integration</a:t>
            </a:r>
          </a:p>
          <a:p>
            <a:pPr lvl="1">
              <a:lnSpc>
                <a:spcPct val="90000"/>
              </a:lnSpc>
            </a:pPr>
            <a:r>
              <a:rPr lang="en-US" dirty="0"/>
              <a:t>synchronize data from multiple server logs</a:t>
            </a:r>
          </a:p>
          <a:p>
            <a:pPr lvl="1">
              <a:lnSpc>
                <a:spcPct val="90000"/>
              </a:lnSpc>
            </a:pPr>
            <a:r>
              <a:rPr lang="en-US" dirty="0"/>
              <a:t>Integrate semantics, e.g., </a:t>
            </a:r>
          </a:p>
          <a:p>
            <a:pPr lvl="2">
              <a:lnSpc>
                <a:spcPct val="90000"/>
              </a:lnSpc>
            </a:pPr>
            <a:r>
              <a:rPr lang="en-US" dirty="0"/>
              <a:t>meta-data (e.g., content labels)</a:t>
            </a:r>
          </a:p>
          <a:p>
            <a:pPr lvl="2">
              <a:lnSpc>
                <a:spcPct val="90000"/>
              </a:lnSpc>
            </a:pPr>
            <a:r>
              <a:rPr lang="en-US" dirty="0"/>
              <a:t>e-commerce and application server data</a:t>
            </a:r>
          </a:p>
          <a:p>
            <a:pPr lvl="1">
              <a:lnSpc>
                <a:spcPct val="90000"/>
              </a:lnSpc>
            </a:pPr>
            <a:r>
              <a:rPr lang="en-US" dirty="0"/>
              <a:t>integrate demographic / registration data</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570" name="Rectangle 2"/>
          <p:cNvSpPr>
            <a:spLocks noGrp="1" noChangeArrowheads="1"/>
          </p:cNvSpPr>
          <p:nvPr>
            <p:ph type="title"/>
          </p:nvPr>
        </p:nvSpPr>
        <p:spPr/>
        <p:txBody>
          <a:bodyPr/>
          <a:lstStyle/>
          <a:p>
            <a:r>
              <a:rPr lang="en-US"/>
              <a:t>Data Preprocessing (2)</a:t>
            </a:r>
            <a:endParaRPr lang="en-US" sz="1600"/>
          </a:p>
        </p:txBody>
      </p:sp>
      <p:sp>
        <p:nvSpPr>
          <p:cNvPr id="877571" name="Rectangle 3"/>
          <p:cNvSpPr>
            <a:spLocks noGrp="1" noChangeArrowheads="1"/>
          </p:cNvSpPr>
          <p:nvPr>
            <p:ph type="body" idx="1"/>
          </p:nvPr>
        </p:nvSpPr>
        <p:spPr/>
        <p:txBody>
          <a:bodyPr>
            <a:normAutofit fontScale="92500" lnSpcReduction="20000"/>
          </a:bodyPr>
          <a:lstStyle/>
          <a:p>
            <a:r>
              <a:rPr lang="en-US">
                <a:solidFill>
                  <a:schemeClr val="bg2"/>
                </a:solidFill>
              </a:rPr>
              <a:t>Data Transformation</a:t>
            </a:r>
          </a:p>
          <a:p>
            <a:pPr lvl="1"/>
            <a:r>
              <a:rPr lang="en-US"/>
              <a:t>user identification</a:t>
            </a:r>
          </a:p>
          <a:p>
            <a:pPr lvl="1"/>
            <a:r>
              <a:rPr lang="en-US"/>
              <a:t>sessionization / episode identification</a:t>
            </a:r>
          </a:p>
          <a:p>
            <a:pPr lvl="1"/>
            <a:r>
              <a:rPr lang="en-US"/>
              <a:t>pageview identification</a:t>
            </a:r>
          </a:p>
          <a:p>
            <a:pPr lvl="2"/>
            <a:r>
              <a:rPr lang="en-US"/>
              <a:t>a pageview is a set of page files and associated objects that contribute to a single display in a Web Browser</a:t>
            </a:r>
          </a:p>
          <a:p>
            <a:r>
              <a:rPr lang="en-US">
                <a:solidFill>
                  <a:schemeClr val="bg2"/>
                </a:solidFill>
              </a:rPr>
              <a:t>Data Reduction</a:t>
            </a:r>
          </a:p>
          <a:p>
            <a:pPr lvl="1"/>
            <a:r>
              <a:rPr lang="en-US"/>
              <a:t>sampling and dimensionality reduction (ignoring certain pageviews / items)</a:t>
            </a:r>
          </a:p>
          <a:p>
            <a:r>
              <a:rPr lang="en-US"/>
              <a:t>Identifying User Transactions (i.e., sets or sequences of pageviews possibly with associated weights)</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938" name="Rectangle 2"/>
          <p:cNvSpPr>
            <a:spLocks noGrp="1" noChangeArrowheads="1"/>
          </p:cNvSpPr>
          <p:nvPr>
            <p:ph type="title"/>
          </p:nvPr>
        </p:nvSpPr>
        <p:spPr/>
        <p:txBody>
          <a:bodyPr/>
          <a:lstStyle/>
          <a:p>
            <a:r>
              <a:rPr lang="en-GB"/>
              <a:t>Why sessionize?</a:t>
            </a:r>
          </a:p>
        </p:txBody>
      </p:sp>
      <p:sp>
        <p:nvSpPr>
          <p:cNvPr id="935939" name="Rectangle 3"/>
          <p:cNvSpPr>
            <a:spLocks noGrp="1" noChangeArrowheads="1"/>
          </p:cNvSpPr>
          <p:nvPr>
            <p:ph type="body" idx="1"/>
          </p:nvPr>
        </p:nvSpPr>
        <p:spPr/>
        <p:txBody>
          <a:bodyPr>
            <a:normAutofit fontScale="92500" lnSpcReduction="20000"/>
          </a:bodyPr>
          <a:lstStyle/>
          <a:p>
            <a:pPr lvl="1">
              <a:lnSpc>
                <a:spcPct val="90000"/>
              </a:lnSpc>
            </a:pPr>
            <a:r>
              <a:rPr lang="en-GB"/>
              <a:t>Quality of the patterns discovered in KDD depends on the quality of the data on which mining is applied.</a:t>
            </a:r>
          </a:p>
          <a:p>
            <a:pPr lvl="1">
              <a:lnSpc>
                <a:spcPct val="90000"/>
              </a:lnSpc>
            </a:pPr>
            <a:r>
              <a:rPr lang="en-GB"/>
              <a:t>In Web usage analysis, these data are the sessions of the site visitors: the activities performed by a user from the moment she enters the site until the moment she leaves it.</a:t>
            </a:r>
          </a:p>
          <a:p>
            <a:pPr lvl="1">
              <a:lnSpc>
                <a:spcPct val="90000"/>
              </a:lnSpc>
            </a:pPr>
            <a:r>
              <a:rPr lang="en-GB"/>
              <a:t>Difficult to obtain reliable usage data due to proxy servers and anonymizers, dynamic IP addresses, missing references due to caching, and the inability of servers to distinguish among different visits.</a:t>
            </a:r>
          </a:p>
          <a:p>
            <a:pPr lvl="1">
              <a:lnSpc>
                <a:spcPct val="90000"/>
              </a:lnSpc>
            </a:pPr>
            <a:r>
              <a:rPr lang="en-GB"/>
              <a:t>Cookies and embedded session IDs produce the most faithful approximation of users and their visits, but are not used in every site, and not accepted by every user.</a:t>
            </a:r>
          </a:p>
          <a:p>
            <a:pPr lvl="1">
              <a:lnSpc>
                <a:spcPct val="90000"/>
              </a:lnSpc>
            </a:pPr>
            <a:r>
              <a:rPr lang="en-GB"/>
              <a:t>Therefore, </a:t>
            </a:r>
            <a:r>
              <a:rPr lang="en-GB" i="1"/>
              <a:t>heuristics</a:t>
            </a:r>
            <a:r>
              <a:rPr lang="en-GB"/>
              <a:t> are needed that can sessionize the available access data.</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Grp="1" noChangeArrowheads="1"/>
          </p:cNvSpPr>
          <p:nvPr>
            <p:ph type="title"/>
          </p:nvPr>
        </p:nvSpPr>
        <p:spPr/>
        <p:txBody>
          <a:bodyPr>
            <a:normAutofit fontScale="90000"/>
          </a:bodyPr>
          <a:lstStyle/>
          <a:p>
            <a:r>
              <a:rPr lang="en-GB">
                <a:solidFill>
                  <a:srgbClr val="19559C"/>
                </a:solidFill>
              </a:rPr>
              <a:t>Mechanisms for User Identification</a:t>
            </a:r>
          </a:p>
        </p:txBody>
      </p:sp>
      <p:graphicFrame>
        <p:nvGraphicFramePr>
          <p:cNvPr id="937987" name="Object 3"/>
          <p:cNvGraphicFramePr>
            <a:graphicFrameLocks noChangeAspect="1"/>
          </p:cNvGraphicFramePr>
          <p:nvPr>
            <p:ph type="body" idx="1"/>
          </p:nvPr>
        </p:nvGraphicFramePr>
        <p:xfrm>
          <a:off x="822325" y="1295400"/>
          <a:ext cx="7689850" cy="4857750"/>
        </p:xfrm>
        <a:graphic>
          <a:graphicData uri="http://schemas.openxmlformats.org/presentationml/2006/ole">
            <p:oleObj spid="_x0000_s138242" name="Photo Editor Photo" r:id="rId3" imgW="10447619" imgH="6601746" progId="MSPhotoEd.3">
              <p:embed/>
            </p:oleObj>
          </a:graphicData>
        </a:graphic>
      </p:graphicFrame>
      <p:sp>
        <p:nvSpPr>
          <p:cNvPr id="937988" name="Text Box 4"/>
          <p:cNvSpPr txBox="1">
            <a:spLocks noChangeArrowheads="1"/>
          </p:cNvSpPr>
          <p:nvPr/>
        </p:nvSpPr>
        <p:spPr bwMode="auto">
          <a:xfrm>
            <a:off x="827088" y="6237288"/>
            <a:ext cx="6750050" cy="274637"/>
          </a:xfrm>
          <a:prstGeom prst="rect">
            <a:avLst/>
          </a:prstGeom>
          <a:solidFill>
            <a:schemeClr val="folHlink"/>
          </a:solidFill>
          <a:ln w="28575">
            <a:noFill/>
            <a:miter lim="800000"/>
            <a:headEnd/>
            <a:tailEnd/>
          </a:ln>
          <a:effectLst/>
        </p:spPr>
        <p:txBody>
          <a:bodyPr wrap="none" tIns="0" bIns="0">
            <a:spAutoFit/>
          </a:bodyPr>
          <a:lstStyle/>
          <a:p>
            <a:r>
              <a:rPr lang="de-DE" sz="1800"/>
              <a:t>Examples: page tags (use javascript), some browser plugins</a:t>
            </a:r>
          </a:p>
        </p:txBody>
      </p:sp>
      <p:sp>
        <p:nvSpPr>
          <p:cNvPr id="937989" name="Freeform 5"/>
          <p:cNvSpPr>
            <a:spLocks/>
          </p:cNvSpPr>
          <p:nvPr/>
        </p:nvSpPr>
        <p:spPr bwMode="auto">
          <a:xfrm>
            <a:off x="358775" y="5876925"/>
            <a:ext cx="541338" cy="504825"/>
          </a:xfrm>
          <a:custGeom>
            <a:avLst/>
            <a:gdLst/>
            <a:ahLst/>
            <a:cxnLst>
              <a:cxn ang="0">
                <a:pos x="341" y="0"/>
              </a:cxn>
              <a:cxn ang="0">
                <a:pos x="23" y="227"/>
              </a:cxn>
              <a:cxn ang="0">
                <a:pos x="205" y="318"/>
              </a:cxn>
            </a:cxnLst>
            <a:rect l="0" t="0" r="r" b="b"/>
            <a:pathLst>
              <a:path w="341" h="318">
                <a:moveTo>
                  <a:pt x="341" y="0"/>
                </a:moveTo>
                <a:cubicBezTo>
                  <a:pt x="193" y="87"/>
                  <a:pt x="46" y="174"/>
                  <a:pt x="23" y="227"/>
                </a:cubicBezTo>
                <a:cubicBezTo>
                  <a:pt x="0" y="280"/>
                  <a:pt x="102" y="299"/>
                  <a:pt x="205" y="318"/>
                </a:cubicBezTo>
              </a:path>
            </a:pathLst>
          </a:custGeom>
          <a:noFill/>
          <a:ln w="57150" cap="flat" cmpd="sng">
            <a:solidFill>
              <a:schemeClr val="tx1"/>
            </a:solidFill>
            <a:prstDash val="solid"/>
            <a:round/>
            <a:headEnd type="none" w="med" len="med"/>
            <a:tailEnd type="triangle" w="med" len="med"/>
          </a:ln>
          <a:effectLst/>
        </p:spPr>
        <p:txBody>
          <a:bodyPr wrap="none" tIns="0" bIns="0" anchor="ctr"/>
          <a:lstStyle/>
          <a:p>
            <a:endParaRPr lang="en-US"/>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7538" name="Rectangle 2"/>
          <p:cNvSpPr>
            <a:spLocks noGrp="1" noChangeArrowheads="1"/>
          </p:cNvSpPr>
          <p:nvPr>
            <p:ph type="title"/>
          </p:nvPr>
        </p:nvSpPr>
        <p:spPr/>
        <p:txBody>
          <a:bodyPr/>
          <a:lstStyle/>
          <a:p>
            <a:r>
              <a:rPr lang="de-DE"/>
              <a:t>Examples of “software agents“</a:t>
            </a:r>
          </a:p>
        </p:txBody>
      </p:sp>
      <p:pic>
        <p:nvPicPr>
          <p:cNvPr id="1217540" name="Picture 4"/>
          <p:cNvPicPr>
            <a:picLocks noChangeAspect="1" noChangeArrowheads="1"/>
          </p:cNvPicPr>
          <p:nvPr/>
        </p:nvPicPr>
        <p:blipFill>
          <a:blip r:embed="rId2"/>
          <a:srcRect/>
          <a:stretch>
            <a:fillRect/>
          </a:stretch>
        </p:blipFill>
        <p:spPr bwMode="auto">
          <a:xfrm>
            <a:off x="468313" y="2205038"/>
            <a:ext cx="6096000" cy="4391025"/>
          </a:xfrm>
          <a:prstGeom prst="rect">
            <a:avLst/>
          </a:prstGeom>
          <a:noFill/>
          <a:ln w="28575">
            <a:noFill/>
            <a:miter lim="800000"/>
            <a:headEnd/>
            <a:tailEnd/>
          </a:ln>
          <a:effectLst/>
        </p:spPr>
      </p:pic>
      <p:pic>
        <p:nvPicPr>
          <p:cNvPr id="1217541" name="Picture 5" descr="fftoolbarnew"/>
          <p:cNvPicPr>
            <a:picLocks noChangeAspect="1" noChangeArrowheads="1"/>
          </p:cNvPicPr>
          <p:nvPr/>
        </p:nvPicPr>
        <p:blipFill>
          <a:blip r:embed="rId3"/>
          <a:srcRect/>
          <a:stretch>
            <a:fillRect/>
          </a:stretch>
        </p:blipFill>
        <p:spPr bwMode="auto">
          <a:xfrm>
            <a:off x="179388" y="1196975"/>
            <a:ext cx="7105650" cy="742950"/>
          </a:xfrm>
          <a:prstGeom prst="rect">
            <a:avLst/>
          </a:prstGeom>
          <a:noFill/>
        </p:spPr>
      </p:pic>
      <p:pic>
        <p:nvPicPr>
          <p:cNvPr id="1217542" name="Picture 6" descr="ss_fast"/>
          <p:cNvPicPr>
            <a:picLocks noChangeAspect="1" noChangeArrowheads="1"/>
          </p:cNvPicPr>
          <p:nvPr/>
        </p:nvPicPr>
        <p:blipFill>
          <a:blip r:embed="rId4"/>
          <a:srcRect/>
          <a:stretch>
            <a:fillRect/>
          </a:stretch>
        </p:blipFill>
        <p:spPr bwMode="auto">
          <a:xfrm>
            <a:off x="4572000" y="2060575"/>
            <a:ext cx="4267200" cy="2571750"/>
          </a:xfrm>
          <a:prstGeom prst="rect">
            <a:avLst/>
          </a:prstGeom>
          <a:noFill/>
        </p:spPr>
      </p:pic>
      <p:sp>
        <p:nvSpPr>
          <p:cNvPr id="1217543" name="Text Box 7"/>
          <p:cNvSpPr txBox="1">
            <a:spLocks noChangeArrowheads="1"/>
          </p:cNvSpPr>
          <p:nvPr/>
        </p:nvSpPr>
        <p:spPr bwMode="auto">
          <a:xfrm>
            <a:off x="3203575" y="6165850"/>
            <a:ext cx="5588000" cy="488950"/>
          </a:xfrm>
          <a:prstGeom prst="rect">
            <a:avLst/>
          </a:prstGeom>
          <a:solidFill>
            <a:schemeClr val="folHlink"/>
          </a:solidFill>
          <a:ln w="28575">
            <a:noFill/>
            <a:miter lim="800000"/>
            <a:headEnd/>
            <a:tailEnd/>
          </a:ln>
          <a:effectLst/>
        </p:spPr>
        <p:txBody>
          <a:bodyPr wrap="none" tIns="0" bIns="0">
            <a:spAutoFit/>
          </a:bodyPr>
          <a:lstStyle/>
          <a:p>
            <a:r>
              <a:rPr lang="de-DE" sz="1600"/>
              <a:t>Page tagging with Javascript: see also </a:t>
            </a:r>
          </a:p>
          <a:p>
            <a:r>
              <a:rPr lang="de-DE" sz="1600">
                <a:hlinkClick r:id="rId5"/>
              </a:rPr>
              <a:t>http://www.bruceclay.com/analytics/disadvantages.htm</a:t>
            </a:r>
            <a:r>
              <a:rPr lang="de-DE" sz="1600"/>
              <a:t> </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4" name="Rectangle 1026"/>
          <p:cNvSpPr>
            <a:spLocks noGrp="1" noChangeArrowheads="1"/>
          </p:cNvSpPr>
          <p:nvPr>
            <p:ph type="title"/>
          </p:nvPr>
        </p:nvSpPr>
        <p:spPr/>
        <p:txBody>
          <a:bodyPr>
            <a:normAutofit fontScale="90000"/>
          </a:bodyPr>
          <a:lstStyle/>
          <a:p>
            <a:r>
              <a:rPr lang="en-GB"/>
              <a:t>Sessionization strategies:</a:t>
            </a:r>
            <a:br>
              <a:rPr lang="en-GB"/>
            </a:br>
            <a:r>
              <a:rPr lang="en-GB"/>
              <a:t>Sessionization heuristics</a:t>
            </a:r>
          </a:p>
        </p:txBody>
      </p:sp>
      <p:graphicFrame>
        <p:nvGraphicFramePr>
          <p:cNvPr id="1291264" name="Object 1024"/>
          <p:cNvGraphicFramePr>
            <a:graphicFrameLocks noChangeAspect="1"/>
          </p:cNvGraphicFramePr>
          <p:nvPr/>
        </p:nvGraphicFramePr>
        <p:xfrm>
          <a:off x="838200" y="1295400"/>
          <a:ext cx="7772400" cy="4308475"/>
        </p:xfrm>
        <a:graphic>
          <a:graphicData uri="http://schemas.openxmlformats.org/presentationml/2006/ole">
            <p:oleObj spid="_x0000_s139266" name="Photo Editor Photo" r:id="rId3" imgW="10304762" imgH="5714286" progId="MSPhotoEd.3">
              <p:embed/>
            </p:oleObj>
          </a:graphicData>
        </a:graphic>
      </p:graphicFrame>
      <p:sp>
        <p:nvSpPr>
          <p:cNvPr id="940037" name="Text Box 1029"/>
          <p:cNvSpPr txBox="1">
            <a:spLocks noChangeArrowheads="1"/>
          </p:cNvSpPr>
          <p:nvPr/>
        </p:nvSpPr>
        <p:spPr bwMode="auto">
          <a:xfrm>
            <a:off x="827088" y="5949950"/>
            <a:ext cx="8134350" cy="304800"/>
          </a:xfrm>
          <a:prstGeom prst="rect">
            <a:avLst/>
          </a:prstGeom>
          <a:solidFill>
            <a:schemeClr val="folHlink"/>
          </a:solidFill>
          <a:ln w="28575">
            <a:noFill/>
            <a:miter lim="800000"/>
            <a:headEnd/>
            <a:tailEnd/>
          </a:ln>
          <a:effectLst/>
        </p:spPr>
        <p:txBody>
          <a:bodyPr wrap="none" tIns="0" bIns="0">
            <a:spAutoFit/>
          </a:bodyPr>
          <a:lstStyle/>
          <a:p>
            <a:r>
              <a:rPr lang="de-DE"/>
              <a:t>These heuristics are quite accurate! (see Spiliopoulou et al., 2003)</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6" name="Rectangle 4"/>
          <p:cNvSpPr>
            <a:spLocks noGrp="1" noChangeArrowheads="1"/>
          </p:cNvSpPr>
          <p:nvPr>
            <p:ph type="title"/>
          </p:nvPr>
        </p:nvSpPr>
        <p:spPr/>
        <p:txBody>
          <a:bodyPr/>
          <a:lstStyle/>
          <a:p>
            <a:r>
              <a:rPr lang="en-US"/>
              <a:t>Path Completion</a:t>
            </a:r>
          </a:p>
        </p:txBody>
      </p:sp>
      <p:sp>
        <p:nvSpPr>
          <p:cNvPr id="878597" name="Rectangle 5"/>
          <p:cNvSpPr>
            <a:spLocks noGrp="1" noChangeArrowheads="1"/>
          </p:cNvSpPr>
          <p:nvPr>
            <p:ph type="body" idx="1"/>
          </p:nvPr>
        </p:nvSpPr>
        <p:spPr>
          <a:xfrm>
            <a:off x="755650" y="1268413"/>
            <a:ext cx="7889875" cy="4857750"/>
          </a:xfrm>
        </p:spPr>
        <p:txBody>
          <a:bodyPr>
            <a:normAutofit lnSpcReduction="10000"/>
          </a:bodyPr>
          <a:lstStyle/>
          <a:p>
            <a:r>
              <a:rPr lang="en-US"/>
              <a:t>Refers to the problem of inferring missing user references due to caching.</a:t>
            </a:r>
          </a:p>
          <a:p>
            <a:r>
              <a:rPr lang="en-US"/>
              <a:t>Effective path completion requires extensive knowledge of the link structure within the site</a:t>
            </a:r>
          </a:p>
          <a:p>
            <a:r>
              <a:rPr lang="en-US"/>
              <a:t>Referrer information in server logs can also be used in disambiguating the inferred paths.</a:t>
            </a:r>
          </a:p>
          <a:p>
            <a:r>
              <a:rPr lang="en-US"/>
              <a:t>Problem gets much more complicated in frame-based sites.</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2" name="Rectangle 2"/>
          <p:cNvSpPr>
            <a:spLocks noGrp="1" noChangeArrowheads="1"/>
          </p:cNvSpPr>
          <p:nvPr>
            <p:ph type="title"/>
          </p:nvPr>
        </p:nvSpPr>
        <p:spPr/>
        <p:txBody>
          <a:bodyPr/>
          <a:lstStyle/>
          <a:p>
            <a:r>
              <a:rPr lang="en-GB"/>
              <a:t>Why integrate semantics? </a:t>
            </a:r>
          </a:p>
        </p:txBody>
      </p:sp>
      <p:sp>
        <p:nvSpPr>
          <p:cNvPr id="885763" name="Rectangle 3"/>
          <p:cNvSpPr>
            <a:spLocks noGrp="1" noChangeArrowheads="1"/>
          </p:cNvSpPr>
          <p:nvPr>
            <p:ph type="body" idx="1"/>
          </p:nvPr>
        </p:nvSpPr>
        <p:spPr/>
        <p:txBody>
          <a:bodyPr/>
          <a:lstStyle/>
          <a:p>
            <a:pPr>
              <a:spcBef>
                <a:spcPct val="0"/>
              </a:spcBef>
              <a:buClrTx/>
              <a:buSzTx/>
              <a:buFontTx/>
              <a:buNone/>
            </a:pPr>
            <a:r>
              <a:rPr lang="de-DE" dirty="0" smtClean="0">
                <a:solidFill>
                  <a:schemeClr val="bg2"/>
                </a:solidFill>
              </a:rPr>
              <a:t>Basic idea</a:t>
            </a:r>
            <a:r>
              <a:rPr lang="de-DE" b="0" dirty="0" smtClean="0"/>
              <a:t>: </a:t>
            </a:r>
            <a:r>
              <a:rPr lang="de-DE" b="0" dirty="0"/>
              <a:t>associate each requested page with one or more domain concepts, to better understand the process of navigation / Web usage</a:t>
            </a:r>
          </a:p>
          <a:p>
            <a:pPr>
              <a:spcBef>
                <a:spcPct val="0"/>
              </a:spcBef>
              <a:buClrTx/>
              <a:buSzTx/>
              <a:buFontTx/>
              <a:buNone/>
            </a:pPr>
            <a:endParaRPr lang="de-DE" b="0" dirty="0"/>
          </a:p>
          <a:p>
            <a:pPr algn="r">
              <a:spcBef>
                <a:spcPct val="0"/>
              </a:spcBef>
              <a:buClrTx/>
              <a:buSzTx/>
              <a:buFontTx/>
              <a:buNone/>
            </a:pPr>
            <a:r>
              <a:rPr lang="de-DE" sz="1800" b="0" i="1" dirty="0"/>
              <a:t>Example: a shopping site</a:t>
            </a:r>
          </a:p>
          <a:p>
            <a:pPr>
              <a:spcBef>
                <a:spcPct val="0"/>
              </a:spcBef>
              <a:buClrTx/>
              <a:buSzTx/>
              <a:buFontTx/>
              <a:buNone/>
            </a:pPr>
            <a:endParaRPr lang="en-GB" sz="1600" b="0" i="1" dirty="0"/>
          </a:p>
        </p:txBody>
      </p:sp>
      <p:sp>
        <p:nvSpPr>
          <p:cNvPr id="885764" name="Text Box 4"/>
          <p:cNvSpPr txBox="1">
            <a:spLocks noChangeArrowheads="1"/>
          </p:cNvSpPr>
          <p:nvPr/>
        </p:nvSpPr>
        <p:spPr bwMode="auto">
          <a:xfrm>
            <a:off x="609600" y="3886200"/>
            <a:ext cx="8010525" cy="1187450"/>
          </a:xfrm>
          <a:prstGeom prst="rect">
            <a:avLst/>
          </a:prstGeom>
          <a:noFill/>
          <a:ln w="9525">
            <a:noFill/>
            <a:miter lim="800000"/>
            <a:headEnd/>
            <a:tailEnd/>
          </a:ln>
          <a:effectLst/>
        </p:spPr>
        <p:txBody>
          <a:bodyPr wrap="none">
            <a:spAutoFit/>
          </a:bodyPr>
          <a:lstStyle/>
          <a:p>
            <a:r>
              <a:rPr lang="de-DE" sz="1200" dirty="0">
                <a:latin typeface="Courier New" pitchFamily="49" charset="0"/>
              </a:rPr>
              <a:t>p3ee24304.dip.t-dialin.net - - [19/Mar/2002:12:03:51 +0100] </a:t>
            </a:r>
          </a:p>
          <a:p>
            <a:r>
              <a:rPr lang="de-DE" sz="1200" dirty="0">
                <a:latin typeface="Courier New" pitchFamily="49" charset="0"/>
              </a:rPr>
              <a:t>     "GET /search.html?l=ostsee%20strand&amp;syn=023785&amp;ord=asc HTTP/1.0" 200 1759 </a:t>
            </a:r>
          </a:p>
          <a:p>
            <a:r>
              <a:rPr lang="de-DE" sz="1200" dirty="0">
                <a:latin typeface="Courier New" pitchFamily="49" charset="0"/>
              </a:rPr>
              <a:t>p3ee24304.dip.t-dialin.net - - [19/Mar/2002:12:05:06 +0100] </a:t>
            </a:r>
          </a:p>
          <a:p>
            <a:r>
              <a:rPr lang="de-DE" sz="1200" dirty="0">
                <a:latin typeface="Courier New" pitchFamily="49" charset="0"/>
              </a:rPr>
              <a:t>     "GET /search.html?l=ostsee%20strand&amp;p=low&amp;syn=023785&amp;ord=desc HTTP/1.0" 200 8450</a:t>
            </a:r>
          </a:p>
          <a:p>
            <a:r>
              <a:rPr lang="de-DE" sz="1200" dirty="0">
                <a:latin typeface="Courier New" pitchFamily="49" charset="0"/>
              </a:rPr>
              <a:t>p3ee24304.dip.t-dialin.net - - [19/Mar/2002:12:06:41 +0100] </a:t>
            </a:r>
          </a:p>
          <a:p>
            <a:r>
              <a:rPr lang="de-DE" sz="1200" dirty="0">
                <a:latin typeface="Courier New" pitchFamily="49" charset="0"/>
              </a:rPr>
              <a:t>     "GET /mlesen.html?Item=3456&amp;syn=023785 HTTP/1.0" 200 3478</a:t>
            </a:r>
          </a:p>
        </p:txBody>
      </p:sp>
      <p:sp>
        <p:nvSpPr>
          <p:cNvPr id="885765" name="Oval 5"/>
          <p:cNvSpPr>
            <a:spLocks noChangeArrowheads="1"/>
          </p:cNvSpPr>
          <p:nvPr/>
        </p:nvSpPr>
        <p:spPr bwMode="auto">
          <a:xfrm>
            <a:off x="1752600" y="5562600"/>
            <a:ext cx="2057400" cy="914400"/>
          </a:xfrm>
          <a:prstGeom prst="ellipse">
            <a:avLst/>
          </a:prstGeom>
          <a:noFill/>
          <a:ln w="9525">
            <a:noFill/>
            <a:round/>
            <a:headEnd/>
            <a:tailEnd/>
          </a:ln>
          <a:effectLst/>
        </p:spPr>
        <p:txBody>
          <a:bodyPr anchor="ctr">
            <a:spAutoFit/>
          </a:bodyPr>
          <a:lstStyle/>
          <a:p>
            <a:endParaRPr lang="en-US"/>
          </a:p>
        </p:txBody>
      </p:sp>
      <p:sp>
        <p:nvSpPr>
          <p:cNvPr id="885766" name="Freeform 6"/>
          <p:cNvSpPr>
            <a:spLocks/>
          </p:cNvSpPr>
          <p:nvPr/>
        </p:nvSpPr>
        <p:spPr bwMode="auto">
          <a:xfrm>
            <a:off x="5867400" y="5181600"/>
            <a:ext cx="1066800" cy="773113"/>
          </a:xfrm>
          <a:custGeom>
            <a:avLst/>
            <a:gdLst/>
            <a:ahLst/>
            <a:cxnLst>
              <a:cxn ang="0">
                <a:pos x="0" y="0"/>
              </a:cxn>
              <a:cxn ang="0">
                <a:pos x="329" y="487"/>
              </a:cxn>
              <a:cxn ang="0">
                <a:pos x="672" y="480"/>
              </a:cxn>
            </a:cxnLst>
            <a:rect l="0" t="0" r="r" b="b"/>
            <a:pathLst>
              <a:path w="672" h="487">
                <a:moveTo>
                  <a:pt x="0" y="0"/>
                </a:moveTo>
                <a:lnTo>
                  <a:pt x="329" y="487"/>
                </a:lnTo>
                <a:lnTo>
                  <a:pt x="672" y="480"/>
                </a:lnTo>
              </a:path>
            </a:pathLst>
          </a:custGeom>
          <a:noFill/>
          <a:ln w="9525" cap="flat" cmpd="sng">
            <a:noFill/>
            <a:prstDash val="solid"/>
            <a:round/>
            <a:headEnd type="none" w="med" len="med"/>
            <a:tailEnd type="triangle" w="med" len="med"/>
          </a:ln>
          <a:effectLst/>
        </p:spPr>
        <p:txBody>
          <a:bodyPr>
            <a:spAutoFit/>
          </a:bodyPr>
          <a:lstStyle/>
          <a:p>
            <a:endParaRPr lang="en-US"/>
          </a:p>
        </p:txBody>
      </p:sp>
      <p:sp>
        <p:nvSpPr>
          <p:cNvPr id="885767" name="Text Box 7"/>
          <p:cNvSpPr txBox="1">
            <a:spLocks noChangeArrowheads="1"/>
          </p:cNvSpPr>
          <p:nvPr/>
        </p:nvSpPr>
        <p:spPr bwMode="auto">
          <a:xfrm>
            <a:off x="841375" y="5943600"/>
            <a:ext cx="2057400" cy="336550"/>
          </a:xfrm>
          <a:prstGeom prst="rect">
            <a:avLst/>
          </a:prstGeom>
          <a:noFill/>
          <a:ln w="9525">
            <a:noFill/>
            <a:miter lim="800000"/>
            <a:headEnd/>
            <a:tailEnd/>
          </a:ln>
          <a:effectLst/>
        </p:spPr>
        <p:txBody>
          <a:bodyPr wrap="none">
            <a:spAutoFit/>
          </a:bodyPr>
          <a:lstStyle/>
          <a:p>
            <a:r>
              <a:rPr lang="de-DE" sz="1600">
                <a:solidFill>
                  <a:schemeClr val="hlink"/>
                </a:solidFill>
              </a:rPr>
              <a:t>Search by category</a:t>
            </a:r>
          </a:p>
        </p:txBody>
      </p:sp>
      <p:sp>
        <p:nvSpPr>
          <p:cNvPr id="885768" name="Text Box 8"/>
          <p:cNvSpPr txBox="1">
            <a:spLocks noChangeArrowheads="1"/>
          </p:cNvSpPr>
          <p:nvPr/>
        </p:nvSpPr>
        <p:spPr bwMode="auto">
          <a:xfrm>
            <a:off x="3886200" y="5943600"/>
            <a:ext cx="1546225" cy="581025"/>
          </a:xfrm>
          <a:prstGeom prst="rect">
            <a:avLst/>
          </a:prstGeom>
          <a:noFill/>
          <a:ln w="9525">
            <a:noFill/>
            <a:miter lim="800000"/>
            <a:headEnd/>
            <a:tailEnd/>
          </a:ln>
          <a:effectLst/>
        </p:spPr>
        <p:txBody>
          <a:bodyPr wrap="none">
            <a:spAutoFit/>
          </a:bodyPr>
          <a:lstStyle/>
          <a:p>
            <a:r>
              <a:rPr lang="de-DE" sz="1600">
                <a:solidFill>
                  <a:schemeClr val="hlink"/>
                </a:solidFill>
              </a:rPr>
              <a:t>Search by </a:t>
            </a:r>
          </a:p>
          <a:p>
            <a:r>
              <a:rPr lang="de-DE" sz="1600">
                <a:solidFill>
                  <a:schemeClr val="hlink"/>
                </a:solidFill>
              </a:rPr>
              <a:t>Category+title</a:t>
            </a:r>
          </a:p>
        </p:txBody>
      </p:sp>
      <p:sp>
        <p:nvSpPr>
          <p:cNvPr id="885769" name="Text Box 9"/>
          <p:cNvSpPr txBox="1">
            <a:spLocks noChangeArrowheads="1"/>
          </p:cNvSpPr>
          <p:nvPr/>
        </p:nvSpPr>
        <p:spPr bwMode="auto">
          <a:xfrm>
            <a:off x="2667000" y="5486400"/>
            <a:ext cx="1516063" cy="336550"/>
          </a:xfrm>
          <a:prstGeom prst="rect">
            <a:avLst/>
          </a:prstGeom>
          <a:noFill/>
          <a:ln w="9525">
            <a:noFill/>
            <a:miter lim="800000"/>
            <a:headEnd/>
            <a:tailEnd/>
          </a:ln>
          <a:effectLst/>
        </p:spPr>
        <p:txBody>
          <a:bodyPr>
            <a:spAutoFit/>
          </a:bodyPr>
          <a:lstStyle/>
          <a:p>
            <a:r>
              <a:rPr lang="de-DE" sz="1600" i="1">
                <a:solidFill>
                  <a:schemeClr val="accent2"/>
                </a:solidFill>
              </a:rPr>
              <a:t>Refine search</a:t>
            </a:r>
          </a:p>
        </p:txBody>
      </p:sp>
      <p:sp>
        <p:nvSpPr>
          <p:cNvPr id="885770" name="Text Box 10"/>
          <p:cNvSpPr txBox="1">
            <a:spLocks noChangeArrowheads="1"/>
          </p:cNvSpPr>
          <p:nvPr/>
        </p:nvSpPr>
        <p:spPr bwMode="auto">
          <a:xfrm>
            <a:off x="5181600" y="5562600"/>
            <a:ext cx="1403350" cy="336550"/>
          </a:xfrm>
          <a:prstGeom prst="rect">
            <a:avLst/>
          </a:prstGeom>
          <a:noFill/>
          <a:ln w="9525">
            <a:noFill/>
            <a:miter lim="800000"/>
            <a:headEnd/>
            <a:tailEnd/>
          </a:ln>
          <a:effectLst/>
        </p:spPr>
        <p:txBody>
          <a:bodyPr wrap="none">
            <a:spAutoFit/>
          </a:bodyPr>
          <a:lstStyle/>
          <a:p>
            <a:r>
              <a:rPr lang="de-DE" sz="1600" i="1">
                <a:solidFill>
                  <a:schemeClr val="accent2"/>
                </a:solidFill>
              </a:rPr>
              <a:t>Choose item</a:t>
            </a:r>
          </a:p>
        </p:txBody>
      </p:sp>
      <p:sp>
        <p:nvSpPr>
          <p:cNvPr id="885771" name="Text Box 11"/>
          <p:cNvSpPr txBox="1">
            <a:spLocks noChangeArrowheads="1"/>
          </p:cNvSpPr>
          <p:nvPr/>
        </p:nvSpPr>
        <p:spPr bwMode="auto">
          <a:xfrm>
            <a:off x="6324600" y="5181600"/>
            <a:ext cx="2389188" cy="581025"/>
          </a:xfrm>
          <a:prstGeom prst="rect">
            <a:avLst/>
          </a:prstGeom>
          <a:noFill/>
          <a:ln w="9525">
            <a:noFill/>
            <a:miter lim="800000"/>
            <a:headEnd/>
            <a:tailEnd/>
          </a:ln>
          <a:effectLst/>
        </p:spPr>
        <p:txBody>
          <a:bodyPr>
            <a:spAutoFit/>
          </a:bodyPr>
          <a:lstStyle/>
          <a:p>
            <a:r>
              <a:rPr lang="de-DE" sz="1600">
                <a:solidFill>
                  <a:schemeClr val="hlink"/>
                </a:solidFill>
              </a:rPr>
              <a:t>Look at indiv-</a:t>
            </a:r>
          </a:p>
          <a:p>
            <a:r>
              <a:rPr lang="de-DE" sz="1600">
                <a:solidFill>
                  <a:schemeClr val="hlink"/>
                </a:solidFill>
              </a:rPr>
              <a:t>idual product</a:t>
            </a:r>
          </a:p>
        </p:txBody>
      </p:sp>
      <p:sp>
        <p:nvSpPr>
          <p:cNvPr id="885772" name="Line 12"/>
          <p:cNvSpPr>
            <a:spLocks noChangeShapeType="1"/>
          </p:cNvSpPr>
          <p:nvPr/>
        </p:nvSpPr>
        <p:spPr bwMode="auto">
          <a:xfrm>
            <a:off x="2819400" y="6096000"/>
            <a:ext cx="990600" cy="1588"/>
          </a:xfrm>
          <a:prstGeom prst="line">
            <a:avLst/>
          </a:prstGeom>
          <a:noFill/>
          <a:ln w="9525">
            <a:solidFill>
              <a:schemeClr val="accent2"/>
            </a:solidFill>
            <a:round/>
            <a:headEnd/>
            <a:tailEnd type="triangle" w="med" len="med"/>
          </a:ln>
          <a:effectLst/>
        </p:spPr>
        <p:txBody>
          <a:bodyPr>
            <a:spAutoFit/>
          </a:bodyPr>
          <a:lstStyle/>
          <a:p>
            <a:endParaRPr lang="en-US"/>
          </a:p>
        </p:txBody>
      </p:sp>
      <p:sp>
        <p:nvSpPr>
          <p:cNvPr id="885773" name="Line 13"/>
          <p:cNvSpPr>
            <a:spLocks noChangeShapeType="1"/>
          </p:cNvSpPr>
          <p:nvPr/>
        </p:nvSpPr>
        <p:spPr bwMode="auto">
          <a:xfrm>
            <a:off x="5486400" y="6172200"/>
            <a:ext cx="838200" cy="1588"/>
          </a:xfrm>
          <a:prstGeom prst="line">
            <a:avLst/>
          </a:prstGeom>
          <a:noFill/>
          <a:ln w="9525">
            <a:solidFill>
              <a:schemeClr val="accent2"/>
            </a:solidFill>
            <a:round/>
            <a:headEnd/>
            <a:tailEnd type="triangle" w="med" len="med"/>
          </a:ln>
          <a:effectLst/>
        </p:spPr>
        <p:txBody>
          <a:bodyPr>
            <a:spAutoFit/>
          </a:bodyPr>
          <a:lstStyle/>
          <a:p>
            <a:endParaRPr lang="en-US"/>
          </a:p>
        </p:txBody>
      </p:sp>
      <p:sp>
        <p:nvSpPr>
          <p:cNvPr id="885774" name="Rectangle 14"/>
          <p:cNvSpPr>
            <a:spLocks noChangeArrowheads="1"/>
          </p:cNvSpPr>
          <p:nvPr/>
        </p:nvSpPr>
        <p:spPr bwMode="auto">
          <a:xfrm>
            <a:off x="914400" y="5867400"/>
            <a:ext cx="1905000" cy="533400"/>
          </a:xfrm>
          <a:prstGeom prst="rect">
            <a:avLst/>
          </a:prstGeom>
          <a:noFill/>
          <a:ln w="9525">
            <a:solidFill>
              <a:srgbClr val="1A682B"/>
            </a:solidFill>
            <a:miter lim="800000"/>
            <a:headEnd/>
            <a:tailEnd/>
          </a:ln>
          <a:effectLst/>
        </p:spPr>
        <p:txBody>
          <a:bodyPr anchor="ctr">
            <a:spAutoFit/>
          </a:bodyPr>
          <a:lstStyle/>
          <a:p>
            <a:endParaRPr lang="en-US"/>
          </a:p>
        </p:txBody>
      </p:sp>
      <p:sp>
        <p:nvSpPr>
          <p:cNvPr id="885775" name="Rectangle 15"/>
          <p:cNvSpPr>
            <a:spLocks noChangeArrowheads="1"/>
          </p:cNvSpPr>
          <p:nvPr/>
        </p:nvSpPr>
        <p:spPr bwMode="auto">
          <a:xfrm>
            <a:off x="3886200" y="5943600"/>
            <a:ext cx="1524000" cy="609600"/>
          </a:xfrm>
          <a:prstGeom prst="rect">
            <a:avLst/>
          </a:prstGeom>
          <a:noFill/>
          <a:ln w="9525">
            <a:solidFill>
              <a:srgbClr val="1A682B"/>
            </a:solidFill>
            <a:miter lim="800000"/>
            <a:headEnd/>
            <a:tailEnd/>
          </a:ln>
          <a:effectLst/>
        </p:spPr>
        <p:txBody>
          <a:bodyPr anchor="ctr">
            <a:spAutoFit/>
          </a:bodyPr>
          <a:lstStyle/>
          <a:p>
            <a:endParaRPr lang="en-US"/>
          </a:p>
        </p:txBody>
      </p:sp>
      <p:sp>
        <p:nvSpPr>
          <p:cNvPr id="885776" name="Rectangle 16"/>
          <p:cNvSpPr>
            <a:spLocks noChangeArrowheads="1"/>
          </p:cNvSpPr>
          <p:nvPr/>
        </p:nvSpPr>
        <p:spPr bwMode="auto">
          <a:xfrm>
            <a:off x="6400800" y="5943600"/>
            <a:ext cx="1600200" cy="685800"/>
          </a:xfrm>
          <a:prstGeom prst="rect">
            <a:avLst/>
          </a:prstGeom>
          <a:noFill/>
          <a:ln w="9525">
            <a:solidFill>
              <a:srgbClr val="1A682B"/>
            </a:solidFill>
            <a:miter lim="800000"/>
            <a:headEnd/>
            <a:tailEnd/>
          </a:ln>
          <a:effectLst/>
        </p:spPr>
        <p:txBody>
          <a:bodyPr wrap="none" anchor="ctr">
            <a:spAutoFit/>
          </a:bodyPr>
          <a:lstStyle/>
          <a:p>
            <a:endParaRPr lang="en-US"/>
          </a:p>
        </p:txBody>
      </p:sp>
      <p:sp>
        <p:nvSpPr>
          <p:cNvPr id="885777" name="Text Box 17"/>
          <p:cNvSpPr txBox="1">
            <a:spLocks noChangeArrowheads="1"/>
          </p:cNvSpPr>
          <p:nvPr/>
        </p:nvSpPr>
        <p:spPr bwMode="auto">
          <a:xfrm>
            <a:off x="685800" y="2389188"/>
            <a:ext cx="1055688" cy="396875"/>
          </a:xfrm>
          <a:prstGeom prst="rect">
            <a:avLst/>
          </a:prstGeom>
          <a:noFill/>
          <a:ln w="9525">
            <a:noFill/>
            <a:miter lim="800000"/>
            <a:headEnd/>
            <a:tailEnd/>
          </a:ln>
          <a:effectLst/>
        </p:spPr>
        <p:txBody>
          <a:bodyPr wrap="none">
            <a:spAutoFit/>
          </a:bodyPr>
          <a:lstStyle/>
          <a:p>
            <a:r>
              <a:rPr lang="de-DE" b="0">
                <a:solidFill>
                  <a:schemeClr val="bg2"/>
                </a:solidFill>
              </a:rPr>
              <a:t>From ...</a:t>
            </a:r>
          </a:p>
        </p:txBody>
      </p:sp>
      <p:sp>
        <p:nvSpPr>
          <p:cNvPr id="885778" name="Text Box 18"/>
          <p:cNvSpPr txBox="1">
            <a:spLocks noChangeArrowheads="1"/>
          </p:cNvSpPr>
          <p:nvPr/>
        </p:nvSpPr>
        <p:spPr bwMode="auto">
          <a:xfrm>
            <a:off x="685800" y="5056188"/>
            <a:ext cx="760413" cy="396875"/>
          </a:xfrm>
          <a:prstGeom prst="rect">
            <a:avLst/>
          </a:prstGeom>
          <a:noFill/>
          <a:ln w="9525">
            <a:noFill/>
            <a:miter lim="800000"/>
            <a:headEnd/>
            <a:tailEnd/>
          </a:ln>
          <a:effectLst/>
        </p:spPr>
        <p:txBody>
          <a:bodyPr wrap="none">
            <a:spAutoFit/>
          </a:bodyPr>
          <a:lstStyle/>
          <a:p>
            <a:r>
              <a:rPr lang="de-DE" b="0">
                <a:solidFill>
                  <a:schemeClr val="bg2"/>
                </a:solidFill>
              </a:rPr>
              <a:t>To ...</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9218" name="Rectangle 2"/>
          <p:cNvSpPr>
            <a:spLocks noGrp="1" noChangeArrowheads="1"/>
          </p:cNvSpPr>
          <p:nvPr>
            <p:ph type="title"/>
          </p:nvPr>
        </p:nvSpPr>
        <p:spPr/>
        <p:txBody>
          <a:bodyPr/>
          <a:lstStyle/>
          <a:p>
            <a:r>
              <a:rPr lang="de-DE" sz="2000"/>
              <a:t>From URLs to topics / concepts: Basics of semantic session modelling</a:t>
            </a:r>
          </a:p>
        </p:txBody>
      </p:sp>
      <p:sp>
        <p:nvSpPr>
          <p:cNvPr id="1289219" name="Rectangle 3"/>
          <p:cNvSpPr>
            <a:spLocks noGrp="1" noChangeArrowheads="1"/>
          </p:cNvSpPr>
          <p:nvPr>
            <p:ph type="body" idx="1"/>
          </p:nvPr>
        </p:nvSpPr>
        <p:spPr/>
        <p:txBody>
          <a:bodyPr/>
          <a:lstStyle/>
          <a:p>
            <a:pPr lvl="1"/>
            <a:r>
              <a:rPr lang="de-DE"/>
              <a:t>1 request </a:t>
            </a:r>
            <a:r>
              <a:rPr lang="de-DE">
                <a:sym typeface="Wingdings" pitchFamily="2" charset="2"/>
              </a:rPr>
              <a:t> 1 concept or n concepts</a:t>
            </a:r>
          </a:p>
          <a:p>
            <a:pPr lvl="1"/>
            <a:r>
              <a:rPr lang="de-DE">
                <a:sym typeface="Wingdings" pitchFamily="2" charset="2"/>
              </a:rPr>
              <a:t>Concepts can concern content or service</a:t>
            </a:r>
          </a:p>
          <a:p>
            <a:pPr lvl="1"/>
            <a:r>
              <a:rPr lang="de-DE">
                <a:sym typeface="Wingdings" pitchFamily="2" charset="2"/>
              </a:rPr>
              <a:t>Concepts can be part of an ontology (simple case: concept hierarchy)</a:t>
            </a:r>
          </a:p>
          <a:p>
            <a:pPr lvl="1"/>
            <a:r>
              <a:rPr lang="de-DE">
                <a:sym typeface="Wingdings" pitchFamily="2" charset="2"/>
              </a:rPr>
              <a:t>Session = set / sequence / tree / graph of requests</a:t>
            </a:r>
          </a:p>
          <a:p>
            <a:pPr lvl="1">
              <a:buFont typeface="Monotype Sorts" pitchFamily="2" charset="2"/>
              <a:buNone/>
            </a:pPr>
            <a:r>
              <a:rPr lang="de-DE">
                <a:sym typeface="Wingdings" pitchFamily="2" charset="2"/>
              </a:rPr>
              <a:t> also possible: n requests  1 concept</a:t>
            </a:r>
            <a:endParaRPr lang="de-DE"/>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Technology</a:t>
            </a:r>
            <a:endParaRPr lang="en-US" dirty="0"/>
          </a:p>
        </p:txBody>
      </p:sp>
      <p:sp>
        <p:nvSpPr>
          <p:cNvPr id="3" name="Content Placeholder 2"/>
          <p:cNvSpPr>
            <a:spLocks noGrp="1"/>
          </p:cNvSpPr>
          <p:nvPr>
            <p:ph idx="1"/>
          </p:nvPr>
        </p:nvSpPr>
        <p:spPr/>
        <p:txBody>
          <a:bodyPr>
            <a:normAutofit fontScale="92500" lnSpcReduction="10000"/>
          </a:bodyPr>
          <a:lstStyle/>
          <a:p>
            <a:pPr marL="342900" indent="-342900">
              <a:buFontTx/>
              <a:buChar char="•"/>
            </a:pPr>
            <a:r>
              <a:rPr lang="en-US" b="1" dirty="0" smtClean="0">
                <a:cs typeface="Times New Roman" pitchFamily="18" charset="0"/>
              </a:rPr>
              <a:t>Information technology enhances business processes in two main ways:</a:t>
            </a:r>
          </a:p>
          <a:p>
            <a:pPr marL="742950" lvl="1" indent="-285750">
              <a:buFontTx/>
              <a:buChar char="•"/>
            </a:pPr>
            <a:endParaRPr lang="tr-TR" b="1" dirty="0" smtClean="0">
              <a:cs typeface="Times New Roman" pitchFamily="18" charset="0"/>
            </a:endParaRPr>
          </a:p>
          <a:p>
            <a:pPr marL="742950" lvl="1" indent="-285750">
              <a:buFontTx/>
              <a:buChar char="•"/>
            </a:pPr>
            <a:r>
              <a:rPr lang="en-US" b="1" dirty="0" smtClean="0">
                <a:cs typeface="Times New Roman" pitchFamily="18" charset="0"/>
              </a:rPr>
              <a:t>Increasing efficiency of existing processes</a:t>
            </a:r>
          </a:p>
          <a:p>
            <a:pPr marL="1085850" lvl="2">
              <a:buFontTx/>
              <a:buChar char="•"/>
            </a:pPr>
            <a:r>
              <a:rPr lang="en-US" dirty="0" smtClean="0">
                <a:cs typeface="Times New Roman" pitchFamily="18" charset="0"/>
              </a:rPr>
              <a:t>Automating steps that were manual</a:t>
            </a:r>
          </a:p>
          <a:p>
            <a:pPr marL="1085850" lvl="2">
              <a:buFontTx/>
              <a:buChar char="•"/>
            </a:pPr>
            <a:endParaRPr lang="en-US" dirty="0" smtClean="0">
              <a:cs typeface="Times New Roman" pitchFamily="18" charset="0"/>
            </a:endParaRPr>
          </a:p>
          <a:p>
            <a:pPr marL="742950" lvl="1" indent="-285750">
              <a:buFontTx/>
              <a:buChar char="•"/>
            </a:pPr>
            <a:r>
              <a:rPr lang="en-US" b="1" dirty="0" smtClean="0">
                <a:cs typeface="Times New Roman" pitchFamily="18" charset="0"/>
              </a:rPr>
              <a:t>Enabling entirely new processes that are capable of transforming the businesses</a:t>
            </a:r>
          </a:p>
          <a:p>
            <a:pPr marL="1085850" lvl="2">
              <a:buFontTx/>
              <a:buChar char="•"/>
            </a:pPr>
            <a:r>
              <a:rPr lang="en-US" dirty="0" smtClean="0">
                <a:cs typeface="Times New Roman" pitchFamily="18" charset="0"/>
              </a:rPr>
              <a:t>Change flow of information</a:t>
            </a:r>
          </a:p>
          <a:p>
            <a:pPr marL="1085850" lvl="2">
              <a:buFontTx/>
              <a:buChar char="•"/>
            </a:pPr>
            <a:r>
              <a:rPr lang="en-US" dirty="0" smtClean="0">
                <a:cs typeface="Times New Roman" pitchFamily="18" charset="0"/>
              </a:rPr>
              <a:t>Replace sequential steps with parallel steps</a:t>
            </a:r>
          </a:p>
          <a:p>
            <a:pPr marL="1085850" lvl="2">
              <a:buFontTx/>
              <a:buChar char="•"/>
            </a:pPr>
            <a:r>
              <a:rPr lang="en-US" dirty="0" smtClean="0">
                <a:cs typeface="Times New Roman" pitchFamily="18" charset="0"/>
              </a:rPr>
              <a:t>Eliminate delays in decision making</a:t>
            </a:r>
          </a:p>
          <a:p>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7618" name="Rectangle 1026"/>
          <p:cNvSpPr>
            <a:spLocks noGrp="1" noChangeArrowheads="1"/>
          </p:cNvSpPr>
          <p:nvPr>
            <p:ph type="title"/>
          </p:nvPr>
        </p:nvSpPr>
        <p:spPr>
          <a:xfrm>
            <a:off x="458788" y="457200"/>
            <a:ext cx="8685212" cy="531813"/>
          </a:xfrm>
        </p:spPr>
        <p:txBody>
          <a:bodyPr>
            <a:normAutofit fontScale="90000"/>
          </a:bodyPr>
          <a:lstStyle/>
          <a:p>
            <a:r>
              <a:rPr lang="en-GB"/>
              <a:t>Ontology-based behaviour modelling – basic ideas (1)</a:t>
            </a:r>
            <a:endParaRPr lang="de-DE"/>
          </a:p>
        </p:txBody>
      </p:sp>
      <p:pic>
        <p:nvPicPr>
          <p:cNvPr id="1007619" name="Picture 1027"/>
          <p:cNvPicPr>
            <a:picLocks noChangeAspect="1" noChangeArrowheads="1"/>
          </p:cNvPicPr>
          <p:nvPr/>
        </p:nvPicPr>
        <p:blipFill>
          <a:blip r:embed="rId2"/>
          <a:srcRect/>
          <a:stretch>
            <a:fillRect/>
          </a:stretch>
        </p:blipFill>
        <p:spPr bwMode="auto">
          <a:xfrm>
            <a:off x="0" y="1430338"/>
            <a:ext cx="7469188" cy="5427662"/>
          </a:xfrm>
          <a:prstGeom prst="rect">
            <a:avLst/>
          </a:prstGeom>
          <a:noFill/>
          <a:ln w="31750">
            <a:noFill/>
            <a:miter lim="800000"/>
            <a:headEnd/>
            <a:tailEnd/>
          </a:ln>
          <a:effectLst/>
        </p:spPr>
      </p:pic>
      <p:sp>
        <p:nvSpPr>
          <p:cNvPr id="1007620" name="Oval 1028"/>
          <p:cNvSpPr>
            <a:spLocks noChangeArrowheads="1"/>
          </p:cNvSpPr>
          <p:nvPr/>
        </p:nvSpPr>
        <p:spPr bwMode="auto">
          <a:xfrm>
            <a:off x="2286000" y="3935413"/>
            <a:ext cx="1066800" cy="457200"/>
          </a:xfrm>
          <a:prstGeom prst="ellipse">
            <a:avLst/>
          </a:prstGeom>
          <a:noFill/>
          <a:ln w="38100">
            <a:solidFill>
              <a:srgbClr val="FA1D18"/>
            </a:solidFill>
            <a:round/>
            <a:headEnd/>
            <a:tailEnd/>
          </a:ln>
          <a:effectLst/>
        </p:spPr>
        <p:txBody>
          <a:bodyPr lIns="90000" tIns="0" rIns="90000" bIns="0" anchor="ctr">
            <a:spAutoFit/>
          </a:bodyPr>
          <a:lstStyle/>
          <a:p>
            <a:endParaRPr lang="en-US"/>
          </a:p>
        </p:txBody>
      </p:sp>
      <p:sp>
        <p:nvSpPr>
          <p:cNvPr id="1007621" name="AutoShape 1029"/>
          <p:cNvSpPr>
            <a:spLocks noChangeAspect="1" noChangeArrowheads="1"/>
          </p:cNvSpPr>
          <p:nvPr>
            <p:ph type="body" idx="1"/>
          </p:nvPr>
        </p:nvSpPr>
        <p:spPr>
          <a:xfrm>
            <a:off x="457200" y="1295400"/>
            <a:ext cx="8205788" cy="1219200"/>
          </a:xfrm>
          <a:solidFill>
            <a:schemeClr val="tx2"/>
          </a:solidFill>
        </p:spPr>
        <p:txBody>
          <a:bodyPr/>
          <a:lstStyle/>
          <a:p>
            <a:pPr lvl="1">
              <a:lnSpc>
                <a:spcPct val="90000"/>
              </a:lnSpc>
              <a:buFont typeface="Monotype Sorts" pitchFamily="2" charset="2"/>
              <a:buNone/>
            </a:pPr>
            <a:r>
              <a:rPr lang="en-GB" sz="1800"/>
              <a:t>The request for a Web page signals interest in the concept(s) and relations dealt with in this page – interest in the obtained </a:t>
            </a:r>
            <a:r>
              <a:rPr lang="en-GB" sz="1800">
                <a:solidFill>
                  <a:srgbClr val="FF0000"/>
                </a:solidFill>
              </a:rPr>
              <a:t>content</a:t>
            </a:r>
            <a:r>
              <a:rPr lang="en-GB" sz="1800"/>
              <a:t> as well as in the requested </a:t>
            </a:r>
            <a:r>
              <a:rPr lang="en-GB" sz="1800">
                <a:solidFill>
                  <a:srgbClr val="4D6669"/>
                </a:solidFill>
                <a:sym typeface="Wingdings" pitchFamily="2" charset="2"/>
              </a:rPr>
              <a:t>service.</a:t>
            </a:r>
          </a:p>
          <a:p>
            <a:pPr lvl="1">
              <a:lnSpc>
                <a:spcPct val="90000"/>
              </a:lnSpc>
              <a:buFont typeface="Monotype Sorts" pitchFamily="2" charset="2"/>
              <a:buNone/>
            </a:pPr>
            <a:r>
              <a:rPr lang="de-DE" sz="1800" i="1"/>
              <a:t>Formally</a:t>
            </a:r>
            <a:r>
              <a:rPr lang="de-DE" sz="1800"/>
              <a:t>: a request as a (multi)set, or as a vector, of concepts/relations.</a:t>
            </a:r>
          </a:p>
        </p:txBody>
      </p:sp>
      <p:sp>
        <p:nvSpPr>
          <p:cNvPr id="1007622" name="Oval 1030"/>
          <p:cNvSpPr>
            <a:spLocks noChangeArrowheads="1"/>
          </p:cNvSpPr>
          <p:nvPr/>
        </p:nvSpPr>
        <p:spPr bwMode="auto">
          <a:xfrm>
            <a:off x="0" y="4038600"/>
            <a:ext cx="1066800" cy="457200"/>
          </a:xfrm>
          <a:prstGeom prst="ellipse">
            <a:avLst/>
          </a:prstGeom>
          <a:noFill/>
          <a:ln w="38100">
            <a:solidFill>
              <a:srgbClr val="FA1D18"/>
            </a:solidFill>
            <a:round/>
            <a:headEnd/>
            <a:tailEnd/>
          </a:ln>
          <a:effectLst/>
        </p:spPr>
        <p:txBody>
          <a:bodyPr lIns="90000" tIns="0" rIns="90000" bIns="0" anchor="ctr">
            <a:spAutoFit/>
          </a:bodyPr>
          <a:lstStyle/>
          <a:p>
            <a:endParaRPr lang="en-US"/>
          </a:p>
        </p:txBody>
      </p:sp>
      <p:sp>
        <p:nvSpPr>
          <p:cNvPr id="1007623" name="Oval 1031"/>
          <p:cNvSpPr>
            <a:spLocks noChangeArrowheads="1"/>
          </p:cNvSpPr>
          <p:nvPr/>
        </p:nvSpPr>
        <p:spPr bwMode="auto">
          <a:xfrm>
            <a:off x="239713" y="5715000"/>
            <a:ext cx="1066800" cy="457200"/>
          </a:xfrm>
          <a:prstGeom prst="ellipse">
            <a:avLst/>
          </a:prstGeom>
          <a:noFill/>
          <a:ln w="38100">
            <a:solidFill>
              <a:srgbClr val="FA1D18"/>
            </a:solidFill>
            <a:round/>
            <a:headEnd/>
            <a:tailEnd/>
          </a:ln>
          <a:effectLst/>
        </p:spPr>
        <p:txBody>
          <a:bodyPr lIns="90000" tIns="0" rIns="90000" bIns="0" anchor="ctr">
            <a:spAutoFit/>
          </a:bodyPr>
          <a:lstStyle/>
          <a:p>
            <a:endParaRPr lang="en-US"/>
          </a:p>
        </p:txBody>
      </p:sp>
      <p:sp>
        <p:nvSpPr>
          <p:cNvPr id="1007624" name="Oval 1032"/>
          <p:cNvSpPr>
            <a:spLocks noChangeArrowheads="1"/>
          </p:cNvSpPr>
          <p:nvPr/>
        </p:nvSpPr>
        <p:spPr bwMode="auto">
          <a:xfrm>
            <a:off x="3733800" y="3706813"/>
            <a:ext cx="1066800" cy="228600"/>
          </a:xfrm>
          <a:prstGeom prst="ellipse">
            <a:avLst/>
          </a:prstGeom>
          <a:noFill/>
          <a:ln w="38100">
            <a:solidFill>
              <a:srgbClr val="4D6669"/>
            </a:solidFill>
            <a:round/>
            <a:headEnd/>
            <a:tailEnd/>
          </a:ln>
          <a:effectLst/>
        </p:spPr>
        <p:txBody>
          <a:bodyPr lIns="90000" tIns="0" rIns="90000" bIns="0" anchor="ctr">
            <a:spAutoFit/>
          </a:bodyPr>
          <a:lstStyle/>
          <a:p>
            <a:endParaRPr lang="en-US"/>
          </a:p>
        </p:txBody>
      </p:sp>
      <p:sp>
        <p:nvSpPr>
          <p:cNvPr id="1007625" name="Oval 1033"/>
          <p:cNvSpPr>
            <a:spLocks noChangeArrowheads="1"/>
          </p:cNvSpPr>
          <p:nvPr/>
        </p:nvSpPr>
        <p:spPr bwMode="auto">
          <a:xfrm>
            <a:off x="1981200" y="3706813"/>
            <a:ext cx="1752600" cy="228600"/>
          </a:xfrm>
          <a:prstGeom prst="ellipse">
            <a:avLst/>
          </a:prstGeom>
          <a:noFill/>
          <a:ln w="38100">
            <a:solidFill>
              <a:srgbClr val="4D6669"/>
            </a:solidFill>
            <a:round/>
            <a:headEnd/>
            <a:tailEnd/>
          </a:ln>
          <a:effectLst/>
        </p:spPr>
        <p:txBody>
          <a:bodyPr lIns="90000" tIns="0" rIns="90000" bIns="0" anchor="ctr">
            <a:spAutoFit/>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076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7621" grpId="0" animBg="1"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8738" name="Rectangle 2"/>
          <p:cNvSpPr>
            <a:spLocks noGrp="1" noChangeArrowheads="1"/>
          </p:cNvSpPr>
          <p:nvPr>
            <p:ph type="title"/>
          </p:nvPr>
        </p:nvSpPr>
        <p:spPr/>
        <p:txBody>
          <a:bodyPr>
            <a:normAutofit fontScale="90000"/>
          </a:bodyPr>
          <a:lstStyle/>
          <a:p>
            <a:r>
              <a:rPr lang="de-DE"/>
              <a:t>Resulting format: if the request is the instance</a:t>
            </a:r>
          </a:p>
        </p:txBody>
      </p:sp>
      <p:sp>
        <p:nvSpPr>
          <p:cNvPr id="1268739" name="Rectangle 3"/>
          <p:cNvSpPr>
            <a:spLocks noGrp="1" noChangeArrowheads="1"/>
          </p:cNvSpPr>
          <p:nvPr>
            <p:ph type="body" idx="1"/>
          </p:nvPr>
        </p:nvSpPr>
        <p:spPr>
          <a:xfrm>
            <a:off x="773113" y="1295400"/>
            <a:ext cx="7889875" cy="544513"/>
          </a:xfrm>
        </p:spPr>
        <p:txBody>
          <a:bodyPr>
            <a:normAutofit fontScale="77500" lnSpcReduction="20000"/>
          </a:bodyPr>
          <a:lstStyle/>
          <a:p>
            <a:r>
              <a:rPr lang="de-DE"/>
              <a:t>Usually flat file (format like Web server log) or database</a:t>
            </a:r>
          </a:p>
        </p:txBody>
      </p:sp>
      <p:pic>
        <p:nvPicPr>
          <p:cNvPr id="1268740" name="Picture 4"/>
          <p:cNvPicPr>
            <a:picLocks noChangeAspect="1" noChangeArrowheads="1"/>
          </p:cNvPicPr>
          <p:nvPr/>
        </p:nvPicPr>
        <p:blipFill>
          <a:blip r:embed="rId2"/>
          <a:srcRect/>
          <a:stretch>
            <a:fillRect/>
          </a:stretch>
        </p:blipFill>
        <p:spPr bwMode="auto">
          <a:xfrm>
            <a:off x="468313" y="1700213"/>
            <a:ext cx="8207375" cy="4676775"/>
          </a:xfrm>
          <a:prstGeom prst="rect">
            <a:avLst/>
          </a:prstGeom>
          <a:noFill/>
          <a:ln w="57150" algn="ctr">
            <a:noFill/>
            <a:miter lim="800000"/>
            <a:headEnd/>
            <a:tailEnd/>
          </a:ln>
          <a:effectLst/>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42" name="Rectangle 2"/>
          <p:cNvSpPr>
            <a:spLocks noGrp="1" noChangeArrowheads="1"/>
          </p:cNvSpPr>
          <p:nvPr>
            <p:ph type="title"/>
          </p:nvPr>
        </p:nvSpPr>
        <p:spPr/>
        <p:txBody>
          <a:bodyPr>
            <a:normAutofit fontScale="90000"/>
          </a:bodyPr>
          <a:lstStyle/>
          <a:p>
            <a:r>
              <a:rPr lang="de-DE"/>
              <a:t>Resulting format: If a session is the instance</a:t>
            </a:r>
            <a:endParaRPr lang="en-GB"/>
          </a:p>
        </p:txBody>
      </p:sp>
      <p:sp>
        <p:nvSpPr>
          <p:cNvPr id="1290243" name="Rectangle 3"/>
          <p:cNvSpPr>
            <a:spLocks noGrp="1" noChangeArrowheads="1"/>
          </p:cNvSpPr>
          <p:nvPr>
            <p:ph type="body" idx="1"/>
          </p:nvPr>
        </p:nvSpPr>
        <p:spPr/>
        <p:txBody>
          <a:bodyPr/>
          <a:lstStyle/>
          <a:p>
            <a:pPr lvl="1"/>
            <a:r>
              <a:rPr lang="de-DE"/>
              <a:t>What features can a session have?</a:t>
            </a:r>
          </a:p>
          <a:p>
            <a:pPr lvl="1"/>
            <a:r>
              <a:rPr lang="de-DE" b="0" i="1"/>
              <a:t>Refer again to the example:</a:t>
            </a:r>
          </a:p>
          <a:p>
            <a:pPr>
              <a:spcBef>
                <a:spcPct val="0"/>
              </a:spcBef>
              <a:buClrTx/>
              <a:buSzTx/>
              <a:buFontTx/>
              <a:buNone/>
            </a:pPr>
            <a:endParaRPr lang="de-DE" b="0"/>
          </a:p>
          <a:p>
            <a:pPr>
              <a:spcBef>
                <a:spcPct val="0"/>
              </a:spcBef>
              <a:buClrTx/>
              <a:buSzTx/>
              <a:buFontTx/>
              <a:buNone/>
            </a:pPr>
            <a:endParaRPr lang="en-GB" sz="1600" b="0" i="1"/>
          </a:p>
        </p:txBody>
      </p:sp>
      <p:sp>
        <p:nvSpPr>
          <p:cNvPr id="1290244" name="Text Box 4"/>
          <p:cNvSpPr txBox="1">
            <a:spLocks noChangeArrowheads="1"/>
          </p:cNvSpPr>
          <p:nvPr/>
        </p:nvSpPr>
        <p:spPr bwMode="auto">
          <a:xfrm>
            <a:off x="914400" y="2971800"/>
            <a:ext cx="8010525" cy="1187450"/>
          </a:xfrm>
          <a:prstGeom prst="rect">
            <a:avLst/>
          </a:prstGeom>
          <a:noFill/>
          <a:ln w="9525">
            <a:noFill/>
            <a:miter lim="800000"/>
            <a:headEnd/>
            <a:tailEnd/>
          </a:ln>
          <a:effectLst/>
        </p:spPr>
        <p:txBody>
          <a:bodyPr wrap="none">
            <a:spAutoFit/>
          </a:bodyPr>
          <a:lstStyle/>
          <a:p>
            <a:r>
              <a:rPr lang="de-DE" sz="1200">
                <a:latin typeface="Courier New" pitchFamily="49" charset="0"/>
              </a:rPr>
              <a:t>p3ee24304.dip.t-dialin.net - - [19/Mar/2002:12:03:51 +0100] </a:t>
            </a:r>
          </a:p>
          <a:p>
            <a:r>
              <a:rPr lang="de-DE" sz="1200">
                <a:latin typeface="Courier New" pitchFamily="49" charset="0"/>
              </a:rPr>
              <a:t>     "GET /search.html?l=ostsee%20strand&amp;syn=023785&amp;ord=asc HTTP/1.0" 200 1759 </a:t>
            </a:r>
          </a:p>
          <a:p>
            <a:r>
              <a:rPr lang="de-DE" sz="1200">
                <a:latin typeface="Courier New" pitchFamily="49" charset="0"/>
              </a:rPr>
              <a:t>p3ee24304.dip.t-dialin.net - - [19/Mar/2002:12:05:06 +0100] </a:t>
            </a:r>
          </a:p>
          <a:p>
            <a:r>
              <a:rPr lang="de-DE" sz="1200">
                <a:latin typeface="Courier New" pitchFamily="49" charset="0"/>
              </a:rPr>
              <a:t>     "GET /search.html?l=ostsee%20strand&amp;p=low&amp;syn=023785&amp;ord=desc HTTP/1.0" 200 8450</a:t>
            </a:r>
          </a:p>
          <a:p>
            <a:r>
              <a:rPr lang="de-DE" sz="1200">
                <a:latin typeface="Courier New" pitchFamily="49" charset="0"/>
              </a:rPr>
              <a:t>p3ee24304.dip.t-dialin.net - - [19/Mar/2002:12:06:41 +0100] </a:t>
            </a:r>
          </a:p>
          <a:p>
            <a:r>
              <a:rPr lang="de-DE" sz="1200">
                <a:latin typeface="Courier New" pitchFamily="49" charset="0"/>
              </a:rPr>
              <a:t>     "GET /mlesen.html?Item=3456&amp;syn=023785 HTTP/1.0" 200 3478</a:t>
            </a:r>
          </a:p>
        </p:txBody>
      </p:sp>
      <p:sp>
        <p:nvSpPr>
          <p:cNvPr id="1290245" name="Oval 5"/>
          <p:cNvSpPr>
            <a:spLocks noChangeArrowheads="1"/>
          </p:cNvSpPr>
          <p:nvPr/>
        </p:nvSpPr>
        <p:spPr bwMode="auto">
          <a:xfrm>
            <a:off x="1752600" y="4800600"/>
            <a:ext cx="2057400" cy="914400"/>
          </a:xfrm>
          <a:prstGeom prst="ellipse">
            <a:avLst/>
          </a:prstGeom>
          <a:noFill/>
          <a:ln w="9525">
            <a:noFill/>
            <a:round/>
            <a:headEnd/>
            <a:tailEnd/>
          </a:ln>
          <a:effectLst/>
        </p:spPr>
        <p:txBody>
          <a:bodyPr anchor="ctr">
            <a:spAutoFit/>
          </a:bodyPr>
          <a:lstStyle/>
          <a:p>
            <a:endParaRPr lang="en-US"/>
          </a:p>
        </p:txBody>
      </p:sp>
      <p:sp>
        <p:nvSpPr>
          <p:cNvPr id="1290246" name="Freeform 6"/>
          <p:cNvSpPr>
            <a:spLocks/>
          </p:cNvSpPr>
          <p:nvPr/>
        </p:nvSpPr>
        <p:spPr bwMode="auto">
          <a:xfrm>
            <a:off x="5867400" y="5181600"/>
            <a:ext cx="1066800" cy="773113"/>
          </a:xfrm>
          <a:custGeom>
            <a:avLst/>
            <a:gdLst/>
            <a:ahLst/>
            <a:cxnLst>
              <a:cxn ang="0">
                <a:pos x="0" y="0"/>
              </a:cxn>
              <a:cxn ang="0">
                <a:pos x="329" y="487"/>
              </a:cxn>
              <a:cxn ang="0">
                <a:pos x="672" y="480"/>
              </a:cxn>
            </a:cxnLst>
            <a:rect l="0" t="0" r="r" b="b"/>
            <a:pathLst>
              <a:path w="672" h="487">
                <a:moveTo>
                  <a:pt x="0" y="0"/>
                </a:moveTo>
                <a:lnTo>
                  <a:pt x="329" y="487"/>
                </a:lnTo>
                <a:lnTo>
                  <a:pt x="672" y="480"/>
                </a:lnTo>
              </a:path>
            </a:pathLst>
          </a:custGeom>
          <a:noFill/>
          <a:ln w="9525" cap="flat" cmpd="sng">
            <a:noFill/>
            <a:prstDash val="solid"/>
            <a:round/>
            <a:headEnd type="none" w="med" len="med"/>
            <a:tailEnd type="triangle" w="med" len="med"/>
          </a:ln>
          <a:effectLst/>
        </p:spPr>
        <p:txBody>
          <a:bodyPr>
            <a:spAutoFit/>
          </a:bodyPr>
          <a:lstStyle/>
          <a:p>
            <a:endParaRPr lang="en-US"/>
          </a:p>
        </p:txBody>
      </p:sp>
      <p:sp>
        <p:nvSpPr>
          <p:cNvPr id="1290247" name="Text Box 7"/>
          <p:cNvSpPr txBox="1">
            <a:spLocks noChangeArrowheads="1"/>
          </p:cNvSpPr>
          <p:nvPr/>
        </p:nvSpPr>
        <p:spPr bwMode="auto">
          <a:xfrm>
            <a:off x="841375" y="5181600"/>
            <a:ext cx="2057400" cy="336550"/>
          </a:xfrm>
          <a:prstGeom prst="rect">
            <a:avLst/>
          </a:prstGeom>
          <a:noFill/>
          <a:ln w="9525">
            <a:noFill/>
            <a:miter lim="800000"/>
            <a:headEnd/>
            <a:tailEnd/>
          </a:ln>
          <a:effectLst/>
        </p:spPr>
        <p:txBody>
          <a:bodyPr wrap="none">
            <a:spAutoFit/>
          </a:bodyPr>
          <a:lstStyle/>
          <a:p>
            <a:r>
              <a:rPr lang="de-DE" sz="1600">
                <a:solidFill>
                  <a:schemeClr val="hlink"/>
                </a:solidFill>
              </a:rPr>
              <a:t>Search by category</a:t>
            </a:r>
          </a:p>
        </p:txBody>
      </p:sp>
      <p:sp>
        <p:nvSpPr>
          <p:cNvPr id="1290248" name="Text Box 8"/>
          <p:cNvSpPr txBox="1">
            <a:spLocks noChangeArrowheads="1"/>
          </p:cNvSpPr>
          <p:nvPr/>
        </p:nvSpPr>
        <p:spPr bwMode="auto">
          <a:xfrm>
            <a:off x="3886200" y="5181600"/>
            <a:ext cx="1546225" cy="581025"/>
          </a:xfrm>
          <a:prstGeom prst="rect">
            <a:avLst/>
          </a:prstGeom>
          <a:noFill/>
          <a:ln w="9525">
            <a:noFill/>
            <a:miter lim="800000"/>
            <a:headEnd/>
            <a:tailEnd/>
          </a:ln>
          <a:effectLst/>
        </p:spPr>
        <p:txBody>
          <a:bodyPr wrap="none">
            <a:spAutoFit/>
          </a:bodyPr>
          <a:lstStyle/>
          <a:p>
            <a:r>
              <a:rPr lang="de-DE" sz="1600">
                <a:solidFill>
                  <a:schemeClr val="hlink"/>
                </a:solidFill>
              </a:rPr>
              <a:t>Search by </a:t>
            </a:r>
          </a:p>
          <a:p>
            <a:r>
              <a:rPr lang="de-DE" sz="1600">
                <a:solidFill>
                  <a:schemeClr val="hlink"/>
                </a:solidFill>
              </a:rPr>
              <a:t>Category+title</a:t>
            </a:r>
          </a:p>
        </p:txBody>
      </p:sp>
      <p:sp>
        <p:nvSpPr>
          <p:cNvPr id="1290249" name="Text Box 9"/>
          <p:cNvSpPr txBox="1">
            <a:spLocks noChangeArrowheads="1"/>
          </p:cNvSpPr>
          <p:nvPr/>
        </p:nvSpPr>
        <p:spPr bwMode="auto">
          <a:xfrm>
            <a:off x="2667000" y="4724400"/>
            <a:ext cx="1516063" cy="336550"/>
          </a:xfrm>
          <a:prstGeom prst="rect">
            <a:avLst/>
          </a:prstGeom>
          <a:noFill/>
          <a:ln w="9525">
            <a:noFill/>
            <a:miter lim="800000"/>
            <a:headEnd/>
            <a:tailEnd/>
          </a:ln>
          <a:effectLst/>
        </p:spPr>
        <p:txBody>
          <a:bodyPr>
            <a:spAutoFit/>
          </a:bodyPr>
          <a:lstStyle/>
          <a:p>
            <a:r>
              <a:rPr lang="de-DE" sz="1600" i="1">
                <a:solidFill>
                  <a:schemeClr val="accent2"/>
                </a:solidFill>
              </a:rPr>
              <a:t>Refine search</a:t>
            </a:r>
          </a:p>
        </p:txBody>
      </p:sp>
      <p:sp>
        <p:nvSpPr>
          <p:cNvPr id="1290250" name="Text Box 10"/>
          <p:cNvSpPr txBox="1">
            <a:spLocks noChangeArrowheads="1"/>
          </p:cNvSpPr>
          <p:nvPr/>
        </p:nvSpPr>
        <p:spPr bwMode="auto">
          <a:xfrm>
            <a:off x="5181600" y="4800600"/>
            <a:ext cx="1403350" cy="336550"/>
          </a:xfrm>
          <a:prstGeom prst="rect">
            <a:avLst/>
          </a:prstGeom>
          <a:noFill/>
          <a:ln w="9525">
            <a:noFill/>
            <a:miter lim="800000"/>
            <a:headEnd/>
            <a:tailEnd/>
          </a:ln>
          <a:effectLst/>
        </p:spPr>
        <p:txBody>
          <a:bodyPr wrap="none">
            <a:spAutoFit/>
          </a:bodyPr>
          <a:lstStyle/>
          <a:p>
            <a:r>
              <a:rPr lang="de-DE" sz="1600" i="1">
                <a:solidFill>
                  <a:schemeClr val="accent2"/>
                </a:solidFill>
              </a:rPr>
              <a:t>Choose item</a:t>
            </a:r>
          </a:p>
        </p:txBody>
      </p:sp>
      <p:sp>
        <p:nvSpPr>
          <p:cNvPr id="1290251" name="Text Box 11"/>
          <p:cNvSpPr txBox="1">
            <a:spLocks noChangeArrowheads="1"/>
          </p:cNvSpPr>
          <p:nvPr/>
        </p:nvSpPr>
        <p:spPr bwMode="auto">
          <a:xfrm>
            <a:off x="6324600" y="5181600"/>
            <a:ext cx="2389188" cy="581025"/>
          </a:xfrm>
          <a:prstGeom prst="rect">
            <a:avLst/>
          </a:prstGeom>
          <a:noFill/>
          <a:ln w="9525">
            <a:noFill/>
            <a:miter lim="800000"/>
            <a:headEnd/>
            <a:tailEnd/>
          </a:ln>
          <a:effectLst/>
        </p:spPr>
        <p:txBody>
          <a:bodyPr>
            <a:spAutoFit/>
          </a:bodyPr>
          <a:lstStyle/>
          <a:p>
            <a:r>
              <a:rPr lang="de-DE" sz="1600">
                <a:solidFill>
                  <a:schemeClr val="hlink"/>
                </a:solidFill>
              </a:rPr>
              <a:t>Look at indiv-</a:t>
            </a:r>
          </a:p>
          <a:p>
            <a:r>
              <a:rPr lang="de-DE" sz="1600">
                <a:solidFill>
                  <a:schemeClr val="hlink"/>
                </a:solidFill>
              </a:rPr>
              <a:t>idual product</a:t>
            </a:r>
          </a:p>
        </p:txBody>
      </p:sp>
      <p:sp>
        <p:nvSpPr>
          <p:cNvPr id="1290252" name="Line 12"/>
          <p:cNvSpPr>
            <a:spLocks noChangeShapeType="1"/>
          </p:cNvSpPr>
          <p:nvPr/>
        </p:nvSpPr>
        <p:spPr bwMode="auto">
          <a:xfrm>
            <a:off x="2819400" y="5334000"/>
            <a:ext cx="990600" cy="1588"/>
          </a:xfrm>
          <a:prstGeom prst="line">
            <a:avLst/>
          </a:prstGeom>
          <a:noFill/>
          <a:ln w="9525">
            <a:solidFill>
              <a:schemeClr val="accent2"/>
            </a:solidFill>
            <a:round/>
            <a:headEnd/>
            <a:tailEnd type="triangle" w="med" len="med"/>
          </a:ln>
          <a:effectLst/>
        </p:spPr>
        <p:txBody>
          <a:bodyPr>
            <a:spAutoFit/>
          </a:bodyPr>
          <a:lstStyle/>
          <a:p>
            <a:endParaRPr lang="en-US"/>
          </a:p>
        </p:txBody>
      </p:sp>
      <p:sp>
        <p:nvSpPr>
          <p:cNvPr id="1290253" name="Line 13"/>
          <p:cNvSpPr>
            <a:spLocks noChangeShapeType="1"/>
          </p:cNvSpPr>
          <p:nvPr/>
        </p:nvSpPr>
        <p:spPr bwMode="auto">
          <a:xfrm>
            <a:off x="5486400" y="5410200"/>
            <a:ext cx="838200" cy="1588"/>
          </a:xfrm>
          <a:prstGeom prst="line">
            <a:avLst/>
          </a:prstGeom>
          <a:noFill/>
          <a:ln w="9525">
            <a:solidFill>
              <a:schemeClr val="accent2"/>
            </a:solidFill>
            <a:round/>
            <a:headEnd/>
            <a:tailEnd type="triangle" w="med" len="med"/>
          </a:ln>
          <a:effectLst/>
        </p:spPr>
        <p:txBody>
          <a:bodyPr>
            <a:spAutoFit/>
          </a:bodyPr>
          <a:lstStyle/>
          <a:p>
            <a:endParaRPr lang="en-US"/>
          </a:p>
        </p:txBody>
      </p:sp>
      <p:sp>
        <p:nvSpPr>
          <p:cNvPr id="1290254" name="Rectangle 14"/>
          <p:cNvSpPr>
            <a:spLocks noChangeArrowheads="1"/>
          </p:cNvSpPr>
          <p:nvPr/>
        </p:nvSpPr>
        <p:spPr bwMode="auto">
          <a:xfrm>
            <a:off x="914400" y="5105400"/>
            <a:ext cx="1905000" cy="533400"/>
          </a:xfrm>
          <a:prstGeom prst="rect">
            <a:avLst/>
          </a:prstGeom>
          <a:noFill/>
          <a:ln w="9525">
            <a:solidFill>
              <a:srgbClr val="1A682B"/>
            </a:solidFill>
            <a:miter lim="800000"/>
            <a:headEnd/>
            <a:tailEnd/>
          </a:ln>
          <a:effectLst/>
        </p:spPr>
        <p:txBody>
          <a:bodyPr anchor="ctr">
            <a:spAutoFit/>
          </a:bodyPr>
          <a:lstStyle/>
          <a:p>
            <a:endParaRPr lang="en-US"/>
          </a:p>
        </p:txBody>
      </p:sp>
      <p:sp>
        <p:nvSpPr>
          <p:cNvPr id="1290255" name="Rectangle 15"/>
          <p:cNvSpPr>
            <a:spLocks noChangeArrowheads="1"/>
          </p:cNvSpPr>
          <p:nvPr/>
        </p:nvSpPr>
        <p:spPr bwMode="auto">
          <a:xfrm>
            <a:off x="3886200" y="5181600"/>
            <a:ext cx="1524000" cy="609600"/>
          </a:xfrm>
          <a:prstGeom prst="rect">
            <a:avLst/>
          </a:prstGeom>
          <a:noFill/>
          <a:ln w="9525">
            <a:solidFill>
              <a:srgbClr val="1A682B"/>
            </a:solidFill>
            <a:miter lim="800000"/>
            <a:headEnd/>
            <a:tailEnd/>
          </a:ln>
          <a:effectLst/>
        </p:spPr>
        <p:txBody>
          <a:bodyPr anchor="ctr">
            <a:spAutoFit/>
          </a:bodyPr>
          <a:lstStyle/>
          <a:p>
            <a:endParaRPr lang="en-US"/>
          </a:p>
        </p:txBody>
      </p:sp>
      <p:sp>
        <p:nvSpPr>
          <p:cNvPr id="1290256" name="Rectangle 16"/>
          <p:cNvSpPr>
            <a:spLocks noChangeArrowheads="1"/>
          </p:cNvSpPr>
          <p:nvPr/>
        </p:nvSpPr>
        <p:spPr bwMode="auto">
          <a:xfrm>
            <a:off x="6400800" y="5181600"/>
            <a:ext cx="1600200" cy="685800"/>
          </a:xfrm>
          <a:prstGeom prst="rect">
            <a:avLst/>
          </a:prstGeom>
          <a:noFill/>
          <a:ln w="9525">
            <a:solidFill>
              <a:srgbClr val="1A682B"/>
            </a:solidFill>
            <a:miter lim="800000"/>
            <a:headEnd/>
            <a:tailEnd/>
          </a:ln>
          <a:effectLst/>
        </p:spPr>
        <p:txBody>
          <a:bodyPr wrap="none" anchor="ctr">
            <a:spAutoFit/>
          </a:bodyPr>
          <a:lstStyle/>
          <a:p>
            <a:endParaRPr lang="en-US"/>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5"/>
          <p:cNvGrpSpPr>
            <a:grpSpLocks/>
          </p:cNvGrpSpPr>
          <p:nvPr/>
        </p:nvGrpSpPr>
        <p:grpSpPr bwMode="auto">
          <a:xfrm>
            <a:off x="1092200" y="438150"/>
            <a:ext cx="7391400" cy="6149975"/>
            <a:chOff x="688" y="276"/>
            <a:chExt cx="4656" cy="3874"/>
          </a:xfrm>
        </p:grpSpPr>
        <p:sp>
          <p:nvSpPr>
            <p:cNvPr id="905219" name="Rectangle 3"/>
            <p:cNvSpPr>
              <a:spLocks noChangeArrowheads="1"/>
            </p:cNvSpPr>
            <p:nvPr/>
          </p:nvSpPr>
          <p:spPr bwMode="auto">
            <a:xfrm>
              <a:off x="3032" y="2993"/>
              <a:ext cx="1960" cy="742"/>
            </a:xfrm>
            <a:prstGeom prst="rect">
              <a:avLst/>
            </a:prstGeom>
            <a:solidFill>
              <a:srgbClr val="99CCFF"/>
            </a:solidFill>
            <a:ln w="9525">
              <a:solidFill>
                <a:schemeClr val="tx1"/>
              </a:solidFill>
              <a:miter lim="800000"/>
              <a:headEnd/>
              <a:tailEnd/>
            </a:ln>
            <a:effectLst/>
          </p:spPr>
          <p:txBody>
            <a:bodyPr wrap="none" anchor="ctr"/>
            <a:lstStyle/>
            <a:p>
              <a:endParaRPr lang="en-US"/>
            </a:p>
          </p:txBody>
        </p:sp>
        <p:sp>
          <p:nvSpPr>
            <p:cNvPr id="905220" name="Rectangle 4"/>
            <p:cNvSpPr>
              <a:spLocks noChangeArrowheads="1"/>
            </p:cNvSpPr>
            <p:nvPr/>
          </p:nvSpPr>
          <p:spPr bwMode="auto">
            <a:xfrm>
              <a:off x="3024" y="1728"/>
              <a:ext cx="2320" cy="1195"/>
            </a:xfrm>
            <a:prstGeom prst="rect">
              <a:avLst/>
            </a:prstGeom>
            <a:solidFill>
              <a:srgbClr val="99CCFF"/>
            </a:solidFill>
            <a:ln w="9525">
              <a:solidFill>
                <a:schemeClr val="tx1"/>
              </a:solidFill>
              <a:miter lim="800000"/>
              <a:headEnd/>
              <a:tailEnd/>
            </a:ln>
            <a:effectLst/>
          </p:spPr>
          <p:txBody>
            <a:bodyPr wrap="none" anchor="ctr"/>
            <a:lstStyle/>
            <a:p>
              <a:endParaRPr lang="en-US"/>
            </a:p>
          </p:txBody>
        </p:sp>
        <p:sp>
          <p:nvSpPr>
            <p:cNvPr id="905221" name="Rectangle 5"/>
            <p:cNvSpPr>
              <a:spLocks noChangeArrowheads="1"/>
            </p:cNvSpPr>
            <p:nvPr/>
          </p:nvSpPr>
          <p:spPr bwMode="auto">
            <a:xfrm>
              <a:off x="3017" y="971"/>
              <a:ext cx="2215" cy="687"/>
            </a:xfrm>
            <a:prstGeom prst="rect">
              <a:avLst/>
            </a:prstGeom>
            <a:solidFill>
              <a:srgbClr val="99CCFF"/>
            </a:solidFill>
            <a:ln w="9525">
              <a:solidFill>
                <a:schemeClr val="tx1"/>
              </a:solidFill>
              <a:miter lim="800000"/>
              <a:headEnd/>
              <a:tailEnd/>
            </a:ln>
            <a:effectLst/>
          </p:spPr>
          <p:txBody>
            <a:bodyPr wrap="none" anchor="ctr"/>
            <a:lstStyle/>
            <a:p>
              <a:endParaRPr lang="en-US"/>
            </a:p>
          </p:txBody>
        </p:sp>
        <p:grpSp>
          <p:nvGrpSpPr>
            <p:cNvPr id="3" name="Group 6"/>
            <p:cNvGrpSpPr>
              <a:grpSpLocks/>
            </p:cNvGrpSpPr>
            <p:nvPr/>
          </p:nvGrpSpPr>
          <p:grpSpPr bwMode="auto">
            <a:xfrm>
              <a:off x="1954" y="2867"/>
              <a:ext cx="916" cy="1283"/>
              <a:chOff x="1664" y="2511"/>
              <a:chExt cx="978" cy="1314"/>
            </a:xfrm>
          </p:grpSpPr>
          <p:sp>
            <p:nvSpPr>
              <p:cNvPr id="905223" name="AutoShape 7"/>
              <p:cNvSpPr>
                <a:spLocks noChangeArrowheads="1"/>
              </p:cNvSpPr>
              <p:nvPr/>
            </p:nvSpPr>
            <p:spPr bwMode="auto">
              <a:xfrm>
                <a:off x="1671" y="2511"/>
                <a:ext cx="934" cy="1003"/>
              </a:xfrm>
              <a:prstGeom prst="can">
                <a:avLst>
                  <a:gd name="adj" fmla="val 16486"/>
                </a:avLst>
              </a:prstGeom>
              <a:solidFill>
                <a:srgbClr val="FFCC00"/>
              </a:solidFill>
              <a:ln w="9525">
                <a:solidFill>
                  <a:schemeClr val="tx1"/>
                </a:solidFill>
                <a:round/>
                <a:headEnd/>
                <a:tailEnd/>
              </a:ln>
              <a:effectLst/>
            </p:spPr>
            <p:txBody>
              <a:bodyPr wrap="none" anchor="ctr"/>
              <a:lstStyle/>
              <a:p>
                <a:endParaRPr lang="en-US"/>
              </a:p>
            </p:txBody>
          </p:sp>
          <p:grpSp>
            <p:nvGrpSpPr>
              <p:cNvPr id="4" name="Group 8"/>
              <p:cNvGrpSpPr>
                <a:grpSpLocks/>
              </p:cNvGrpSpPr>
              <p:nvPr/>
            </p:nvGrpSpPr>
            <p:grpSpPr bwMode="auto">
              <a:xfrm>
                <a:off x="1880" y="2826"/>
                <a:ext cx="352" cy="360"/>
                <a:chOff x="1200" y="1632"/>
                <a:chExt cx="576" cy="576"/>
              </a:xfrm>
            </p:grpSpPr>
            <p:sp>
              <p:nvSpPr>
                <p:cNvPr id="905225" name="Rectangle 9"/>
                <p:cNvSpPr>
                  <a:spLocks noChangeArrowheads="1"/>
                </p:cNvSpPr>
                <p:nvPr/>
              </p:nvSpPr>
              <p:spPr bwMode="auto">
                <a:xfrm>
                  <a:off x="1200" y="1632"/>
                  <a:ext cx="576" cy="576"/>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905226" name="Line 10"/>
                <p:cNvSpPr>
                  <a:spLocks noChangeShapeType="1"/>
                </p:cNvSpPr>
                <p:nvPr/>
              </p:nvSpPr>
              <p:spPr bwMode="auto">
                <a:xfrm>
                  <a:off x="1584" y="1632"/>
                  <a:ext cx="0" cy="576"/>
                </a:xfrm>
                <a:prstGeom prst="line">
                  <a:avLst/>
                </a:prstGeom>
                <a:noFill/>
                <a:ln w="12700">
                  <a:solidFill>
                    <a:schemeClr val="tx1"/>
                  </a:solidFill>
                  <a:round/>
                  <a:headEnd/>
                  <a:tailEnd/>
                </a:ln>
                <a:effectLst/>
              </p:spPr>
              <p:txBody>
                <a:bodyPr wrap="none" anchor="ctr"/>
                <a:lstStyle/>
                <a:p>
                  <a:endParaRPr lang="en-US"/>
                </a:p>
              </p:txBody>
            </p:sp>
            <p:sp>
              <p:nvSpPr>
                <p:cNvPr id="905227" name="Line 11"/>
                <p:cNvSpPr>
                  <a:spLocks noChangeShapeType="1"/>
                </p:cNvSpPr>
                <p:nvPr/>
              </p:nvSpPr>
              <p:spPr bwMode="auto">
                <a:xfrm>
                  <a:off x="1392" y="1632"/>
                  <a:ext cx="0" cy="576"/>
                </a:xfrm>
                <a:prstGeom prst="line">
                  <a:avLst/>
                </a:prstGeom>
                <a:noFill/>
                <a:ln w="12700">
                  <a:solidFill>
                    <a:schemeClr val="tx1"/>
                  </a:solidFill>
                  <a:round/>
                  <a:headEnd/>
                  <a:tailEnd/>
                </a:ln>
                <a:effectLst/>
              </p:spPr>
              <p:txBody>
                <a:bodyPr wrap="none" anchor="ctr"/>
                <a:lstStyle/>
                <a:p>
                  <a:endParaRPr lang="en-US"/>
                </a:p>
              </p:txBody>
            </p:sp>
            <p:sp>
              <p:nvSpPr>
                <p:cNvPr id="905228" name="Line 12"/>
                <p:cNvSpPr>
                  <a:spLocks noChangeShapeType="1"/>
                </p:cNvSpPr>
                <p:nvPr/>
              </p:nvSpPr>
              <p:spPr bwMode="auto">
                <a:xfrm>
                  <a:off x="1200" y="1824"/>
                  <a:ext cx="576" cy="0"/>
                </a:xfrm>
                <a:prstGeom prst="line">
                  <a:avLst/>
                </a:prstGeom>
                <a:noFill/>
                <a:ln w="12700">
                  <a:solidFill>
                    <a:schemeClr val="tx1"/>
                  </a:solidFill>
                  <a:round/>
                  <a:headEnd/>
                  <a:tailEnd/>
                </a:ln>
                <a:effectLst/>
              </p:spPr>
              <p:txBody>
                <a:bodyPr wrap="none" anchor="ctr"/>
                <a:lstStyle/>
                <a:p>
                  <a:endParaRPr lang="en-US"/>
                </a:p>
              </p:txBody>
            </p:sp>
            <p:sp>
              <p:nvSpPr>
                <p:cNvPr id="905229" name="Line 13"/>
                <p:cNvSpPr>
                  <a:spLocks noChangeShapeType="1"/>
                </p:cNvSpPr>
                <p:nvPr/>
              </p:nvSpPr>
              <p:spPr bwMode="auto">
                <a:xfrm>
                  <a:off x="1200" y="2016"/>
                  <a:ext cx="576" cy="0"/>
                </a:xfrm>
                <a:prstGeom prst="line">
                  <a:avLst/>
                </a:prstGeom>
                <a:noFill/>
                <a:ln w="12700">
                  <a:solidFill>
                    <a:schemeClr val="tx1"/>
                  </a:solidFill>
                  <a:round/>
                  <a:headEnd/>
                  <a:tailEnd/>
                </a:ln>
                <a:effectLst/>
              </p:spPr>
              <p:txBody>
                <a:bodyPr wrap="none" anchor="ctr"/>
                <a:lstStyle/>
                <a:p>
                  <a:endParaRPr lang="en-US"/>
                </a:p>
              </p:txBody>
            </p:sp>
          </p:grpSp>
          <p:sp>
            <p:nvSpPr>
              <p:cNvPr id="905230" name="Text Box 14"/>
              <p:cNvSpPr txBox="1">
                <a:spLocks noChangeArrowheads="1"/>
              </p:cNvSpPr>
              <p:nvPr/>
            </p:nvSpPr>
            <p:spPr bwMode="auto">
              <a:xfrm>
                <a:off x="1791" y="2639"/>
                <a:ext cx="727" cy="197"/>
              </a:xfrm>
              <a:prstGeom prst="rect">
                <a:avLst/>
              </a:prstGeom>
              <a:noFill/>
              <a:ln w="9525">
                <a:noFill/>
                <a:miter lim="800000"/>
                <a:headEnd/>
                <a:tailEnd/>
              </a:ln>
              <a:effectLst/>
            </p:spPr>
            <p:txBody>
              <a:bodyPr wrap="none">
                <a:spAutoFit/>
              </a:bodyPr>
              <a:lstStyle/>
              <a:p>
                <a:r>
                  <a:rPr lang="en-US" sz="1400"/>
                  <a:t>customers</a:t>
                </a:r>
                <a:endParaRPr lang="en-US" sz="1400">
                  <a:latin typeface="Arial Unicode MS" pitchFamily="50" charset="-128"/>
                </a:endParaRPr>
              </a:p>
            </p:txBody>
          </p:sp>
          <p:grpSp>
            <p:nvGrpSpPr>
              <p:cNvPr id="5" name="Group 15"/>
              <p:cNvGrpSpPr>
                <a:grpSpLocks/>
              </p:cNvGrpSpPr>
              <p:nvPr/>
            </p:nvGrpSpPr>
            <p:grpSpPr bwMode="auto">
              <a:xfrm>
                <a:off x="2172" y="2993"/>
                <a:ext cx="352" cy="360"/>
                <a:chOff x="1200" y="1632"/>
                <a:chExt cx="576" cy="576"/>
              </a:xfrm>
            </p:grpSpPr>
            <p:sp>
              <p:nvSpPr>
                <p:cNvPr id="905232" name="Rectangle 16"/>
                <p:cNvSpPr>
                  <a:spLocks noChangeArrowheads="1"/>
                </p:cNvSpPr>
                <p:nvPr/>
              </p:nvSpPr>
              <p:spPr bwMode="auto">
                <a:xfrm>
                  <a:off x="1200" y="1632"/>
                  <a:ext cx="576" cy="576"/>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905233" name="Line 17"/>
                <p:cNvSpPr>
                  <a:spLocks noChangeShapeType="1"/>
                </p:cNvSpPr>
                <p:nvPr/>
              </p:nvSpPr>
              <p:spPr bwMode="auto">
                <a:xfrm>
                  <a:off x="1584" y="1632"/>
                  <a:ext cx="0" cy="576"/>
                </a:xfrm>
                <a:prstGeom prst="line">
                  <a:avLst/>
                </a:prstGeom>
                <a:noFill/>
                <a:ln w="12700">
                  <a:solidFill>
                    <a:schemeClr val="tx1"/>
                  </a:solidFill>
                  <a:round/>
                  <a:headEnd/>
                  <a:tailEnd/>
                </a:ln>
                <a:effectLst/>
              </p:spPr>
              <p:txBody>
                <a:bodyPr wrap="none" anchor="ctr"/>
                <a:lstStyle/>
                <a:p>
                  <a:endParaRPr lang="en-US"/>
                </a:p>
              </p:txBody>
            </p:sp>
            <p:sp>
              <p:nvSpPr>
                <p:cNvPr id="905234" name="Line 18"/>
                <p:cNvSpPr>
                  <a:spLocks noChangeShapeType="1"/>
                </p:cNvSpPr>
                <p:nvPr/>
              </p:nvSpPr>
              <p:spPr bwMode="auto">
                <a:xfrm>
                  <a:off x="1392" y="1632"/>
                  <a:ext cx="0" cy="576"/>
                </a:xfrm>
                <a:prstGeom prst="line">
                  <a:avLst/>
                </a:prstGeom>
                <a:noFill/>
                <a:ln w="12700">
                  <a:solidFill>
                    <a:schemeClr val="tx1"/>
                  </a:solidFill>
                  <a:round/>
                  <a:headEnd/>
                  <a:tailEnd/>
                </a:ln>
                <a:effectLst/>
              </p:spPr>
              <p:txBody>
                <a:bodyPr wrap="none" anchor="ctr"/>
                <a:lstStyle/>
                <a:p>
                  <a:endParaRPr lang="en-US"/>
                </a:p>
              </p:txBody>
            </p:sp>
            <p:sp>
              <p:nvSpPr>
                <p:cNvPr id="905235" name="Line 19"/>
                <p:cNvSpPr>
                  <a:spLocks noChangeShapeType="1"/>
                </p:cNvSpPr>
                <p:nvPr/>
              </p:nvSpPr>
              <p:spPr bwMode="auto">
                <a:xfrm>
                  <a:off x="1200" y="1824"/>
                  <a:ext cx="576" cy="0"/>
                </a:xfrm>
                <a:prstGeom prst="line">
                  <a:avLst/>
                </a:prstGeom>
                <a:noFill/>
                <a:ln w="12700">
                  <a:solidFill>
                    <a:schemeClr val="tx1"/>
                  </a:solidFill>
                  <a:round/>
                  <a:headEnd/>
                  <a:tailEnd/>
                </a:ln>
                <a:effectLst/>
              </p:spPr>
              <p:txBody>
                <a:bodyPr wrap="none" anchor="ctr"/>
                <a:lstStyle/>
                <a:p>
                  <a:endParaRPr lang="en-US"/>
                </a:p>
              </p:txBody>
            </p:sp>
            <p:sp>
              <p:nvSpPr>
                <p:cNvPr id="905236" name="Line 20"/>
                <p:cNvSpPr>
                  <a:spLocks noChangeShapeType="1"/>
                </p:cNvSpPr>
                <p:nvPr/>
              </p:nvSpPr>
              <p:spPr bwMode="auto">
                <a:xfrm>
                  <a:off x="1200" y="2016"/>
                  <a:ext cx="576" cy="0"/>
                </a:xfrm>
                <a:prstGeom prst="line">
                  <a:avLst/>
                </a:prstGeom>
                <a:noFill/>
                <a:ln w="12700">
                  <a:solidFill>
                    <a:schemeClr val="tx1"/>
                  </a:solidFill>
                  <a:round/>
                  <a:headEnd/>
                  <a:tailEnd/>
                </a:ln>
                <a:effectLst/>
              </p:spPr>
              <p:txBody>
                <a:bodyPr wrap="none" anchor="ctr"/>
                <a:lstStyle/>
                <a:p>
                  <a:endParaRPr lang="en-US"/>
                </a:p>
              </p:txBody>
            </p:sp>
          </p:grpSp>
          <p:sp>
            <p:nvSpPr>
              <p:cNvPr id="905237" name="Text Box 21"/>
              <p:cNvSpPr txBox="1">
                <a:spLocks noChangeArrowheads="1"/>
              </p:cNvSpPr>
              <p:nvPr/>
            </p:nvSpPr>
            <p:spPr bwMode="auto">
              <a:xfrm>
                <a:off x="2147" y="2802"/>
                <a:ext cx="495" cy="197"/>
              </a:xfrm>
              <a:prstGeom prst="rect">
                <a:avLst/>
              </a:prstGeom>
              <a:noFill/>
              <a:ln w="9525">
                <a:noFill/>
                <a:miter lim="800000"/>
                <a:headEnd/>
                <a:tailEnd/>
              </a:ln>
              <a:effectLst/>
            </p:spPr>
            <p:txBody>
              <a:bodyPr wrap="none">
                <a:spAutoFit/>
              </a:bodyPr>
              <a:lstStyle/>
              <a:p>
                <a:r>
                  <a:rPr lang="en-US" sz="1400"/>
                  <a:t>orders</a:t>
                </a:r>
              </a:p>
            </p:txBody>
          </p:sp>
          <p:grpSp>
            <p:nvGrpSpPr>
              <p:cNvPr id="6" name="Group 22"/>
              <p:cNvGrpSpPr>
                <a:grpSpLocks/>
              </p:cNvGrpSpPr>
              <p:nvPr/>
            </p:nvGrpSpPr>
            <p:grpSpPr bwMode="auto">
              <a:xfrm>
                <a:off x="1728" y="3077"/>
                <a:ext cx="352" cy="361"/>
                <a:chOff x="1200" y="1632"/>
                <a:chExt cx="576" cy="576"/>
              </a:xfrm>
            </p:grpSpPr>
            <p:sp>
              <p:nvSpPr>
                <p:cNvPr id="905239" name="Rectangle 23"/>
                <p:cNvSpPr>
                  <a:spLocks noChangeArrowheads="1"/>
                </p:cNvSpPr>
                <p:nvPr/>
              </p:nvSpPr>
              <p:spPr bwMode="auto">
                <a:xfrm>
                  <a:off x="1200" y="1632"/>
                  <a:ext cx="576" cy="576"/>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905240" name="Line 24"/>
                <p:cNvSpPr>
                  <a:spLocks noChangeShapeType="1"/>
                </p:cNvSpPr>
                <p:nvPr/>
              </p:nvSpPr>
              <p:spPr bwMode="auto">
                <a:xfrm>
                  <a:off x="1584" y="1632"/>
                  <a:ext cx="0" cy="576"/>
                </a:xfrm>
                <a:prstGeom prst="line">
                  <a:avLst/>
                </a:prstGeom>
                <a:noFill/>
                <a:ln w="12700">
                  <a:solidFill>
                    <a:schemeClr val="tx1"/>
                  </a:solidFill>
                  <a:round/>
                  <a:headEnd/>
                  <a:tailEnd/>
                </a:ln>
                <a:effectLst/>
              </p:spPr>
              <p:txBody>
                <a:bodyPr wrap="none" anchor="ctr"/>
                <a:lstStyle/>
                <a:p>
                  <a:endParaRPr lang="en-US"/>
                </a:p>
              </p:txBody>
            </p:sp>
            <p:sp>
              <p:nvSpPr>
                <p:cNvPr id="905241" name="Line 25"/>
                <p:cNvSpPr>
                  <a:spLocks noChangeShapeType="1"/>
                </p:cNvSpPr>
                <p:nvPr/>
              </p:nvSpPr>
              <p:spPr bwMode="auto">
                <a:xfrm>
                  <a:off x="1392" y="1632"/>
                  <a:ext cx="0" cy="576"/>
                </a:xfrm>
                <a:prstGeom prst="line">
                  <a:avLst/>
                </a:prstGeom>
                <a:noFill/>
                <a:ln w="12700">
                  <a:solidFill>
                    <a:schemeClr val="tx1"/>
                  </a:solidFill>
                  <a:round/>
                  <a:headEnd/>
                  <a:tailEnd/>
                </a:ln>
                <a:effectLst/>
              </p:spPr>
              <p:txBody>
                <a:bodyPr wrap="none" anchor="ctr"/>
                <a:lstStyle/>
                <a:p>
                  <a:endParaRPr lang="en-US"/>
                </a:p>
              </p:txBody>
            </p:sp>
            <p:sp>
              <p:nvSpPr>
                <p:cNvPr id="905242" name="Line 26"/>
                <p:cNvSpPr>
                  <a:spLocks noChangeShapeType="1"/>
                </p:cNvSpPr>
                <p:nvPr/>
              </p:nvSpPr>
              <p:spPr bwMode="auto">
                <a:xfrm>
                  <a:off x="1200" y="1824"/>
                  <a:ext cx="576" cy="0"/>
                </a:xfrm>
                <a:prstGeom prst="line">
                  <a:avLst/>
                </a:prstGeom>
                <a:noFill/>
                <a:ln w="12700">
                  <a:solidFill>
                    <a:schemeClr val="tx1"/>
                  </a:solidFill>
                  <a:round/>
                  <a:headEnd/>
                  <a:tailEnd/>
                </a:ln>
                <a:effectLst/>
              </p:spPr>
              <p:txBody>
                <a:bodyPr wrap="none" anchor="ctr"/>
                <a:lstStyle/>
                <a:p>
                  <a:endParaRPr lang="en-US"/>
                </a:p>
              </p:txBody>
            </p:sp>
            <p:sp>
              <p:nvSpPr>
                <p:cNvPr id="905243" name="Line 27"/>
                <p:cNvSpPr>
                  <a:spLocks noChangeShapeType="1"/>
                </p:cNvSpPr>
                <p:nvPr/>
              </p:nvSpPr>
              <p:spPr bwMode="auto">
                <a:xfrm>
                  <a:off x="1200" y="2016"/>
                  <a:ext cx="576" cy="0"/>
                </a:xfrm>
                <a:prstGeom prst="line">
                  <a:avLst/>
                </a:prstGeom>
                <a:noFill/>
                <a:ln w="12700">
                  <a:solidFill>
                    <a:schemeClr val="tx1"/>
                  </a:solidFill>
                  <a:round/>
                  <a:headEnd/>
                  <a:tailEnd/>
                </a:ln>
                <a:effectLst/>
              </p:spPr>
              <p:txBody>
                <a:bodyPr wrap="none" anchor="ctr"/>
                <a:lstStyle/>
                <a:p>
                  <a:endParaRPr lang="en-US"/>
                </a:p>
              </p:txBody>
            </p:sp>
          </p:grpSp>
          <p:sp>
            <p:nvSpPr>
              <p:cNvPr id="905244" name="Text Box 28"/>
              <p:cNvSpPr txBox="1">
                <a:spLocks noChangeArrowheads="1"/>
              </p:cNvSpPr>
              <p:nvPr/>
            </p:nvSpPr>
            <p:spPr bwMode="auto">
              <a:xfrm>
                <a:off x="1664" y="2895"/>
                <a:ext cx="633" cy="197"/>
              </a:xfrm>
              <a:prstGeom prst="rect">
                <a:avLst/>
              </a:prstGeom>
              <a:noFill/>
              <a:ln w="9525">
                <a:noFill/>
                <a:miter lim="800000"/>
                <a:headEnd/>
                <a:tailEnd/>
              </a:ln>
              <a:effectLst/>
            </p:spPr>
            <p:txBody>
              <a:bodyPr wrap="none">
                <a:spAutoFit/>
              </a:bodyPr>
              <a:lstStyle/>
              <a:p>
                <a:r>
                  <a:rPr lang="en-US" sz="1400"/>
                  <a:t>products</a:t>
                </a:r>
                <a:endParaRPr lang="en-US" sz="1400">
                  <a:latin typeface="Arial Unicode MS" pitchFamily="50" charset="-128"/>
                </a:endParaRPr>
              </a:p>
            </p:txBody>
          </p:sp>
          <p:sp>
            <p:nvSpPr>
              <p:cNvPr id="905245" name="Text Box 29"/>
              <p:cNvSpPr txBox="1">
                <a:spLocks noChangeArrowheads="1"/>
              </p:cNvSpPr>
              <p:nvPr/>
            </p:nvSpPr>
            <p:spPr bwMode="auto">
              <a:xfrm>
                <a:off x="1744" y="3491"/>
                <a:ext cx="786" cy="334"/>
              </a:xfrm>
              <a:prstGeom prst="rect">
                <a:avLst/>
              </a:prstGeom>
              <a:noFill/>
              <a:ln w="9525">
                <a:noFill/>
                <a:miter lim="800000"/>
                <a:headEnd/>
                <a:tailEnd/>
              </a:ln>
              <a:effectLst/>
            </p:spPr>
            <p:txBody>
              <a:bodyPr wrap="none">
                <a:spAutoFit/>
              </a:bodyPr>
              <a:lstStyle/>
              <a:p>
                <a:pPr algn="ctr"/>
                <a:r>
                  <a:rPr lang="en-US" sz="1400"/>
                  <a:t>Operational</a:t>
                </a:r>
              </a:p>
              <a:p>
                <a:pPr algn="ctr"/>
                <a:r>
                  <a:rPr lang="en-US" sz="1400"/>
                  <a:t>Database</a:t>
                </a:r>
              </a:p>
            </p:txBody>
          </p:sp>
        </p:grpSp>
        <p:sp>
          <p:nvSpPr>
            <p:cNvPr id="905246" name="AutoShape 30"/>
            <p:cNvSpPr>
              <a:spLocks noChangeArrowheads="1"/>
            </p:cNvSpPr>
            <p:nvPr/>
          </p:nvSpPr>
          <p:spPr bwMode="auto">
            <a:xfrm>
              <a:off x="702" y="1054"/>
              <a:ext cx="785" cy="537"/>
            </a:xfrm>
            <a:prstGeom prst="bevel">
              <a:avLst>
                <a:gd name="adj" fmla="val 9819"/>
              </a:avLst>
            </a:prstGeom>
            <a:solidFill>
              <a:schemeClr val="hlink"/>
            </a:solidFill>
            <a:ln w="9525">
              <a:solidFill>
                <a:schemeClr val="tx1"/>
              </a:solidFill>
              <a:miter lim="800000"/>
              <a:headEnd/>
              <a:tailEnd/>
            </a:ln>
            <a:effectLst/>
          </p:spPr>
          <p:txBody>
            <a:bodyPr wrap="none" anchor="ctr"/>
            <a:lstStyle/>
            <a:p>
              <a:pPr algn="ctr"/>
              <a:r>
                <a:rPr lang="en-US" sz="1400">
                  <a:solidFill>
                    <a:schemeClr val="bg1"/>
                  </a:solidFill>
                </a:rPr>
                <a:t>Content</a:t>
              </a:r>
            </a:p>
            <a:p>
              <a:pPr algn="ctr"/>
              <a:r>
                <a:rPr lang="en-US" sz="1400">
                  <a:solidFill>
                    <a:schemeClr val="bg1"/>
                  </a:solidFill>
                </a:rPr>
                <a:t>Analysis</a:t>
              </a:r>
            </a:p>
            <a:p>
              <a:pPr algn="ctr"/>
              <a:r>
                <a:rPr lang="en-US" sz="1400">
                  <a:solidFill>
                    <a:schemeClr val="bg1"/>
                  </a:solidFill>
                </a:rPr>
                <a:t>Module</a:t>
              </a:r>
              <a:endParaRPr lang="en-US" sz="1400">
                <a:latin typeface="Arial Unicode MS" pitchFamily="50" charset="-128"/>
              </a:endParaRPr>
            </a:p>
          </p:txBody>
        </p:sp>
        <p:sp>
          <p:nvSpPr>
            <p:cNvPr id="905247" name="AutoShape 31"/>
            <p:cNvSpPr>
              <a:spLocks noChangeArrowheads="1"/>
            </p:cNvSpPr>
            <p:nvPr/>
          </p:nvSpPr>
          <p:spPr bwMode="auto">
            <a:xfrm>
              <a:off x="688" y="1993"/>
              <a:ext cx="815" cy="514"/>
            </a:xfrm>
            <a:prstGeom prst="can">
              <a:avLst>
                <a:gd name="adj" fmla="val 25000"/>
              </a:avLst>
            </a:prstGeom>
            <a:solidFill>
              <a:srgbClr val="FFCC00"/>
            </a:solidFill>
            <a:ln w="9525">
              <a:solidFill>
                <a:schemeClr val="tx1"/>
              </a:solidFill>
              <a:round/>
              <a:headEnd/>
              <a:tailEnd/>
            </a:ln>
            <a:effectLst/>
          </p:spPr>
          <p:txBody>
            <a:bodyPr wrap="none" anchor="ctr"/>
            <a:lstStyle/>
            <a:p>
              <a:pPr algn="ctr"/>
              <a:r>
                <a:rPr lang="en-US" sz="1200"/>
                <a:t>Web/Application</a:t>
              </a:r>
            </a:p>
            <a:p>
              <a:pPr algn="ctr"/>
              <a:r>
                <a:rPr lang="en-US" sz="1200"/>
                <a:t>Server Logs</a:t>
              </a:r>
              <a:endParaRPr lang="en-US" sz="1200">
                <a:latin typeface="Arial Unicode MS" pitchFamily="50" charset="-128"/>
              </a:endParaRPr>
            </a:p>
          </p:txBody>
        </p:sp>
        <p:sp>
          <p:nvSpPr>
            <p:cNvPr id="905248" name="AutoShape 32"/>
            <p:cNvSpPr>
              <a:spLocks noChangeArrowheads="1"/>
            </p:cNvSpPr>
            <p:nvPr/>
          </p:nvSpPr>
          <p:spPr bwMode="auto">
            <a:xfrm>
              <a:off x="2008" y="1036"/>
              <a:ext cx="872" cy="559"/>
            </a:xfrm>
            <a:prstGeom prst="bevel">
              <a:avLst>
                <a:gd name="adj" fmla="val 9819"/>
              </a:avLst>
            </a:prstGeom>
            <a:solidFill>
              <a:schemeClr val="hlink"/>
            </a:solidFill>
            <a:ln w="9525">
              <a:solidFill>
                <a:schemeClr val="tx1"/>
              </a:solidFill>
              <a:miter lim="800000"/>
              <a:headEnd/>
              <a:tailEnd/>
            </a:ln>
            <a:effectLst/>
          </p:spPr>
          <p:txBody>
            <a:bodyPr wrap="none" anchor="ctr"/>
            <a:lstStyle/>
            <a:p>
              <a:pPr algn="ctr"/>
              <a:r>
                <a:rPr lang="en-US" sz="1400">
                  <a:solidFill>
                    <a:schemeClr val="bg1"/>
                  </a:solidFill>
                </a:rPr>
                <a:t>Data Cleaning /</a:t>
              </a:r>
            </a:p>
            <a:p>
              <a:pPr algn="ctr"/>
              <a:r>
                <a:rPr lang="en-US" sz="1400">
                  <a:solidFill>
                    <a:schemeClr val="bg1"/>
                  </a:solidFill>
                </a:rPr>
                <a:t>Sessionization</a:t>
              </a:r>
            </a:p>
            <a:p>
              <a:pPr algn="ctr"/>
              <a:r>
                <a:rPr lang="en-US" sz="1400">
                  <a:solidFill>
                    <a:schemeClr val="bg1"/>
                  </a:solidFill>
                </a:rPr>
                <a:t>Module</a:t>
              </a:r>
              <a:endParaRPr lang="en-US" sz="1400">
                <a:latin typeface="Arial Unicode MS" pitchFamily="50" charset="-128"/>
              </a:endParaRPr>
            </a:p>
          </p:txBody>
        </p:sp>
        <p:grpSp>
          <p:nvGrpSpPr>
            <p:cNvPr id="7" name="Group 33"/>
            <p:cNvGrpSpPr>
              <a:grpSpLocks/>
            </p:cNvGrpSpPr>
            <p:nvPr/>
          </p:nvGrpSpPr>
          <p:grpSpPr bwMode="auto">
            <a:xfrm>
              <a:off x="743" y="2879"/>
              <a:ext cx="697" cy="1023"/>
              <a:chOff x="2212" y="2805"/>
              <a:chExt cx="745" cy="1048"/>
            </a:xfrm>
          </p:grpSpPr>
          <p:sp>
            <p:nvSpPr>
              <p:cNvPr id="905250" name="Rectangle 34"/>
              <p:cNvSpPr>
                <a:spLocks noChangeArrowheads="1"/>
              </p:cNvSpPr>
              <p:nvPr/>
            </p:nvSpPr>
            <p:spPr bwMode="auto">
              <a:xfrm>
                <a:off x="2212" y="2805"/>
                <a:ext cx="745" cy="1048"/>
              </a:xfrm>
              <a:prstGeom prst="rect">
                <a:avLst/>
              </a:prstGeom>
              <a:solidFill>
                <a:srgbClr val="CCFFFF"/>
              </a:solidFill>
              <a:ln w="9525">
                <a:solidFill>
                  <a:schemeClr val="tx1"/>
                </a:solidFill>
                <a:miter lim="800000"/>
                <a:headEnd/>
                <a:tailEnd/>
              </a:ln>
              <a:effectLst/>
            </p:spPr>
            <p:txBody>
              <a:bodyPr wrap="none" anchor="ctr"/>
              <a:lstStyle/>
              <a:p>
                <a:endParaRPr lang="en-US"/>
              </a:p>
            </p:txBody>
          </p:sp>
          <p:sp>
            <p:nvSpPr>
              <p:cNvPr id="905251" name="AutoShape 35"/>
              <p:cNvSpPr>
                <a:spLocks noChangeArrowheads="1"/>
              </p:cNvSpPr>
              <p:nvPr/>
            </p:nvSpPr>
            <p:spPr bwMode="auto">
              <a:xfrm>
                <a:off x="2284" y="2861"/>
                <a:ext cx="600" cy="448"/>
              </a:xfrm>
              <a:prstGeom prst="flowChartMultidocument">
                <a:avLst/>
              </a:prstGeom>
              <a:solidFill>
                <a:srgbClr val="DDDDDD"/>
              </a:solidFill>
              <a:ln w="9525">
                <a:solidFill>
                  <a:schemeClr val="tx1"/>
                </a:solidFill>
                <a:miter lim="800000"/>
                <a:headEnd/>
                <a:tailEnd/>
              </a:ln>
              <a:effectLst/>
            </p:spPr>
            <p:txBody>
              <a:bodyPr wrap="none" anchor="ctr"/>
              <a:lstStyle/>
              <a:p>
                <a:pPr algn="ctr"/>
                <a:r>
                  <a:rPr lang="en-US" sz="1400"/>
                  <a:t>Site Map</a:t>
                </a:r>
              </a:p>
            </p:txBody>
          </p:sp>
          <p:sp>
            <p:nvSpPr>
              <p:cNvPr id="905252" name="AutoShape 36"/>
              <p:cNvSpPr>
                <a:spLocks noChangeArrowheads="1"/>
              </p:cNvSpPr>
              <p:nvPr/>
            </p:nvSpPr>
            <p:spPr bwMode="auto">
              <a:xfrm>
                <a:off x="2284" y="3369"/>
                <a:ext cx="592" cy="419"/>
              </a:xfrm>
              <a:prstGeom prst="flowChartDocument">
                <a:avLst/>
              </a:prstGeom>
              <a:solidFill>
                <a:srgbClr val="DDDDDD"/>
              </a:solidFill>
              <a:ln w="9525">
                <a:solidFill>
                  <a:schemeClr val="tx1"/>
                </a:solidFill>
                <a:miter lim="800000"/>
                <a:headEnd/>
                <a:tailEnd/>
              </a:ln>
              <a:effectLst/>
            </p:spPr>
            <p:txBody>
              <a:bodyPr wrap="none" anchor="ctr"/>
              <a:lstStyle/>
              <a:p>
                <a:pPr algn="ctr"/>
                <a:r>
                  <a:rPr lang="en-US" sz="1400"/>
                  <a:t>Site</a:t>
                </a:r>
              </a:p>
              <a:p>
                <a:pPr algn="ctr"/>
                <a:r>
                  <a:rPr lang="en-US" sz="1400"/>
                  <a:t>Dictionary</a:t>
                </a:r>
                <a:endParaRPr lang="en-US" sz="1400">
                  <a:latin typeface="Arial Unicode MS" pitchFamily="50" charset="-128"/>
                </a:endParaRPr>
              </a:p>
            </p:txBody>
          </p:sp>
        </p:grpSp>
        <p:sp>
          <p:nvSpPr>
            <p:cNvPr id="905253" name="AutoShape 37"/>
            <p:cNvSpPr>
              <a:spLocks noChangeArrowheads="1"/>
            </p:cNvSpPr>
            <p:nvPr/>
          </p:nvSpPr>
          <p:spPr bwMode="auto">
            <a:xfrm>
              <a:off x="3183" y="1018"/>
              <a:ext cx="613" cy="576"/>
            </a:xfrm>
            <a:prstGeom prst="flowChartPunchedCard">
              <a:avLst/>
            </a:prstGeom>
            <a:solidFill>
              <a:srgbClr val="DDDDDD"/>
            </a:solidFill>
            <a:ln w="9525">
              <a:solidFill>
                <a:schemeClr val="tx1"/>
              </a:solidFill>
              <a:miter lim="800000"/>
              <a:headEnd/>
              <a:tailEnd/>
            </a:ln>
            <a:effectLst/>
          </p:spPr>
          <p:txBody>
            <a:bodyPr wrap="none" anchor="ctr"/>
            <a:lstStyle/>
            <a:p>
              <a:pPr algn="ctr"/>
              <a:r>
                <a:rPr lang="en-US" sz="1200"/>
                <a:t>Integrated</a:t>
              </a:r>
            </a:p>
            <a:p>
              <a:pPr algn="ctr"/>
              <a:r>
                <a:rPr lang="en-US" sz="1200"/>
                <a:t>Sessionized</a:t>
              </a:r>
            </a:p>
            <a:p>
              <a:pPr algn="ctr"/>
              <a:r>
                <a:rPr lang="en-US" sz="1200"/>
                <a:t>Data</a:t>
              </a:r>
              <a:endParaRPr lang="en-US" sz="2400" b="0"/>
            </a:p>
          </p:txBody>
        </p:sp>
        <p:sp>
          <p:nvSpPr>
            <p:cNvPr id="905254" name="AutoShape 38"/>
            <p:cNvSpPr>
              <a:spLocks noChangeArrowheads="1"/>
            </p:cNvSpPr>
            <p:nvPr/>
          </p:nvSpPr>
          <p:spPr bwMode="auto">
            <a:xfrm>
              <a:off x="2004" y="1981"/>
              <a:ext cx="785" cy="537"/>
            </a:xfrm>
            <a:prstGeom prst="bevel">
              <a:avLst>
                <a:gd name="adj" fmla="val 9819"/>
              </a:avLst>
            </a:prstGeom>
            <a:solidFill>
              <a:schemeClr val="hlink"/>
            </a:solidFill>
            <a:ln w="9525">
              <a:solidFill>
                <a:schemeClr val="tx1"/>
              </a:solidFill>
              <a:miter lim="800000"/>
              <a:headEnd/>
              <a:tailEnd/>
            </a:ln>
            <a:effectLst/>
          </p:spPr>
          <p:txBody>
            <a:bodyPr wrap="none" anchor="ctr"/>
            <a:lstStyle/>
            <a:p>
              <a:pPr algn="ctr"/>
              <a:r>
                <a:rPr lang="en-US" sz="1400">
                  <a:solidFill>
                    <a:schemeClr val="bg1"/>
                  </a:solidFill>
                </a:rPr>
                <a:t>Data</a:t>
              </a:r>
            </a:p>
            <a:p>
              <a:pPr algn="ctr"/>
              <a:r>
                <a:rPr lang="en-US" sz="1400">
                  <a:solidFill>
                    <a:schemeClr val="bg1"/>
                  </a:solidFill>
                </a:rPr>
                <a:t>Integration</a:t>
              </a:r>
            </a:p>
            <a:p>
              <a:pPr algn="ctr"/>
              <a:r>
                <a:rPr lang="en-US" sz="1400">
                  <a:solidFill>
                    <a:schemeClr val="bg1"/>
                  </a:solidFill>
                </a:rPr>
                <a:t>Module</a:t>
              </a:r>
              <a:endParaRPr lang="en-US" sz="1400">
                <a:latin typeface="Arial Unicode MS" pitchFamily="50" charset="-128"/>
              </a:endParaRPr>
            </a:p>
          </p:txBody>
        </p:sp>
        <p:grpSp>
          <p:nvGrpSpPr>
            <p:cNvPr id="8" name="Group 39"/>
            <p:cNvGrpSpPr>
              <a:grpSpLocks/>
            </p:cNvGrpSpPr>
            <p:nvPr/>
          </p:nvGrpSpPr>
          <p:grpSpPr bwMode="auto">
            <a:xfrm>
              <a:off x="3151" y="1850"/>
              <a:ext cx="706" cy="782"/>
              <a:chOff x="2943" y="1469"/>
              <a:chExt cx="755" cy="801"/>
            </a:xfrm>
          </p:grpSpPr>
          <p:sp>
            <p:nvSpPr>
              <p:cNvPr id="905256" name="AutoShape 40"/>
              <p:cNvSpPr>
                <a:spLocks noChangeArrowheads="1"/>
              </p:cNvSpPr>
              <p:nvPr/>
            </p:nvSpPr>
            <p:spPr bwMode="auto">
              <a:xfrm>
                <a:off x="2975" y="1469"/>
                <a:ext cx="703" cy="801"/>
              </a:xfrm>
              <a:prstGeom prst="can">
                <a:avLst>
                  <a:gd name="adj" fmla="val 12470"/>
                </a:avLst>
              </a:prstGeom>
              <a:solidFill>
                <a:srgbClr val="FFCC00"/>
              </a:solidFill>
              <a:ln w="9525">
                <a:solidFill>
                  <a:schemeClr val="tx1"/>
                </a:solidFill>
                <a:round/>
                <a:headEnd/>
                <a:tailEnd/>
              </a:ln>
              <a:effectLst/>
            </p:spPr>
            <p:txBody>
              <a:bodyPr wrap="none" anchor="ctr"/>
              <a:lstStyle/>
              <a:p>
                <a:pPr algn="ctr"/>
                <a:endParaRPr lang="en-US" sz="2400" b="0">
                  <a:latin typeface="Arial Unicode MS" pitchFamily="50" charset="-128"/>
                </a:endParaRPr>
              </a:p>
            </p:txBody>
          </p:sp>
          <p:grpSp>
            <p:nvGrpSpPr>
              <p:cNvPr id="9" name="Group 41"/>
              <p:cNvGrpSpPr>
                <a:grpSpLocks/>
              </p:cNvGrpSpPr>
              <p:nvPr/>
            </p:nvGrpSpPr>
            <p:grpSpPr bwMode="auto">
              <a:xfrm>
                <a:off x="3120" y="1876"/>
                <a:ext cx="413" cy="333"/>
                <a:chOff x="3120" y="1876"/>
                <a:chExt cx="413" cy="333"/>
              </a:xfrm>
            </p:grpSpPr>
            <p:sp>
              <p:nvSpPr>
                <p:cNvPr id="905258" name="Rectangle 42"/>
                <p:cNvSpPr>
                  <a:spLocks noChangeArrowheads="1"/>
                </p:cNvSpPr>
                <p:nvPr/>
              </p:nvSpPr>
              <p:spPr bwMode="auto">
                <a:xfrm>
                  <a:off x="3122" y="1877"/>
                  <a:ext cx="411" cy="332"/>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905259" name="Line 43"/>
                <p:cNvSpPr>
                  <a:spLocks noChangeShapeType="1"/>
                </p:cNvSpPr>
                <p:nvPr/>
              </p:nvSpPr>
              <p:spPr bwMode="auto">
                <a:xfrm>
                  <a:off x="3122" y="2040"/>
                  <a:ext cx="411" cy="0"/>
                </a:xfrm>
                <a:prstGeom prst="line">
                  <a:avLst/>
                </a:prstGeom>
                <a:noFill/>
                <a:ln w="12700">
                  <a:solidFill>
                    <a:schemeClr val="tx1"/>
                  </a:solidFill>
                  <a:round/>
                  <a:headEnd/>
                  <a:tailEnd/>
                </a:ln>
                <a:effectLst/>
              </p:spPr>
              <p:txBody>
                <a:bodyPr wrap="none" anchor="ctr"/>
                <a:lstStyle/>
                <a:p>
                  <a:endParaRPr lang="en-US"/>
                </a:p>
              </p:txBody>
            </p:sp>
            <p:sp>
              <p:nvSpPr>
                <p:cNvPr id="905260" name="Rectangle 44"/>
                <p:cNvSpPr>
                  <a:spLocks noChangeArrowheads="1"/>
                </p:cNvSpPr>
                <p:nvPr/>
              </p:nvSpPr>
              <p:spPr bwMode="auto">
                <a:xfrm>
                  <a:off x="3120" y="1876"/>
                  <a:ext cx="412" cy="81"/>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905261" name="Line 45"/>
                <p:cNvSpPr>
                  <a:spLocks noChangeShapeType="1"/>
                </p:cNvSpPr>
                <p:nvPr/>
              </p:nvSpPr>
              <p:spPr bwMode="auto">
                <a:xfrm>
                  <a:off x="3122" y="2128"/>
                  <a:ext cx="411" cy="0"/>
                </a:xfrm>
                <a:prstGeom prst="line">
                  <a:avLst/>
                </a:prstGeom>
                <a:noFill/>
                <a:ln w="12700">
                  <a:solidFill>
                    <a:schemeClr val="tx1"/>
                  </a:solidFill>
                  <a:round/>
                  <a:headEnd/>
                  <a:tailEnd/>
                </a:ln>
                <a:effectLst/>
              </p:spPr>
              <p:txBody>
                <a:bodyPr wrap="none" anchor="ctr"/>
                <a:lstStyle/>
                <a:p>
                  <a:endParaRPr lang="en-US"/>
                </a:p>
              </p:txBody>
            </p:sp>
            <p:sp>
              <p:nvSpPr>
                <p:cNvPr id="905262" name="Line 46"/>
                <p:cNvSpPr>
                  <a:spLocks noChangeShapeType="1"/>
                </p:cNvSpPr>
                <p:nvPr/>
              </p:nvSpPr>
              <p:spPr bwMode="auto">
                <a:xfrm>
                  <a:off x="3258" y="1877"/>
                  <a:ext cx="2" cy="330"/>
                </a:xfrm>
                <a:prstGeom prst="line">
                  <a:avLst/>
                </a:prstGeom>
                <a:noFill/>
                <a:ln w="12700">
                  <a:solidFill>
                    <a:schemeClr val="tx1"/>
                  </a:solidFill>
                  <a:round/>
                  <a:headEnd/>
                  <a:tailEnd/>
                </a:ln>
                <a:effectLst/>
              </p:spPr>
              <p:txBody>
                <a:bodyPr wrap="none" anchor="ctr"/>
                <a:lstStyle/>
                <a:p>
                  <a:endParaRPr lang="en-US"/>
                </a:p>
              </p:txBody>
            </p:sp>
            <p:sp>
              <p:nvSpPr>
                <p:cNvPr id="905263" name="Line 47"/>
                <p:cNvSpPr>
                  <a:spLocks noChangeShapeType="1"/>
                </p:cNvSpPr>
                <p:nvPr/>
              </p:nvSpPr>
              <p:spPr bwMode="auto">
                <a:xfrm flipH="1">
                  <a:off x="3395" y="1877"/>
                  <a:ext cx="1" cy="330"/>
                </a:xfrm>
                <a:prstGeom prst="line">
                  <a:avLst/>
                </a:prstGeom>
                <a:noFill/>
                <a:ln w="12700">
                  <a:solidFill>
                    <a:schemeClr val="tx1"/>
                  </a:solidFill>
                  <a:round/>
                  <a:headEnd/>
                  <a:tailEnd/>
                </a:ln>
                <a:effectLst/>
              </p:spPr>
              <p:txBody>
                <a:bodyPr wrap="none" anchor="ctr"/>
                <a:lstStyle/>
                <a:p>
                  <a:endParaRPr lang="en-US"/>
                </a:p>
              </p:txBody>
            </p:sp>
            <p:sp>
              <p:nvSpPr>
                <p:cNvPr id="905264" name="Line 48"/>
                <p:cNvSpPr>
                  <a:spLocks noChangeShapeType="1"/>
                </p:cNvSpPr>
                <p:nvPr/>
              </p:nvSpPr>
              <p:spPr bwMode="auto">
                <a:xfrm>
                  <a:off x="3122" y="1958"/>
                  <a:ext cx="411" cy="0"/>
                </a:xfrm>
                <a:prstGeom prst="line">
                  <a:avLst/>
                </a:prstGeom>
                <a:noFill/>
                <a:ln w="12700">
                  <a:solidFill>
                    <a:schemeClr val="tx1"/>
                  </a:solidFill>
                  <a:round/>
                  <a:headEnd/>
                  <a:tailEnd/>
                </a:ln>
                <a:effectLst/>
              </p:spPr>
              <p:txBody>
                <a:bodyPr wrap="none" anchor="ctr"/>
                <a:lstStyle/>
                <a:p>
                  <a:endParaRPr lang="en-US"/>
                </a:p>
              </p:txBody>
            </p:sp>
          </p:grpSp>
          <p:sp>
            <p:nvSpPr>
              <p:cNvPr id="905265" name="Text Box 49"/>
              <p:cNvSpPr txBox="1">
                <a:spLocks noChangeArrowheads="1"/>
              </p:cNvSpPr>
              <p:nvPr/>
            </p:nvSpPr>
            <p:spPr bwMode="auto">
              <a:xfrm>
                <a:off x="2943" y="1550"/>
                <a:ext cx="755" cy="295"/>
              </a:xfrm>
              <a:prstGeom prst="rect">
                <a:avLst/>
              </a:prstGeom>
              <a:noFill/>
              <a:ln w="9525">
                <a:noFill/>
                <a:miter lim="800000"/>
                <a:headEnd/>
                <a:tailEnd/>
              </a:ln>
              <a:effectLst/>
            </p:spPr>
            <p:txBody>
              <a:bodyPr wrap="none">
                <a:spAutoFit/>
              </a:bodyPr>
              <a:lstStyle/>
              <a:p>
                <a:pPr algn="ctr"/>
                <a:r>
                  <a:rPr lang="en-US" sz="1200"/>
                  <a:t>E-Commerce</a:t>
                </a:r>
              </a:p>
              <a:p>
                <a:pPr algn="ctr"/>
                <a:r>
                  <a:rPr lang="en-US" sz="1200"/>
                  <a:t>Data Mart</a:t>
                </a:r>
                <a:endParaRPr lang="en-US" sz="1400">
                  <a:latin typeface="Arial Unicode MS" pitchFamily="50" charset="-128"/>
                </a:endParaRPr>
              </a:p>
            </p:txBody>
          </p:sp>
        </p:grpSp>
        <p:sp>
          <p:nvSpPr>
            <p:cNvPr id="905266" name="AutoShape 50"/>
            <p:cNvSpPr>
              <a:spLocks noChangeArrowheads="1"/>
            </p:cNvSpPr>
            <p:nvPr/>
          </p:nvSpPr>
          <p:spPr bwMode="auto">
            <a:xfrm>
              <a:off x="3134" y="3135"/>
              <a:ext cx="785" cy="537"/>
            </a:xfrm>
            <a:prstGeom prst="bevel">
              <a:avLst>
                <a:gd name="adj" fmla="val 9819"/>
              </a:avLst>
            </a:prstGeom>
            <a:solidFill>
              <a:schemeClr val="hlink"/>
            </a:solidFill>
            <a:ln w="9525">
              <a:solidFill>
                <a:schemeClr val="tx1"/>
              </a:solidFill>
              <a:miter lim="800000"/>
              <a:headEnd/>
              <a:tailEnd/>
            </a:ln>
            <a:effectLst/>
          </p:spPr>
          <p:txBody>
            <a:bodyPr wrap="none" anchor="ctr"/>
            <a:lstStyle/>
            <a:p>
              <a:pPr algn="ctr"/>
              <a:r>
                <a:rPr lang="en-US" sz="1400">
                  <a:solidFill>
                    <a:schemeClr val="bg1"/>
                  </a:solidFill>
                </a:rPr>
                <a:t>Data Mining</a:t>
              </a:r>
            </a:p>
            <a:p>
              <a:pPr algn="ctr"/>
              <a:r>
                <a:rPr lang="en-US" sz="1400">
                  <a:solidFill>
                    <a:schemeClr val="bg1"/>
                  </a:solidFill>
                </a:rPr>
                <a:t>Engine</a:t>
              </a:r>
              <a:endParaRPr lang="en-US" sz="1400">
                <a:latin typeface="Arial Unicode MS" pitchFamily="50" charset="-128"/>
              </a:endParaRPr>
            </a:p>
          </p:txBody>
        </p:sp>
        <p:sp>
          <p:nvSpPr>
            <p:cNvPr id="905267" name="AutoShape 51"/>
            <p:cNvSpPr>
              <a:spLocks noChangeArrowheads="1"/>
            </p:cNvSpPr>
            <p:nvPr/>
          </p:nvSpPr>
          <p:spPr bwMode="auto">
            <a:xfrm>
              <a:off x="4123" y="1788"/>
              <a:ext cx="443" cy="408"/>
            </a:xfrm>
            <a:prstGeom prst="bevel">
              <a:avLst>
                <a:gd name="adj" fmla="val 9819"/>
              </a:avLst>
            </a:prstGeom>
            <a:solidFill>
              <a:schemeClr val="hlink"/>
            </a:solidFill>
            <a:ln w="9525">
              <a:solidFill>
                <a:schemeClr val="tx1"/>
              </a:solidFill>
              <a:miter lim="800000"/>
              <a:headEnd/>
              <a:tailEnd/>
            </a:ln>
            <a:effectLst/>
          </p:spPr>
          <p:txBody>
            <a:bodyPr wrap="none" anchor="ctr"/>
            <a:lstStyle/>
            <a:p>
              <a:pPr algn="ctr"/>
              <a:r>
                <a:rPr lang="en-US" sz="1400">
                  <a:solidFill>
                    <a:schemeClr val="bg1"/>
                  </a:solidFill>
                </a:rPr>
                <a:t>OLAP</a:t>
              </a:r>
            </a:p>
            <a:p>
              <a:pPr algn="ctr"/>
              <a:r>
                <a:rPr lang="en-US" sz="1400">
                  <a:solidFill>
                    <a:schemeClr val="bg1"/>
                  </a:solidFill>
                </a:rPr>
                <a:t>Tools</a:t>
              </a:r>
              <a:endParaRPr lang="en-US" sz="1400">
                <a:solidFill>
                  <a:schemeClr val="bg1"/>
                </a:solidFill>
                <a:latin typeface="Arial Unicode MS" pitchFamily="50" charset="-128"/>
              </a:endParaRPr>
            </a:p>
          </p:txBody>
        </p:sp>
        <p:cxnSp>
          <p:nvCxnSpPr>
            <p:cNvPr id="905268" name="AutoShape 52"/>
            <p:cNvCxnSpPr>
              <a:cxnSpLocks noChangeShapeType="1"/>
              <a:stCxn id="905247" idx="3"/>
              <a:endCxn id="905250" idx="0"/>
            </p:cNvCxnSpPr>
            <p:nvPr/>
          </p:nvCxnSpPr>
          <p:spPr bwMode="auto">
            <a:xfrm flipH="1">
              <a:off x="1092" y="2507"/>
              <a:ext cx="4" cy="372"/>
            </a:xfrm>
            <a:prstGeom prst="straightConnector1">
              <a:avLst/>
            </a:prstGeom>
            <a:noFill/>
            <a:ln w="25400">
              <a:solidFill>
                <a:schemeClr val="tx1"/>
              </a:solidFill>
              <a:round/>
              <a:headEnd/>
              <a:tailEnd type="triangle" w="med" len="med"/>
            </a:ln>
            <a:effectLst/>
          </p:spPr>
        </p:cxnSp>
        <p:cxnSp>
          <p:nvCxnSpPr>
            <p:cNvPr id="905269" name="AutoShape 53"/>
            <p:cNvCxnSpPr>
              <a:cxnSpLocks noChangeShapeType="1"/>
              <a:stCxn id="905223" idx="1"/>
              <a:endCxn id="905254" idx="2"/>
            </p:cNvCxnSpPr>
            <p:nvPr/>
          </p:nvCxnSpPr>
          <p:spPr bwMode="auto">
            <a:xfrm flipH="1" flipV="1">
              <a:off x="2397" y="2518"/>
              <a:ext cx="1" cy="349"/>
            </a:xfrm>
            <a:prstGeom prst="straightConnector1">
              <a:avLst/>
            </a:prstGeom>
            <a:noFill/>
            <a:ln w="25400">
              <a:solidFill>
                <a:schemeClr val="tx1"/>
              </a:solidFill>
              <a:round/>
              <a:headEnd/>
              <a:tailEnd type="triangle" w="med" len="med"/>
            </a:ln>
            <a:effectLst/>
          </p:spPr>
        </p:cxnSp>
        <p:cxnSp>
          <p:nvCxnSpPr>
            <p:cNvPr id="905270" name="AutoShape 54"/>
            <p:cNvCxnSpPr>
              <a:cxnSpLocks noChangeShapeType="1"/>
              <a:stCxn id="905250" idx="1"/>
              <a:endCxn id="905248" idx="6"/>
            </p:cNvCxnSpPr>
            <p:nvPr/>
          </p:nvCxnSpPr>
          <p:spPr bwMode="auto">
            <a:xfrm rot="10800000" flipH="1">
              <a:off x="743" y="1036"/>
              <a:ext cx="1701" cy="2355"/>
            </a:xfrm>
            <a:prstGeom prst="bentConnector4">
              <a:avLst>
                <a:gd name="adj1" fmla="val -8468"/>
                <a:gd name="adj2" fmla="val 106116"/>
              </a:avLst>
            </a:prstGeom>
            <a:noFill/>
            <a:ln w="25400">
              <a:solidFill>
                <a:schemeClr val="tx1"/>
              </a:solidFill>
              <a:miter lim="800000"/>
              <a:headEnd/>
              <a:tailEnd type="triangle" w="med" len="med"/>
            </a:ln>
            <a:effectLst/>
          </p:spPr>
        </p:cxnSp>
        <p:cxnSp>
          <p:nvCxnSpPr>
            <p:cNvPr id="905271" name="AutoShape 55"/>
            <p:cNvCxnSpPr>
              <a:cxnSpLocks noChangeShapeType="1"/>
              <a:stCxn id="905247" idx="4"/>
              <a:endCxn id="905248" idx="4"/>
            </p:cNvCxnSpPr>
            <p:nvPr/>
          </p:nvCxnSpPr>
          <p:spPr bwMode="auto">
            <a:xfrm flipV="1">
              <a:off x="1503" y="1316"/>
              <a:ext cx="505" cy="935"/>
            </a:xfrm>
            <a:prstGeom prst="bentConnector3">
              <a:avLst>
                <a:gd name="adj1" fmla="val 50000"/>
              </a:avLst>
            </a:prstGeom>
            <a:noFill/>
            <a:ln w="25400">
              <a:solidFill>
                <a:schemeClr val="tx1"/>
              </a:solidFill>
              <a:miter lim="800000"/>
              <a:headEnd/>
              <a:tailEnd type="triangle" w="med" len="med"/>
            </a:ln>
            <a:effectLst/>
          </p:spPr>
        </p:cxnSp>
        <p:cxnSp>
          <p:nvCxnSpPr>
            <p:cNvPr id="905272" name="AutoShape 56"/>
            <p:cNvCxnSpPr>
              <a:cxnSpLocks noChangeShapeType="1"/>
              <a:stCxn id="905247" idx="4"/>
              <a:endCxn id="905254" idx="4"/>
            </p:cNvCxnSpPr>
            <p:nvPr/>
          </p:nvCxnSpPr>
          <p:spPr bwMode="auto">
            <a:xfrm flipV="1">
              <a:off x="1503" y="2250"/>
              <a:ext cx="501" cy="1"/>
            </a:xfrm>
            <a:prstGeom prst="bentConnector3">
              <a:avLst>
                <a:gd name="adj1" fmla="val 50000"/>
              </a:avLst>
            </a:prstGeom>
            <a:noFill/>
            <a:ln w="25400">
              <a:solidFill>
                <a:schemeClr val="tx1"/>
              </a:solidFill>
              <a:miter lim="800000"/>
              <a:headEnd/>
              <a:tailEnd type="triangle" w="med" len="med"/>
            </a:ln>
            <a:effectLst/>
          </p:spPr>
        </p:cxnSp>
        <p:sp>
          <p:nvSpPr>
            <p:cNvPr id="905273" name="Line 57"/>
            <p:cNvSpPr>
              <a:spLocks noChangeShapeType="1"/>
            </p:cNvSpPr>
            <p:nvPr/>
          </p:nvSpPr>
          <p:spPr bwMode="auto">
            <a:xfrm>
              <a:off x="1483" y="1205"/>
              <a:ext cx="524" cy="0"/>
            </a:xfrm>
            <a:prstGeom prst="line">
              <a:avLst/>
            </a:prstGeom>
            <a:noFill/>
            <a:ln w="25400">
              <a:solidFill>
                <a:schemeClr val="tx1"/>
              </a:solidFill>
              <a:round/>
              <a:headEnd/>
              <a:tailEnd type="triangle" w="med" len="med"/>
            </a:ln>
            <a:effectLst/>
          </p:spPr>
          <p:txBody>
            <a:bodyPr wrap="none" anchor="ctr"/>
            <a:lstStyle/>
            <a:p>
              <a:endParaRPr lang="en-US"/>
            </a:p>
          </p:txBody>
        </p:sp>
        <p:cxnSp>
          <p:nvCxnSpPr>
            <p:cNvPr id="905274" name="AutoShape 58"/>
            <p:cNvCxnSpPr>
              <a:cxnSpLocks noChangeShapeType="1"/>
              <a:stCxn id="905247" idx="1"/>
              <a:endCxn id="905246" idx="2"/>
            </p:cNvCxnSpPr>
            <p:nvPr/>
          </p:nvCxnSpPr>
          <p:spPr bwMode="auto">
            <a:xfrm flipH="1" flipV="1">
              <a:off x="1095" y="1591"/>
              <a:ext cx="1" cy="402"/>
            </a:xfrm>
            <a:prstGeom prst="straightConnector1">
              <a:avLst/>
            </a:prstGeom>
            <a:noFill/>
            <a:ln w="25400">
              <a:solidFill>
                <a:schemeClr val="tx1"/>
              </a:solidFill>
              <a:round/>
              <a:headEnd/>
              <a:tailEnd type="triangle" w="med" len="med"/>
            </a:ln>
            <a:effectLst/>
          </p:spPr>
        </p:cxnSp>
        <p:cxnSp>
          <p:nvCxnSpPr>
            <p:cNvPr id="905275" name="AutoShape 59"/>
            <p:cNvCxnSpPr>
              <a:cxnSpLocks noChangeShapeType="1"/>
            </p:cNvCxnSpPr>
            <p:nvPr/>
          </p:nvCxnSpPr>
          <p:spPr bwMode="auto">
            <a:xfrm flipV="1">
              <a:off x="1440" y="2359"/>
              <a:ext cx="564" cy="1141"/>
            </a:xfrm>
            <a:prstGeom prst="bentConnector3">
              <a:avLst>
                <a:gd name="adj1" fmla="val 33167"/>
              </a:avLst>
            </a:prstGeom>
            <a:noFill/>
            <a:ln w="25400">
              <a:solidFill>
                <a:schemeClr val="tx1"/>
              </a:solidFill>
              <a:miter lim="800000"/>
              <a:headEnd/>
              <a:tailEnd type="triangle" w="med" len="med"/>
            </a:ln>
            <a:effectLst/>
          </p:spPr>
        </p:cxnSp>
        <p:cxnSp>
          <p:nvCxnSpPr>
            <p:cNvPr id="905276" name="AutoShape 60"/>
            <p:cNvCxnSpPr>
              <a:cxnSpLocks noChangeShapeType="1"/>
            </p:cNvCxnSpPr>
            <p:nvPr/>
          </p:nvCxnSpPr>
          <p:spPr bwMode="auto">
            <a:xfrm flipV="1">
              <a:off x="1447" y="1425"/>
              <a:ext cx="568" cy="2075"/>
            </a:xfrm>
            <a:prstGeom prst="bentConnector3">
              <a:avLst>
                <a:gd name="adj1" fmla="val 30806"/>
              </a:avLst>
            </a:prstGeom>
            <a:noFill/>
            <a:ln w="25400">
              <a:solidFill>
                <a:schemeClr val="tx1"/>
              </a:solidFill>
              <a:miter lim="800000"/>
              <a:headEnd/>
              <a:tailEnd type="triangle" w="med" len="med"/>
            </a:ln>
            <a:effectLst/>
          </p:spPr>
        </p:cxnSp>
        <p:sp>
          <p:nvSpPr>
            <p:cNvPr id="905277" name="Line 61"/>
            <p:cNvSpPr>
              <a:spLocks noChangeShapeType="1"/>
            </p:cNvSpPr>
            <p:nvPr/>
          </p:nvSpPr>
          <p:spPr bwMode="auto">
            <a:xfrm>
              <a:off x="2381" y="1603"/>
              <a:ext cx="0" cy="375"/>
            </a:xfrm>
            <a:prstGeom prst="line">
              <a:avLst/>
            </a:prstGeom>
            <a:noFill/>
            <a:ln w="25400">
              <a:solidFill>
                <a:schemeClr val="tx1"/>
              </a:solidFill>
              <a:round/>
              <a:headEnd/>
              <a:tailEnd type="triangle" w="med" len="med"/>
            </a:ln>
            <a:effectLst/>
          </p:spPr>
          <p:txBody>
            <a:bodyPr wrap="none" anchor="ctr"/>
            <a:lstStyle/>
            <a:p>
              <a:endParaRPr lang="en-US"/>
            </a:p>
          </p:txBody>
        </p:sp>
        <p:cxnSp>
          <p:nvCxnSpPr>
            <p:cNvPr id="905278" name="AutoShape 62"/>
            <p:cNvCxnSpPr>
              <a:cxnSpLocks noChangeShapeType="1"/>
              <a:stCxn id="905248" idx="0"/>
              <a:endCxn id="905253" idx="1"/>
            </p:cNvCxnSpPr>
            <p:nvPr/>
          </p:nvCxnSpPr>
          <p:spPr bwMode="auto">
            <a:xfrm flipV="1">
              <a:off x="2880" y="1306"/>
              <a:ext cx="303" cy="10"/>
            </a:xfrm>
            <a:prstGeom prst="straightConnector1">
              <a:avLst/>
            </a:prstGeom>
            <a:noFill/>
            <a:ln w="25400">
              <a:solidFill>
                <a:schemeClr val="tx1"/>
              </a:solidFill>
              <a:round/>
              <a:headEnd/>
              <a:tailEnd type="triangle" w="med" len="med"/>
            </a:ln>
            <a:effectLst/>
          </p:spPr>
        </p:cxnSp>
        <p:cxnSp>
          <p:nvCxnSpPr>
            <p:cNvPr id="905279" name="AutoShape 63"/>
            <p:cNvCxnSpPr>
              <a:cxnSpLocks noChangeShapeType="1"/>
              <a:stCxn id="905254" idx="0"/>
              <a:endCxn id="905256" idx="2"/>
            </p:cNvCxnSpPr>
            <p:nvPr/>
          </p:nvCxnSpPr>
          <p:spPr bwMode="auto">
            <a:xfrm flipV="1">
              <a:off x="2789" y="2241"/>
              <a:ext cx="392" cy="9"/>
            </a:xfrm>
            <a:prstGeom prst="straightConnector1">
              <a:avLst/>
            </a:prstGeom>
            <a:noFill/>
            <a:ln w="25400">
              <a:solidFill>
                <a:schemeClr val="tx1"/>
              </a:solidFill>
              <a:round/>
              <a:headEnd/>
              <a:tailEnd type="triangle" w="med" len="med"/>
            </a:ln>
            <a:effectLst/>
          </p:spPr>
        </p:cxnSp>
        <p:sp>
          <p:nvSpPr>
            <p:cNvPr id="905280" name="Line 64"/>
            <p:cNvSpPr>
              <a:spLocks noChangeShapeType="1"/>
            </p:cNvSpPr>
            <p:nvPr/>
          </p:nvSpPr>
          <p:spPr bwMode="auto">
            <a:xfrm flipH="1">
              <a:off x="3513" y="2636"/>
              <a:ext cx="0" cy="492"/>
            </a:xfrm>
            <a:prstGeom prst="line">
              <a:avLst/>
            </a:prstGeom>
            <a:noFill/>
            <a:ln w="25400">
              <a:solidFill>
                <a:schemeClr val="tx1"/>
              </a:solidFill>
              <a:round/>
              <a:headEnd/>
              <a:tailEnd type="triangle" w="med" len="med"/>
            </a:ln>
            <a:effectLst/>
          </p:spPr>
          <p:txBody>
            <a:bodyPr wrap="none" anchor="ctr"/>
            <a:lstStyle/>
            <a:p>
              <a:endParaRPr lang="en-US"/>
            </a:p>
          </p:txBody>
        </p:sp>
        <p:cxnSp>
          <p:nvCxnSpPr>
            <p:cNvPr id="905281" name="AutoShape 65"/>
            <p:cNvCxnSpPr>
              <a:cxnSpLocks noChangeShapeType="1"/>
              <a:stCxn id="905256" idx="4"/>
              <a:endCxn id="905267" idx="4"/>
            </p:cNvCxnSpPr>
            <p:nvPr/>
          </p:nvCxnSpPr>
          <p:spPr bwMode="auto">
            <a:xfrm flipV="1">
              <a:off x="3838" y="1992"/>
              <a:ext cx="285" cy="249"/>
            </a:xfrm>
            <a:prstGeom prst="straightConnector1">
              <a:avLst/>
            </a:prstGeom>
            <a:noFill/>
            <a:ln w="25400">
              <a:solidFill>
                <a:schemeClr val="tx1"/>
              </a:solidFill>
              <a:round/>
              <a:headEnd/>
              <a:tailEnd type="triangle" w="med" len="med"/>
            </a:ln>
            <a:effectLst/>
          </p:spPr>
        </p:cxnSp>
        <p:sp>
          <p:nvSpPr>
            <p:cNvPr id="905282" name="AutoShape 66"/>
            <p:cNvSpPr>
              <a:spLocks noChangeArrowheads="1"/>
            </p:cNvSpPr>
            <p:nvPr/>
          </p:nvSpPr>
          <p:spPr bwMode="auto">
            <a:xfrm>
              <a:off x="4032" y="1056"/>
              <a:ext cx="1104" cy="528"/>
            </a:xfrm>
            <a:prstGeom prst="roundRect">
              <a:avLst>
                <a:gd name="adj" fmla="val 16667"/>
              </a:avLst>
            </a:prstGeom>
            <a:solidFill>
              <a:srgbClr val="F6E2C8"/>
            </a:solidFill>
            <a:ln w="12700">
              <a:solidFill>
                <a:schemeClr val="tx1"/>
              </a:solidFill>
              <a:round/>
              <a:headEnd/>
              <a:tailEnd/>
            </a:ln>
            <a:effectLst/>
          </p:spPr>
          <p:txBody>
            <a:bodyPr wrap="none" anchor="ctr"/>
            <a:lstStyle/>
            <a:p>
              <a:pPr algn="ctr"/>
              <a:r>
                <a:rPr lang="en-US" sz="1400"/>
                <a:t>Session Analysis /</a:t>
              </a:r>
            </a:p>
            <a:p>
              <a:pPr algn="ctr"/>
              <a:r>
                <a:rPr lang="en-US" sz="1400"/>
                <a:t>Static Aggregation</a:t>
              </a:r>
              <a:endParaRPr lang="en-US" sz="2400" b="0">
                <a:latin typeface="Arial Unicode MS" pitchFamily="50" charset="-128"/>
              </a:endParaRPr>
            </a:p>
          </p:txBody>
        </p:sp>
        <p:sp>
          <p:nvSpPr>
            <p:cNvPr id="905283" name="AutoShape 67"/>
            <p:cNvSpPr>
              <a:spLocks noChangeArrowheads="1"/>
            </p:cNvSpPr>
            <p:nvPr/>
          </p:nvSpPr>
          <p:spPr bwMode="auto">
            <a:xfrm>
              <a:off x="4216" y="3206"/>
              <a:ext cx="713" cy="420"/>
            </a:xfrm>
            <a:prstGeom prst="roundRect">
              <a:avLst>
                <a:gd name="adj" fmla="val 16667"/>
              </a:avLst>
            </a:prstGeom>
            <a:solidFill>
              <a:srgbClr val="F6E2C8"/>
            </a:solidFill>
            <a:ln w="12700">
              <a:solidFill>
                <a:schemeClr val="tx1"/>
              </a:solidFill>
              <a:round/>
              <a:headEnd/>
              <a:tailEnd/>
            </a:ln>
            <a:effectLst/>
          </p:spPr>
          <p:txBody>
            <a:bodyPr wrap="none" anchor="ctr"/>
            <a:lstStyle/>
            <a:p>
              <a:pPr algn="ctr"/>
              <a:r>
                <a:rPr lang="en-US" sz="1400"/>
                <a:t>Pattern</a:t>
              </a:r>
            </a:p>
            <a:p>
              <a:pPr algn="ctr"/>
              <a:r>
                <a:rPr lang="en-US" sz="1400"/>
                <a:t>Analysis</a:t>
              </a:r>
              <a:endParaRPr lang="en-US" sz="2400" b="0">
                <a:latin typeface="Arial Unicode MS" pitchFamily="50" charset="-128"/>
              </a:endParaRPr>
            </a:p>
          </p:txBody>
        </p:sp>
        <p:sp>
          <p:nvSpPr>
            <p:cNvPr id="905284" name="AutoShape 68"/>
            <p:cNvSpPr>
              <a:spLocks noChangeArrowheads="1"/>
            </p:cNvSpPr>
            <p:nvPr/>
          </p:nvSpPr>
          <p:spPr bwMode="auto">
            <a:xfrm>
              <a:off x="4783" y="2228"/>
              <a:ext cx="499" cy="328"/>
            </a:xfrm>
            <a:prstGeom prst="roundRect">
              <a:avLst>
                <a:gd name="adj" fmla="val 16667"/>
              </a:avLst>
            </a:prstGeom>
            <a:solidFill>
              <a:srgbClr val="F6E2C8"/>
            </a:solidFill>
            <a:ln w="12700">
              <a:solidFill>
                <a:schemeClr val="tx1"/>
              </a:solidFill>
              <a:round/>
              <a:headEnd/>
              <a:tailEnd/>
            </a:ln>
            <a:effectLst/>
          </p:spPr>
          <p:txBody>
            <a:bodyPr wrap="none" anchor="ctr"/>
            <a:lstStyle/>
            <a:p>
              <a:pPr algn="ctr"/>
              <a:r>
                <a:rPr lang="en-US" sz="1400"/>
                <a:t>OLAP</a:t>
              </a:r>
            </a:p>
            <a:p>
              <a:pPr algn="ctr"/>
              <a:r>
                <a:rPr lang="en-US" sz="1400"/>
                <a:t>Analysis</a:t>
              </a:r>
              <a:endParaRPr lang="en-US" sz="2400" b="0">
                <a:latin typeface="Arial Unicode MS" pitchFamily="50" charset="-128"/>
              </a:endParaRPr>
            </a:p>
          </p:txBody>
        </p:sp>
        <p:cxnSp>
          <p:nvCxnSpPr>
            <p:cNvPr id="905285" name="AutoShape 69"/>
            <p:cNvCxnSpPr>
              <a:cxnSpLocks noChangeShapeType="1"/>
              <a:stCxn id="905253" idx="3"/>
              <a:endCxn id="905282" idx="1"/>
            </p:cNvCxnSpPr>
            <p:nvPr/>
          </p:nvCxnSpPr>
          <p:spPr bwMode="auto">
            <a:xfrm>
              <a:off x="3796" y="1306"/>
              <a:ext cx="236" cy="14"/>
            </a:xfrm>
            <a:prstGeom prst="straightConnector1">
              <a:avLst/>
            </a:prstGeom>
            <a:noFill/>
            <a:ln w="25400">
              <a:solidFill>
                <a:schemeClr val="tx1"/>
              </a:solidFill>
              <a:round/>
              <a:headEnd/>
              <a:tailEnd type="triangle" w="med" len="med"/>
            </a:ln>
            <a:effectLst/>
          </p:spPr>
        </p:cxnSp>
        <p:cxnSp>
          <p:nvCxnSpPr>
            <p:cNvPr id="905286" name="AutoShape 70"/>
            <p:cNvCxnSpPr>
              <a:cxnSpLocks noChangeShapeType="1"/>
              <a:stCxn id="905266" idx="0"/>
              <a:endCxn id="905283" idx="1"/>
            </p:cNvCxnSpPr>
            <p:nvPr/>
          </p:nvCxnSpPr>
          <p:spPr bwMode="auto">
            <a:xfrm>
              <a:off x="3919" y="3403"/>
              <a:ext cx="297" cy="13"/>
            </a:xfrm>
            <a:prstGeom prst="straightConnector1">
              <a:avLst/>
            </a:prstGeom>
            <a:noFill/>
            <a:ln w="25400">
              <a:solidFill>
                <a:schemeClr val="tx1"/>
              </a:solidFill>
              <a:round/>
              <a:headEnd/>
              <a:tailEnd type="triangle" w="med" len="med"/>
            </a:ln>
            <a:effectLst/>
          </p:spPr>
        </p:cxnSp>
        <p:cxnSp>
          <p:nvCxnSpPr>
            <p:cNvPr id="905287" name="AutoShape 71"/>
            <p:cNvCxnSpPr>
              <a:cxnSpLocks noChangeShapeType="1"/>
            </p:cNvCxnSpPr>
            <p:nvPr/>
          </p:nvCxnSpPr>
          <p:spPr bwMode="auto">
            <a:xfrm rot="10800000" flipH="1" flipV="1">
              <a:off x="710" y="1439"/>
              <a:ext cx="41" cy="2069"/>
            </a:xfrm>
            <a:prstGeom prst="bentConnector3">
              <a:avLst>
                <a:gd name="adj1" fmla="val -980491"/>
              </a:avLst>
            </a:prstGeom>
            <a:noFill/>
            <a:ln w="25400">
              <a:solidFill>
                <a:schemeClr val="tx1"/>
              </a:solidFill>
              <a:miter lim="800000"/>
              <a:headEnd/>
              <a:tailEnd type="triangle" w="med" len="med"/>
            </a:ln>
            <a:effectLst/>
          </p:spPr>
        </p:cxnSp>
        <p:sp>
          <p:nvSpPr>
            <p:cNvPr id="905288" name="AutoShape 72"/>
            <p:cNvSpPr>
              <a:spLocks noChangeArrowheads="1"/>
            </p:cNvSpPr>
            <p:nvPr/>
          </p:nvSpPr>
          <p:spPr bwMode="auto">
            <a:xfrm>
              <a:off x="825" y="276"/>
              <a:ext cx="538" cy="461"/>
            </a:xfrm>
            <a:prstGeom prst="flowChartMultidocument">
              <a:avLst/>
            </a:prstGeom>
            <a:solidFill>
              <a:srgbClr val="DDDDDD"/>
            </a:solidFill>
            <a:ln w="9525">
              <a:solidFill>
                <a:schemeClr val="tx1"/>
              </a:solidFill>
              <a:miter lim="800000"/>
              <a:headEnd/>
              <a:tailEnd/>
            </a:ln>
            <a:effectLst/>
          </p:spPr>
          <p:txBody>
            <a:bodyPr wrap="none" anchor="ctr"/>
            <a:lstStyle/>
            <a:p>
              <a:pPr algn="ctr"/>
              <a:r>
                <a:rPr lang="en-US" sz="1400"/>
                <a:t>Site</a:t>
              </a:r>
            </a:p>
            <a:p>
              <a:pPr algn="ctr"/>
              <a:r>
                <a:rPr lang="en-US" sz="1400"/>
                <a:t>Content</a:t>
              </a:r>
              <a:endParaRPr lang="en-US" sz="2400" b="0">
                <a:latin typeface="Arial Unicode MS" pitchFamily="50" charset="-128"/>
              </a:endParaRPr>
            </a:p>
          </p:txBody>
        </p:sp>
        <p:cxnSp>
          <p:nvCxnSpPr>
            <p:cNvPr id="905289" name="AutoShape 73"/>
            <p:cNvCxnSpPr>
              <a:cxnSpLocks noChangeShapeType="1"/>
              <a:stCxn id="905288" idx="2"/>
              <a:endCxn id="905246" idx="6"/>
            </p:cNvCxnSpPr>
            <p:nvPr/>
          </p:nvCxnSpPr>
          <p:spPr bwMode="auto">
            <a:xfrm>
              <a:off x="1094" y="701"/>
              <a:ext cx="1" cy="353"/>
            </a:xfrm>
            <a:prstGeom prst="straightConnector1">
              <a:avLst/>
            </a:prstGeom>
            <a:noFill/>
            <a:ln w="25400">
              <a:solidFill>
                <a:schemeClr val="tx1"/>
              </a:solidFill>
              <a:round/>
              <a:headEnd/>
              <a:tailEnd type="triangle" w="med" len="med"/>
            </a:ln>
            <a:effectLst/>
          </p:spPr>
        </p:cxnSp>
        <p:cxnSp>
          <p:nvCxnSpPr>
            <p:cNvPr id="905290" name="AutoShape 74"/>
            <p:cNvCxnSpPr>
              <a:cxnSpLocks noChangeShapeType="1"/>
              <a:stCxn id="905256" idx="4"/>
              <a:endCxn id="0" idx="1"/>
            </p:cNvCxnSpPr>
            <p:nvPr/>
          </p:nvCxnSpPr>
          <p:spPr bwMode="auto">
            <a:xfrm>
              <a:off x="3838" y="2241"/>
              <a:ext cx="340" cy="333"/>
            </a:xfrm>
            <a:prstGeom prst="straightConnector1">
              <a:avLst/>
            </a:prstGeom>
            <a:noFill/>
            <a:ln w="25400">
              <a:solidFill>
                <a:schemeClr val="tx1"/>
              </a:solidFill>
              <a:round/>
              <a:headEnd/>
              <a:tailEnd type="triangle" w="med" len="med"/>
            </a:ln>
            <a:effectLst/>
          </p:spPr>
        </p:cxnSp>
        <p:cxnSp>
          <p:nvCxnSpPr>
            <p:cNvPr id="905291" name="AutoShape 75"/>
            <p:cNvCxnSpPr>
              <a:cxnSpLocks noChangeShapeType="1"/>
              <a:stCxn id="0" idx="0"/>
              <a:endCxn id="905267" idx="2"/>
            </p:cNvCxnSpPr>
            <p:nvPr/>
          </p:nvCxnSpPr>
          <p:spPr bwMode="auto">
            <a:xfrm flipV="1">
              <a:off x="4338" y="2196"/>
              <a:ext cx="7" cy="192"/>
            </a:xfrm>
            <a:prstGeom prst="straightConnector1">
              <a:avLst/>
            </a:prstGeom>
            <a:noFill/>
            <a:ln w="25400">
              <a:solidFill>
                <a:schemeClr val="tx1"/>
              </a:solidFill>
              <a:round/>
              <a:headEnd/>
              <a:tailEnd type="triangle" w="med" len="med"/>
            </a:ln>
            <a:effectLst/>
          </p:spPr>
        </p:cxnSp>
        <p:cxnSp>
          <p:nvCxnSpPr>
            <p:cNvPr id="905292" name="AutoShape 76"/>
            <p:cNvCxnSpPr>
              <a:cxnSpLocks noChangeShapeType="1"/>
              <a:stCxn id="905267" idx="1"/>
              <a:endCxn id="905284" idx="1"/>
            </p:cNvCxnSpPr>
            <p:nvPr/>
          </p:nvCxnSpPr>
          <p:spPr bwMode="auto">
            <a:xfrm>
              <a:off x="4527" y="1992"/>
              <a:ext cx="256" cy="400"/>
            </a:xfrm>
            <a:prstGeom prst="bentConnector3">
              <a:avLst>
                <a:gd name="adj1" fmla="val 57509"/>
              </a:avLst>
            </a:prstGeom>
            <a:noFill/>
            <a:ln w="25400">
              <a:solidFill>
                <a:schemeClr val="tx1"/>
              </a:solidFill>
              <a:miter lim="800000"/>
              <a:headEnd/>
              <a:tailEnd type="triangle" w="med" len="med"/>
            </a:ln>
            <a:effectLst/>
          </p:spPr>
        </p:cxnSp>
        <p:grpSp>
          <p:nvGrpSpPr>
            <p:cNvPr id="10" name="Group 77"/>
            <p:cNvGrpSpPr>
              <a:grpSpLocks/>
            </p:cNvGrpSpPr>
            <p:nvPr/>
          </p:nvGrpSpPr>
          <p:grpSpPr bwMode="auto">
            <a:xfrm>
              <a:off x="4001" y="2287"/>
              <a:ext cx="668" cy="638"/>
              <a:chOff x="4076" y="2284"/>
              <a:chExt cx="715" cy="654"/>
            </a:xfrm>
          </p:grpSpPr>
          <p:pic>
            <p:nvPicPr>
              <p:cNvPr id="905294" name="Picture 78"/>
              <p:cNvPicPr>
                <a:picLocks noChangeAspect="1" noChangeArrowheads="1"/>
              </p:cNvPicPr>
              <p:nvPr/>
            </p:nvPicPr>
            <p:blipFill>
              <a:blip r:embed="rId2"/>
              <a:srcRect l="18127" t="16692" r="69138" b="54965"/>
              <a:stretch>
                <a:fillRect/>
              </a:stretch>
            </p:blipFill>
            <p:spPr bwMode="auto">
              <a:xfrm>
                <a:off x="4265" y="2388"/>
                <a:ext cx="343" cy="380"/>
              </a:xfrm>
              <a:prstGeom prst="rect">
                <a:avLst/>
              </a:prstGeom>
              <a:solidFill>
                <a:srgbClr val="99CCFF"/>
              </a:solidFill>
              <a:ln w="9525">
                <a:noFill/>
                <a:miter lim="800000"/>
                <a:headEnd/>
                <a:tailEnd/>
              </a:ln>
              <a:effectLst/>
            </p:spPr>
          </p:pic>
          <p:sp>
            <p:nvSpPr>
              <p:cNvPr id="905295" name="Rectangle 79"/>
              <p:cNvSpPr>
                <a:spLocks noChangeArrowheads="1"/>
              </p:cNvSpPr>
              <p:nvPr/>
            </p:nvSpPr>
            <p:spPr bwMode="auto">
              <a:xfrm>
                <a:off x="4184" y="2336"/>
                <a:ext cx="130" cy="83"/>
              </a:xfrm>
              <a:prstGeom prst="rect">
                <a:avLst/>
              </a:prstGeom>
              <a:solidFill>
                <a:srgbClr val="99CCFF"/>
              </a:solidFill>
              <a:ln w="9525">
                <a:noFill/>
                <a:miter lim="800000"/>
                <a:headEnd/>
                <a:tailEnd/>
              </a:ln>
              <a:effectLst/>
            </p:spPr>
            <p:txBody>
              <a:bodyPr wrap="none" anchor="ctr"/>
              <a:lstStyle/>
              <a:p>
                <a:pPr algn="ctr"/>
                <a:endParaRPr lang="en-US" sz="2400" b="0">
                  <a:solidFill>
                    <a:schemeClr val="bg1"/>
                  </a:solidFill>
                  <a:latin typeface="Arial Unicode MS" pitchFamily="50" charset="-128"/>
                </a:endParaRPr>
              </a:p>
            </p:txBody>
          </p:sp>
          <p:sp>
            <p:nvSpPr>
              <p:cNvPr id="905296" name="Text Box 80"/>
              <p:cNvSpPr txBox="1">
                <a:spLocks noChangeArrowheads="1"/>
              </p:cNvSpPr>
              <p:nvPr/>
            </p:nvSpPr>
            <p:spPr bwMode="auto">
              <a:xfrm>
                <a:off x="4076" y="2741"/>
                <a:ext cx="715" cy="197"/>
              </a:xfrm>
              <a:prstGeom prst="rect">
                <a:avLst/>
              </a:prstGeom>
              <a:solidFill>
                <a:srgbClr val="99CCFF"/>
              </a:solidFill>
              <a:ln w="25400">
                <a:noFill/>
                <a:miter lim="800000"/>
                <a:headEnd/>
                <a:tailEnd/>
              </a:ln>
              <a:effectLst/>
            </p:spPr>
            <p:txBody>
              <a:bodyPr wrap="none" anchor="ctr">
                <a:spAutoFit/>
              </a:bodyPr>
              <a:lstStyle/>
              <a:p>
                <a:pPr algn="ctr"/>
                <a:r>
                  <a:rPr lang="en-US" sz="1400"/>
                  <a:t>Data Cube</a:t>
                </a:r>
                <a:endParaRPr lang="en-US" sz="1400">
                  <a:latin typeface="Arial Unicode MS" pitchFamily="50" charset="-128"/>
                </a:endParaRPr>
              </a:p>
            </p:txBody>
          </p:sp>
          <p:sp>
            <p:nvSpPr>
              <p:cNvPr id="905297" name="Freeform 81"/>
              <p:cNvSpPr>
                <a:spLocks/>
              </p:cNvSpPr>
              <p:nvPr/>
            </p:nvSpPr>
            <p:spPr bwMode="auto">
              <a:xfrm>
                <a:off x="4516" y="2636"/>
                <a:ext cx="100" cy="112"/>
              </a:xfrm>
              <a:custGeom>
                <a:avLst/>
                <a:gdLst/>
                <a:ahLst/>
                <a:cxnLst>
                  <a:cxn ang="0">
                    <a:pos x="96" y="0"/>
                  </a:cxn>
                  <a:cxn ang="0">
                    <a:pos x="0" y="92"/>
                  </a:cxn>
                  <a:cxn ang="0">
                    <a:pos x="100" y="88"/>
                  </a:cxn>
                  <a:cxn ang="0">
                    <a:pos x="96" y="0"/>
                  </a:cxn>
                </a:cxnLst>
                <a:rect l="0" t="0" r="r" b="b"/>
                <a:pathLst>
                  <a:path w="100" h="92">
                    <a:moveTo>
                      <a:pt x="96" y="0"/>
                    </a:moveTo>
                    <a:lnTo>
                      <a:pt x="0" y="92"/>
                    </a:lnTo>
                    <a:lnTo>
                      <a:pt x="100" y="88"/>
                    </a:lnTo>
                    <a:lnTo>
                      <a:pt x="96" y="0"/>
                    </a:lnTo>
                    <a:close/>
                  </a:path>
                </a:pathLst>
              </a:custGeom>
              <a:solidFill>
                <a:srgbClr val="99CCFF"/>
              </a:solidFill>
              <a:ln w="25400" cap="flat" cmpd="sng">
                <a:noFill/>
                <a:prstDash val="solid"/>
                <a:round/>
                <a:headEnd type="none" w="med" len="med"/>
                <a:tailEnd type="none" w="med" len="med"/>
              </a:ln>
              <a:effectLst/>
            </p:spPr>
            <p:txBody>
              <a:bodyPr wrap="none" anchor="ctr"/>
              <a:lstStyle/>
              <a:p>
                <a:endParaRPr lang="en-US"/>
              </a:p>
            </p:txBody>
          </p:sp>
          <p:sp>
            <p:nvSpPr>
              <p:cNvPr id="905298" name="Freeform 82"/>
              <p:cNvSpPr>
                <a:spLocks/>
              </p:cNvSpPr>
              <p:nvPr/>
            </p:nvSpPr>
            <p:spPr bwMode="auto">
              <a:xfrm>
                <a:off x="4128" y="2284"/>
                <a:ext cx="248" cy="204"/>
              </a:xfrm>
              <a:custGeom>
                <a:avLst/>
                <a:gdLst/>
                <a:ahLst/>
                <a:cxnLst>
                  <a:cxn ang="0">
                    <a:pos x="244" y="96"/>
                  </a:cxn>
                  <a:cxn ang="0">
                    <a:pos x="144" y="204"/>
                  </a:cxn>
                  <a:cxn ang="0">
                    <a:pos x="4" y="112"/>
                  </a:cxn>
                  <a:cxn ang="0">
                    <a:pos x="0" y="0"/>
                  </a:cxn>
                  <a:cxn ang="0">
                    <a:pos x="248" y="0"/>
                  </a:cxn>
                  <a:cxn ang="0">
                    <a:pos x="244" y="96"/>
                  </a:cxn>
                </a:cxnLst>
                <a:rect l="0" t="0" r="r" b="b"/>
                <a:pathLst>
                  <a:path w="248" h="204">
                    <a:moveTo>
                      <a:pt x="244" y="96"/>
                    </a:moveTo>
                    <a:lnTo>
                      <a:pt x="144" y="204"/>
                    </a:lnTo>
                    <a:lnTo>
                      <a:pt x="4" y="112"/>
                    </a:lnTo>
                    <a:lnTo>
                      <a:pt x="0" y="0"/>
                    </a:lnTo>
                    <a:lnTo>
                      <a:pt x="248" y="0"/>
                    </a:lnTo>
                    <a:lnTo>
                      <a:pt x="244" y="96"/>
                    </a:lnTo>
                    <a:close/>
                  </a:path>
                </a:pathLst>
              </a:custGeom>
              <a:solidFill>
                <a:srgbClr val="99CCFF"/>
              </a:solidFill>
              <a:ln w="25400" cap="flat" cmpd="sng">
                <a:noFill/>
                <a:prstDash val="solid"/>
                <a:round/>
                <a:headEnd type="none" w="med" len="med"/>
                <a:tailEnd type="none" w="med" len="med"/>
              </a:ln>
              <a:effectLst/>
            </p:spPr>
            <p:txBody>
              <a:bodyPr wrap="none" anchor="ctr"/>
              <a:lstStyle/>
              <a:p>
                <a:endParaRPr lang="en-US"/>
              </a:p>
            </p:txBody>
          </p:sp>
        </p:grpSp>
        <p:cxnSp>
          <p:nvCxnSpPr>
            <p:cNvPr id="905299" name="AutoShape 83"/>
            <p:cNvCxnSpPr>
              <a:cxnSpLocks noChangeShapeType="1"/>
              <a:stCxn id="905245" idx="1"/>
              <a:endCxn id="905246" idx="4"/>
            </p:cNvCxnSpPr>
            <p:nvPr/>
          </p:nvCxnSpPr>
          <p:spPr bwMode="auto">
            <a:xfrm rot="10800000">
              <a:off x="702" y="1323"/>
              <a:ext cx="1327" cy="2664"/>
            </a:xfrm>
            <a:prstGeom prst="bentConnector3">
              <a:avLst>
                <a:gd name="adj1" fmla="val 110852"/>
              </a:avLst>
            </a:prstGeom>
            <a:noFill/>
            <a:ln w="25400">
              <a:solidFill>
                <a:schemeClr val="tx1"/>
              </a:solidFill>
              <a:miter lim="800000"/>
              <a:headEnd/>
              <a:tailEnd type="triangle" w="med" len="med"/>
            </a:ln>
            <a:effectLst/>
          </p:spPr>
        </p:cxnSp>
      </p:grpSp>
      <p:sp>
        <p:nvSpPr>
          <p:cNvPr id="905300" name="Rectangle 84"/>
          <p:cNvSpPr>
            <a:spLocks noChangeArrowheads="1"/>
          </p:cNvSpPr>
          <p:nvPr/>
        </p:nvSpPr>
        <p:spPr bwMode="auto">
          <a:xfrm>
            <a:off x="2819400" y="381000"/>
            <a:ext cx="5881688" cy="304800"/>
          </a:xfrm>
          <a:prstGeom prst="rect">
            <a:avLst/>
          </a:prstGeom>
          <a:noFill/>
          <a:ln w="38100">
            <a:noFill/>
            <a:miter lim="800000"/>
            <a:headEnd/>
            <a:tailEnd/>
          </a:ln>
          <a:effectLst/>
        </p:spPr>
        <p:txBody>
          <a:bodyPr wrap="none" lIns="0" tIns="0" rIns="0" bIns="0">
            <a:spAutoFit/>
          </a:bodyPr>
          <a:lstStyle/>
          <a:p>
            <a:pPr algn="ctr">
              <a:spcBef>
                <a:spcPct val="50000"/>
              </a:spcBef>
            </a:pPr>
            <a:r>
              <a:rPr lang="en-US">
                <a:solidFill>
                  <a:schemeClr val="hlink"/>
                </a:solidFill>
              </a:rPr>
              <a:t>Basic Framework for E-Commerce Data Analysis</a:t>
            </a:r>
          </a:p>
        </p:txBody>
      </p:sp>
      <p:sp>
        <p:nvSpPr>
          <p:cNvPr id="905302" name="Rectangle 86"/>
          <p:cNvSpPr>
            <a:spLocks noChangeArrowheads="1"/>
          </p:cNvSpPr>
          <p:nvPr/>
        </p:nvSpPr>
        <p:spPr bwMode="auto">
          <a:xfrm>
            <a:off x="4648200" y="1371600"/>
            <a:ext cx="3962400" cy="4724400"/>
          </a:xfrm>
          <a:prstGeom prst="rect">
            <a:avLst/>
          </a:prstGeom>
          <a:noFill/>
          <a:ln w="9525">
            <a:solidFill>
              <a:srgbClr val="C7570B"/>
            </a:solidFill>
            <a:prstDash val="dash"/>
            <a:miter lim="800000"/>
            <a:headEnd/>
            <a:tailEnd/>
          </a:ln>
          <a:effectLst/>
        </p:spPr>
        <p:txBody>
          <a:bodyPr wrap="none" tIns="0" bIns="0" anchor="ctr"/>
          <a:lstStyle/>
          <a:p>
            <a:pPr algn="ctr"/>
            <a:endParaRPr lang="en-US">
              <a:solidFill>
                <a:srgbClr val="C7570B"/>
              </a:solidFill>
            </a:endParaRPr>
          </a:p>
        </p:txBody>
      </p:sp>
      <p:sp>
        <p:nvSpPr>
          <p:cNvPr id="905303" name="Rectangle 87"/>
          <p:cNvSpPr>
            <a:spLocks noChangeArrowheads="1"/>
          </p:cNvSpPr>
          <p:nvPr/>
        </p:nvSpPr>
        <p:spPr bwMode="auto">
          <a:xfrm>
            <a:off x="5029200" y="1066800"/>
            <a:ext cx="3354388" cy="212725"/>
          </a:xfrm>
          <a:prstGeom prst="rect">
            <a:avLst/>
          </a:prstGeom>
          <a:noFill/>
          <a:ln w="28575">
            <a:noFill/>
            <a:miter lim="800000"/>
            <a:headEnd/>
            <a:tailEnd/>
          </a:ln>
          <a:effectLst/>
        </p:spPr>
        <p:txBody>
          <a:bodyPr wrap="none" tIns="0" bIns="0">
            <a:spAutoFit/>
          </a:bodyPr>
          <a:lstStyle/>
          <a:p>
            <a:r>
              <a:rPr lang="en-US" sz="1400" i="1">
                <a:solidFill>
                  <a:srgbClr val="C7570B"/>
                </a:solidFill>
              </a:rPr>
              <a:t>Web Usage and E-Business Analytics</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341" name="Rectangle 5"/>
          <p:cNvSpPr>
            <a:spLocks noGrp="1" noChangeArrowheads="1"/>
          </p:cNvSpPr>
          <p:nvPr>
            <p:ph type="title"/>
          </p:nvPr>
        </p:nvSpPr>
        <p:spPr/>
        <p:txBody>
          <a:bodyPr>
            <a:normAutofit fontScale="90000"/>
          </a:bodyPr>
          <a:lstStyle/>
          <a:p>
            <a:r>
              <a:rPr lang="en-US"/>
              <a:t>Web Usage and E-Business Analytics</a:t>
            </a:r>
          </a:p>
        </p:txBody>
      </p:sp>
      <p:sp>
        <p:nvSpPr>
          <p:cNvPr id="910342" name="Rectangle 6"/>
          <p:cNvSpPr>
            <a:spLocks noGrp="1" noChangeArrowheads="1"/>
          </p:cNvSpPr>
          <p:nvPr>
            <p:ph type="body" idx="1"/>
          </p:nvPr>
        </p:nvSpPr>
        <p:spPr>
          <a:xfrm>
            <a:off x="1371600" y="1295400"/>
            <a:ext cx="7291388" cy="4857750"/>
          </a:xfrm>
        </p:spPr>
        <p:txBody>
          <a:bodyPr/>
          <a:lstStyle/>
          <a:p>
            <a:endParaRPr lang="en-US"/>
          </a:p>
          <a:p>
            <a:endParaRPr lang="en-US"/>
          </a:p>
          <a:p>
            <a:endParaRPr lang="en-US"/>
          </a:p>
          <a:p>
            <a:endParaRPr lang="en-US"/>
          </a:p>
          <a:p>
            <a:pPr lvl="1"/>
            <a:r>
              <a:rPr lang="en-US"/>
              <a:t>Session Analysis</a:t>
            </a:r>
          </a:p>
          <a:p>
            <a:pPr lvl="1"/>
            <a:r>
              <a:rPr lang="en-US"/>
              <a:t>Static Aggregation and Statistics</a:t>
            </a:r>
          </a:p>
          <a:p>
            <a:pPr lvl="1"/>
            <a:r>
              <a:rPr lang="en-US"/>
              <a:t>OLAP</a:t>
            </a:r>
          </a:p>
          <a:p>
            <a:pPr lvl="1"/>
            <a:r>
              <a:rPr lang="en-US"/>
              <a:t>Data Mining</a:t>
            </a:r>
          </a:p>
        </p:txBody>
      </p:sp>
      <p:sp>
        <p:nvSpPr>
          <p:cNvPr id="910340" name="Rectangle 4"/>
          <p:cNvSpPr>
            <a:spLocks noChangeArrowheads="1"/>
          </p:cNvSpPr>
          <p:nvPr/>
        </p:nvSpPr>
        <p:spPr bwMode="auto">
          <a:xfrm>
            <a:off x="1295400" y="1905000"/>
            <a:ext cx="4992688" cy="588963"/>
          </a:xfrm>
          <a:prstGeom prst="rect">
            <a:avLst/>
          </a:prstGeom>
          <a:solidFill>
            <a:srgbClr val="FFCC00"/>
          </a:solidFill>
          <a:ln w="9525">
            <a:solidFill>
              <a:schemeClr val="tx1"/>
            </a:solidFill>
            <a:miter lim="800000"/>
            <a:headEnd/>
            <a:tailEnd/>
          </a:ln>
          <a:effectLst>
            <a:outerShdw dist="107763" dir="2700000" algn="ctr" rotWithShape="0">
              <a:schemeClr val="bg2"/>
            </a:outerShdw>
          </a:effectLst>
        </p:spPr>
        <p:txBody>
          <a:bodyPr wrap="none">
            <a:spAutoFit/>
          </a:bodyPr>
          <a:lstStyle/>
          <a:p>
            <a:r>
              <a:rPr lang="en-US" sz="3200">
                <a:latin typeface="Times New Roman" pitchFamily="18" charset="0"/>
              </a:rPr>
              <a:t>Different Levels of Analysis</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8" name="Rectangle 4"/>
          <p:cNvSpPr>
            <a:spLocks noGrp="1" noChangeArrowheads="1"/>
          </p:cNvSpPr>
          <p:nvPr>
            <p:ph type="title"/>
          </p:nvPr>
        </p:nvSpPr>
        <p:spPr/>
        <p:txBody>
          <a:bodyPr/>
          <a:lstStyle/>
          <a:p>
            <a:r>
              <a:rPr lang="en-US"/>
              <a:t>Session Analysis</a:t>
            </a:r>
          </a:p>
        </p:txBody>
      </p:sp>
      <p:sp>
        <p:nvSpPr>
          <p:cNvPr id="912389" name="Rectangle 5"/>
          <p:cNvSpPr>
            <a:spLocks noGrp="1" noChangeArrowheads="1"/>
          </p:cNvSpPr>
          <p:nvPr>
            <p:ph type="body" idx="1"/>
          </p:nvPr>
        </p:nvSpPr>
        <p:spPr/>
        <p:txBody>
          <a:bodyPr>
            <a:normAutofit fontScale="92500" lnSpcReduction="10000"/>
          </a:bodyPr>
          <a:lstStyle/>
          <a:p>
            <a:r>
              <a:rPr lang="en-US"/>
              <a:t>Simplest form of analysis: examine individual or groups of server sessions and e-commerce data.</a:t>
            </a:r>
          </a:p>
          <a:p>
            <a:endParaRPr lang="en-US"/>
          </a:p>
          <a:p>
            <a:r>
              <a:rPr lang="en-US"/>
              <a:t>Advantages:</a:t>
            </a:r>
          </a:p>
          <a:p>
            <a:pPr lvl="1"/>
            <a:r>
              <a:rPr lang="en-US"/>
              <a:t>Gain insight into typical customer behaviors.</a:t>
            </a:r>
          </a:p>
          <a:p>
            <a:pPr lvl="1"/>
            <a:r>
              <a:rPr lang="en-US"/>
              <a:t>Trace specific problems with the site.</a:t>
            </a:r>
          </a:p>
          <a:p>
            <a:pPr lvl="1"/>
            <a:endParaRPr lang="en-US"/>
          </a:p>
          <a:p>
            <a:r>
              <a:rPr lang="en-US"/>
              <a:t>Drawbacks:</a:t>
            </a:r>
          </a:p>
          <a:p>
            <a:pPr lvl="1"/>
            <a:r>
              <a:rPr lang="en-US"/>
              <a:t>LOTS of data.</a:t>
            </a:r>
          </a:p>
          <a:p>
            <a:pPr lvl="1"/>
            <a:r>
              <a:rPr lang="en-US"/>
              <a:t>Difficult to generalize.</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415" name="Rectangle 7"/>
          <p:cNvSpPr>
            <a:spLocks noGrp="1" noChangeArrowheads="1"/>
          </p:cNvSpPr>
          <p:nvPr>
            <p:ph type="title"/>
          </p:nvPr>
        </p:nvSpPr>
        <p:spPr/>
        <p:txBody>
          <a:bodyPr/>
          <a:lstStyle/>
          <a:p>
            <a:r>
              <a:rPr lang="en-US"/>
              <a:t>Static Aggregation (Reports)</a:t>
            </a:r>
          </a:p>
        </p:txBody>
      </p:sp>
      <p:sp>
        <p:nvSpPr>
          <p:cNvPr id="913416" name="Rectangle 8"/>
          <p:cNvSpPr>
            <a:spLocks noGrp="1" noChangeArrowheads="1"/>
          </p:cNvSpPr>
          <p:nvPr>
            <p:ph type="body" idx="1"/>
          </p:nvPr>
        </p:nvSpPr>
        <p:spPr>
          <a:xfrm>
            <a:off x="533400" y="1295400"/>
            <a:ext cx="8129588" cy="4857750"/>
          </a:xfrm>
        </p:spPr>
        <p:txBody>
          <a:bodyPr/>
          <a:lstStyle/>
          <a:p>
            <a:pPr>
              <a:lnSpc>
                <a:spcPct val="90000"/>
              </a:lnSpc>
            </a:pPr>
            <a:r>
              <a:rPr lang="en-US" dirty="0"/>
              <a:t>Most common form of analysis.</a:t>
            </a:r>
          </a:p>
          <a:p>
            <a:pPr>
              <a:lnSpc>
                <a:spcPct val="90000"/>
              </a:lnSpc>
            </a:pPr>
            <a:r>
              <a:rPr lang="en-US" dirty="0"/>
              <a:t>Data aggregated by predetermined units such as days or sessions.</a:t>
            </a:r>
          </a:p>
          <a:p>
            <a:pPr>
              <a:lnSpc>
                <a:spcPct val="90000"/>
              </a:lnSpc>
            </a:pPr>
            <a:r>
              <a:rPr lang="en-US" dirty="0"/>
              <a:t>Generally gives most “bang for the buck.”</a:t>
            </a:r>
          </a:p>
          <a:p>
            <a:pPr>
              <a:lnSpc>
                <a:spcPct val="90000"/>
              </a:lnSpc>
            </a:pPr>
            <a:r>
              <a:rPr lang="en-US" dirty="0"/>
              <a:t>Advantages:</a:t>
            </a:r>
          </a:p>
          <a:p>
            <a:pPr lvl="1">
              <a:lnSpc>
                <a:spcPct val="90000"/>
              </a:lnSpc>
            </a:pPr>
            <a:r>
              <a:rPr lang="en-US" dirty="0"/>
              <a:t>Gives quick overview of how a site is being used.</a:t>
            </a:r>
          </a:p>
          <a:p>
            <a:pPr lvl="1">
              <a:lnSpc>
                <a:spcPct val="90000"/>
              </a:lnSpc>
            </a:pPr>
            <a:r>
              <a:rPr lang="en-US" dirty="0"/>
              <a:t>Minimal disk space or processing power required.</a:t>
            </a:r>
          </a:p>
          <a:p>
            <a:pPr>
              <a:lnSpc>
                <a:spcPct val="90000"/>
              </a:lnSpc>
            </a:pPr>
            <a:r>
              <a:rPr lang="en-US" dirty="0"/>
              <a:t>Drawbacks:</a:t>
            </a:r>
          </a:p>
          <a:p>
            <a:pPr lvl="1">
              <a:lnSpc>
                <a:spcPct val="90000"/>
              </a:lnSpc>
            </a:pPr>
            <a:r>
              <a:rPr lang="en-US" dirty="0"/>
              <a:t>No ability to “dig deeper” into the data.</a:t>
            </a:r>
          </a:p>
        </p:txBody>
      </p:sp>
      <p:graphicFrame>
        <p:nvGraphicFramePr>
          <p:cNvPr id="913412" name="Object 4"/>
          <p:cNvGraphicFramePr>
            <a:graphicFrameLocks noChangeAspect="1"/>
          </p:cNvGraphicFramePr>
          <p:nvPr/>
        </p:nvGraphicFramePr>
        <p:xfrm>
          <a:off x="1295400" y="5283200"/>
          <a:ext cx="6400800" cy="1574800"/>
        </p:xfrm>
        <a:graphic>
          <a:graphicData uri="http://schemas.openxmlformats.org/presentationml/2006/ole">
            <p:oleObj spid="_x0000_s140290" name="Worksheet" r:id="rId3" imgW="3410407" imgH="838505" progId="Excel.Sheet.8">
              <p:embed/>
            </p:oleObj>
          </a:graphicData>
        </a:graphic>
      </p:graphicFrame>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40" name="Rectangle 8"/>
          <p:cNvSpPr>
            <a:spLocks noGrp="1" noChangeArrowheads="1"/>
          </p:cNvSpPr>
          <p:nvPr>
            <p:ph type="title"/>
          </p:nvPr>
        </p:nvSpPr>
        <p:spPr/>
        <p:txBody>
          <a:bodyPr>
            <a:normAutofit fontScale="90000"/>
          </a:bodyPr>
          <a:lstStyle/>
          <a:p>
            <a:r>
              <a:rPr lang="en-US"/>
              <a:t>Online Analytical Processing (OLAP)</a:t>
            </a:r>
          </a:p>
        </p:txBody>
      </p:sp>
      <p:sp>
        <p:nvSpPr>
          <p:cNvPr id="914441" name="Rectangle 9"/>
          <p:cNvSpPr>
            <a:spLocks noGrp="1" noChangeArrowheads="1"/>
          </p:cNvSpPr>
          <p:nvPr>
            <p:ph type="body" idx="1"/>
          </p:nvPr>
        </p:nvSpPr>
        <p:spPr>
          <a:xfrm>
            <a:off x="773113" y="1371600"/>
            <a:ext cx="7889875" cy="4781550"/>
          </a:xfrm>
        </p:spPr>
        <p:txBody>
          <a:bodyPr>
            <a:normAutofit/>
          </a:bodyPr>
          <a:lstStyle/>
          <a:p>
            <a:pPr>
              <a:lnSpc>
                <a:spcPct val="90000"/>
              </a:lnSpc>
            </a:pPr>
            <a:r>
              <a:rPr lang="en-US" sz="2400" dirty="0"/>
              <a:t>Allows changes to aggregation level for multiple dimensions.</a:t>
            </a:r>
          </a:p>
          <a:p>
            <a:pPr>
              <a:lnSpc>
                <a:spcPct val="90000"/>
              </a:lnSpc>
            </a:pPr>
            <a:r>
              <a:rPr lang="en-US" sz="2400" dirty="0"/>
              <a:t>Generally associated with a Data Warehouse.</a:t>
            </a:r>
          </a:p>
          <a:p>
            <a:pPr>
              <a:lnSpc>
                <a:spcPct val="90000"/>
              </a:lnSpc>
            </a:pPr>
            <a:r>
              <a:rPr lang="en-US" sz="2400" dirty="0"/>
              <a:t>Advantages &amp; Drawbacks</a:t>
            </a:r>
          </a:p>
          <a:p>
            <a:pPr lvl="1">
              <a:lnSpc>
                <a:spcPct val="90000"/>
              </a:lnSpc>
            </a:pPr>
            <a:r>
              <a:rPr lang="en-US" sz="2400" dirty="0"/>
              <a:t>Very flexible</a:t>
            </a:r>
          </a:p>
          <a:p>
            <a:pPr lvl="1">
              <a:lnSpc>
                <a:spcPct val="90000"/>
              </a:lnSpc>
            </a:pPr>
            <a:r>
              <a:rPr lang="en-US" sz="2400" dirty="0"/>
              <a:t>Requires significantly more resources than static reporting.</a:t>
            </a:r>
          </a:p>
        </p:txBody>
      </p:sp>
      <p:graphicFrame>
        <p:nvGraphicFramePr>
          <p:cNvPr id="914436" name="Object 4"/>
          <p:cNvGraphicFramePr>
            <a:graphicFrameLocks noChangeAspect="1"/>
          </p:cNvGraphicFramePr>
          <p:nvPr/>
        </p:nvGraphicFramePr>
        <p:xfrm>
          <a:off x="533400" y="3810000"/>
          <a:ext cx="6477000" cy="977900"/>
        </p:xfrm>
        <a:graphic>
          <a:graphicData uri="http://schemas.openxmlformats.org/presentationml/2006/ole">
            <p:oleObj spid="_x0000_s141314" name="Worksheet" r:id="rId3" imgW="3410407" imgH="514807" progId="Excel.Sheet.8">
              <p:embed/>
            </p:oleObj>
          </a:graphicData>
        </a:graphic>
      </p:graphicFrame>
      <p:graphicFrame>
        <p:nvGraphicFramePr>
          <p:cNvPr id="914437" name="Object 5"/>
          <p:cNvGraphicFramePr>
            <a:graphicFrameLocks noChangeAspect="1"/>
          </p:cNvGraphicFramePr>
          <p:nvPr/>
        </p:nvGraphicFramePr>
        <p:xfrm>
          <a:off x="685800" y="4800600"/>
          <a:ext cx="6477000" cy="1900238"/>
        </p:xfrm>
        <a:graphic>
          <a:graphicData uri="http://schemas.openxmlformats.org/presentationml/2006/ole">
            <p:oleObj spid="_x0000_s141315" name="Worksheet" r:id="rId4" imgW="3410407" imgH="1000354" progId="Excel.Sheet.8">
              <p:embed/>
            </p:oleObj>
          </a:graphicData>
        </a:graphic>
      </p:graphicFrame>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p:cNvSpPr>
            <a:spLocks noGrp="1" noChangeArrowheads="1"/>
          </p:cNvSpPr>
          <p:nvPr>
            <p:ph type="title"/>
          </p:nvPr>
        </p:nvSpPr>
        <p:spPr/>
        <p:txBody>
          <a:bodyPr/>
          <a:lstStyle/>
          <a:p>
            <a:r>
              <a:rPr lang="en-GB"/>
              <a:t>Data Mining: Going deeper</a:t>
            </a:r>
          </a:p>
        </p:txBody>
      </p:sp>
      <p:sp>
        <p:nvSpPr>
          <p:cNvPr id="778243" name="Rectangle 3"/>
          <p:cNvSpPr>
            <a:spLocks noChangeArrowheads="1"/>
          </p:cNvSpPr>
          <p:nvPr/>
        </p:nvSpPr>
        <p:spPr bwMode="auto">
          <a:xfrm>
            <a:off x="4724400" y="1524000"/>
            <a:ext cx="1447800" cy="685800"/>
          </a:xfrm>
          <a:prstGeom prst="rect">
            <a:avLst/>
          </a:prstGeom>
          <a:solidFill>
            <a:schemeClr val="tx2"/>
          </a:solidFill>
          <a:ln w="28575">
            <a:noFill/>
            <a:miter lim="800000"/>
            <a:headEnd/>
            <a:tailEnd/>
          </a:ln>
          <a:effectLst>
            <a:outerShdw dist="35921" dir="2700000" algn="ctr" rotWithShape="0">
              <a:schemeClr val="folHlink"/>
            </a:outerShdw>
          </a:effectLst>
        </p:spPr>
        <p:txBody>
          <a:bodyPr tIns="0" bIns="0" anchor="ctr"/>
          <a:lstStyle/>
          <a:p>
            <a:pPr algn="ctr"/>
            <a:r>
              <a:rPr lang="en-GB"/>
              <a:t>Sequence mining</a:t>
            </a:r>
          </a:p>
        </p:txBody>
      </p:sp>
      <p:sp>
        <p:nvSpPr>
          <p:cNvPr id="778244" name="Rectangle 4"/>
          <p:cNvSpPr>
            <a:spLocks noChangeArrowheads="1"/>
          </p:cNvSpPr>
          <p:nvPr/>
        </p:nvSpPr>
        <p:spPr bwMode="auto">
          <a:xfrm>
            <a:off x="6553200" y="1066800"/>
            <a:ext cx="1447800" cy="685800"/>
          </a:xfrm>
          <a:prstGeom prst="rect">
            <a:avLst/>
          </a:prstGeom>
          <a:solidFill>
            <a:schemeClr val="tx2"/>
          </a:solidFill>
          <a:ln w="28575">
            <a:noFill/>
            <a:miter lim="800000"/>
            <a:headEnd/>
            <a:tailEnd/>
          </a:ln>
          <a:effectLst>
            <a:outerShdw dist="35921" dir="2700000" algn="ctr" rotWithShape="0">
              <a:schemeClr val="folHlink"/>
            </a:outerShdw>
          </a:effectLst>
        </p:spPr>
        <p:txBody>
          <a:bodyPr tIns="0" bIns="0" anchor="ctr"/>
          <a:lstStyle/>
          <a:p>
            <a:pPr algn="ctr"/>
            <a:r>
              <a:rPr lang="en-GB"/>
              <a:t>Markov chains</a:t>
            </a:r>
          </a:p>
        </p:txBody>
      </p:sp>
      <p:sp>
        <p:nvSpPr>
          <p:cNvPr id="778245" name="Rectangle 5"/>
          <p:cNvSpPr>
            <a:spLocks noChangeArrowheads="1"/>
          </p:cNvSpPr>
          <p:nvPr/>
        </p:nvSpPr>
        <p:spPr bwMode="auto">
          <a:xfrm>
            <a:off x="6553200" y="2057400"/>
            <a:ext cx="1752600" cy="685800"/>
          </a:xfrm>
          <a:prstGeom prst="rect">
            <a:avLst/>
          </a:prstGeom>
          <a:solidFill>
            <a:schemeClr val="tx2"/>
          </a:solidFill>
          <a:ln w="28575">
            <a:noFill/>
            <a:miter lim="800000"/>
            <a:headEnd/>
            <a:tailEnd/>
          </a:ln>
          <a:effectLst>
            <a:outerShdw dist="35921" dir="2700000" algn="ctr" rotWithShape="0">
              <a:schemeClr val="folHlink"/>
            </a:outerShdw>
          </a:effectLst>
        </p:spPr>
        <p:txBody>
          <a:bodyPr tIns="0" bIns="0" anchor="ctr"/>
          <a:lstStyle/>
          <a:p>
            <a:pPr algn="ctr"/>
            <a:r>
              <a:rPr lang="en-GB"/>
              <a:t>Association rules</a:t>
            </a:r>
          </a:p>
        </p:txBody>
      </p:sp>
      <p:sp>
        <p:nvSpPr>
          <p:cNvPr id="778246" name="Rectangle 6"/>
          <p:cNvSpPr>
            <a:spLocks noChangeArrowheads="1"/>
          </p:cNvSpPr>
          <p:nvPr/>
        </p:nvSpPr>
        <p:spPr bwMode="auto">
          <a:xfrm>
            <a:off x="5715000" y="3048000"/>
            <a:ext cx="1447800" cy="685800"/>
          </a:xfrm>
          <a:prstGeom prst="rect">
            <a:avLst/>
          </a:prstGeom>
          <a:solidFill>
            <a:schemeClr val="tx2"/>
          </a:solidFill>
          <a:ln w="28575">
            <a:noFill/>
            <a:miter lim="800000"/>
            <a:headEnd/>
            <a:tailEnd/>
          </a:ln>
          <a:effectLst>
            <a:outerShdw dist="35921" dir="2700000" algn="ctr" rotWithShape="0">
              <a:schemeClr val="folHlink"/>
            </a:outerShdw>
          </a:effectLst>
        </p:spPr>
        <p:txBody>
          <a:bodyPr tIns="0" bIns="0" anchor="ctr"/>
          <a:lstStyle/>
          <a:p>
            <a:pPr algn="ctr"/>
            <a:r>
              <a:rPr lang="en-GB"/>
              <a:t>Clustering</a:t>
            </a:r>
          </a:p>
        </p:txBody>
      </p:sp>
      <p:sp>
        <p:nvSpPr>
          <p:cNvPr id="778247" name="Rectangle 7"/>
          <p:cNvSpPr>
            <a:spLocks noChangeArrowheads="1"/>
          </p:cNvSpPr>
          <p:nvPr/>
        </p:nvSpPr>
        <p:spPr bwMode="auto">
          <a:xfrm>
            <a:off x="5715000" y="3962400"/>
            <a:ext cx="1447800" cy="685800"/>
          </a:xfrm>
          <a:prstGeom prst="rect">
            <a:avLst/>
          </a:prstGeom>
          <a:solidFill>
            <a:schemeClr val="tx2"/>
          </a:solidFill>
          <a:ln w="28575">
            <a:noFill/>
            <a:miter lim="800000"/>
            <a:headEnd/>
            <a:tailEnd/>
          </a:ln>
          <a:effectLst>
            <a:outerShdw dist="35921" dir="2700000" algn="ctr" rotWithShape="0">
              <a:schemeClr val="folHlink"/>
            </a:outerShdw>
          </a:effectLst>
        </p:spPr>
        <p:txBody>
          <a:bodyPr tIns="0" bIns="0" anchor="ctr"/>
          <a:lstStyle/>
          <a:p>
            <a:pPr algn="ctr"/>
            <a:r>
              <a:rPr lang="en-GB"/>
              <a:t>Session Clustering</a:t>
            </a:r>
          </a:p>
        </p:txBody>
      </p:sp>
      <p:sp>
        <p:nvSpPr>
          <p:cNvPr id="778248" name="Rectangle 8"/>
          <p:cNvSpPr>
            <a:spLocks noChangeArrowheads="1"/>
          </p:cNvSpPr>
          <p:nvPr/>
        </p:nvSpPr>
        <p:spPr bwMode="auto">
          <a:xfrm>
            <a:off x="5486400" y="5334000"/>
            <a:ext cx="1905000" cy="685800"/>
          </a:xfrm>
          <a:prstGeom prst="rect">
            <a:avLst/>
          </a:prstGeom>
          <a:solidFill>
            <a:schemeClr val="tx2"/>
          </a:solidFill>
          <a:ln w="28575">
            <a:noFill/>
            <a:miter lim="800000"/>
            <a:headEnd/>
            <a:tailEnd/>
          </a:ln>
          <a:effectLst>
            <a:outerShdw dist="35921" dir="2700000" algn="ctr" rotWithShape="0">
              <a:schemeClr val="folHlink"/>
            </a:outerShdw>
          </a:effectLst>
        </p:spPr>
        <p:txBody>
          <a:bodyPr tIns="0" bIns="0" anchor="ctr"/>
          <a:lstStyle/>
          <a:p>
            <a:pPr algn="ctr"/>
            <a:r>
              <a:rPr lang="en-GB"/>
              <a:t>Classification</a:t>
            </a:r>
          </a:p>
        </p:txBody>
      </p:sp>
      <p:sp>
        <p:nvSpPr>
          <p:cNvPr id="778249" name="Rectangle 9"/>
          <p:cNvSpPr>
            <a:spLocks noChangeArrowheads="1"/>
          </p:cNvSpPr>
          <p:nvPr/>
        </p:nvSpPr>
        <p:spPr bwMode="auto">
          <a:xfrm>
            <a:off x="457200" y="1219200"/>
            <a:ext cx="3733800" cy="533400"/>
          </a:xfrm>
          <a:prstGeom prst="rect">
            <a:avLst/>
          </a:prstGeom>
          <a:solidFill>
            <a:schemeClr val="accent2"/>
          </a:solidFill>
          <a:ln w="28575">
            <a:noFill/>
            <a:miter lim="800000"/>
            <a:headEnd/>
            <a:tailEnd/>
          </a:ln>
          <a:effectLst>
            <a:outerShdw dist="35921" dir="2700000" algn="ctr" rotWithShape="0">
              <a:schemeClr val="folHlink"/>
            </a:outerShdw>
          </a:effectLst>
        </p:spPr>
        <p:txBody>
          <a:bodyPr tIns="0" bIns="0" anchor="ctr"/>
          <a:lstStyle/>
          <a:p>
            <a:r>
              <a:rPr lang="en-GB"/>
              <a:t>Prediction of next event</a:t>
            </a:r>
          </a:p>
        </p:txBody>
      </p:sp>
      <p:sp>
        <p:nvSpPr>
          <p:cNvPr id="778250" name="Rectangle 10"/>
          <p:cNvSpPr>
            <a:spLocks noChangeArrowheads="1"/>
          </p:cNvSpPr>
          <p:nvPr/>
        </p:nvSpPr>
        <p:spPr bwMode="auto">
          <a:xfrm>
            <a:off x="457200" y="1951038"/>
            <a:ext cx="3733800" cy="639762"/>
          </a:xfrm>
          <a:prstGeom prst="rect">
            <a:avLst/>
          </a:prstGeom>
          <a:solidFill>
            <a:schemeClr val="accent2"/>
          </a:solidFill>
          <a:ln w="28575">
            <a:noFill/>
            <a:miter lim="800000"/>
            <a:headEnd/>
            <a:tailEnd/>
          </a:ln>
          <a:effectLst>
            <a:outerShdw dist="35921" dir="2700000" algn="ctr" rotWithShape="0">
              <a:schemeClr val="folHlink"/>
            </a:outerShdw>
          </a:effectLst>
        </p:spPr>
        <p:txBody>
          <a:bodyPr tIns="0" bIns="0" anchor="ctr"/>
          <a:lstStyle/>
          <a:p>
            <a:r>
              <a:rPr lang="en-GB"/>
              <a:t>Discovery of associated events or application objects</a:t>
            </a:r>
          </a:p>
        </p:txBody>
      </p:sp>
      <p:sp>
        <p:nvSpPr>
          <p:cNvPr id="778251" name="Rectangle 11"/>
          <p:cNvSpPr>
            <a:spLocks noChangeArrowheads="1"/>
          </p:cNvSpPr>
          <p:nvPr/>
        </p:nvSpPr>
        <p:spPr bwMode="auto">
          <a:xfrm>
            <a:off x="457200" y="2819400"/>
            <a:ext cx="3733800" cy="914400"/>
          </a:xfrm>
          <a:prstGeom prst="rect">
            <a:avLst/>
          </a:prstGeom>
          <a:solidFill>
            <a:schemeClr val="accent2"/>
          </a:solidFill>
          <a:ln w="28575">
            <a:noFill/>
            <a:miter lim="800000"/>
            <a:headEnd/>
            <a:tailEnd/>
          </a:ln>
          <a:effectLst>
            <a:outerShdw dist="35921" dir="2700000" algn="ctr" rotWithShape="0">
              <a:schemeClr val="folHlink"/>
            </a:outerShdw>
          </a:effectLst>
        </p:spPr>
        <p:txBody>
          <a:bodyPr tIns="0" bIns="0" anchor="ctr"/>
          <a:lstStyle/>
          <a:p>
            <a:r>
              <a:rPr lang="en-GB"/>
              <a:t>Discovery of visitor groups with common properties and interests</a:t>
            </a:r>
          </a:p>
        </p:txBody>
      </p:sp>
      <p:sp>
        <p:nvSpPr>
          <p:cNvPr id="778252" name="Rectangle 12"/>
          <p:cNvSpPr>
            <a:spLocks noChangeArrowheads="1"/>
          </p:cNvSpPr>
          <p:nvPr/>
        </p:nvSpPr>
        <p:spPr bwMode="auto">
          <a:xfrm>
            <a:off x="457200" y="3886200"/>
            <a:ext cx="3733800" cy="914400"/>
          </a:xfrm>
          <a:prstGeom prst="rect">
            <a:avLst/>
          </a:prstGeom>
          <a:solidFill>
            <a:schemeClr val="accent2"/>
          </a:solidFill>
          <a:ln w="28575">
            <a:noFill/>
            <a:miter lim="800000"/>
            <a:headEnd/>
            <a:tailEnd/>
          </a:ln>
          <a:effectLst>
            <a:outerShdw dist="35921" dir="2700000" algn="ctr" rotWithShape="0">
              <a:schemeClr val="folHlink"/>
            </a:outerShdw>
          </a:effectLst>
        </p:spPr>
        <p:txBody>
          <a:bodyPr tIns="0" bIns="0" anchor="ctr"/>
          <a:lstStyle/>
          <a:p>
            <a:r>
              <a:rPr lang="en-GB"/>
              <a:t>Discovery of visitor groups with common behaviour</a:t>
            </a:r>
          </a:p>
        </p:txBody>
      </p:sp>
      <p:sp>
        <p:nvSpPr>
          <p:cNvPr id="778253" name="Rectangle 13"/>
          <p:cNvSpPr>
            <a:spLocks noChangeArrowheads="1"/>
          </p:cNvSpPr>
          <p:nvPr/>
        </p:nvSpPr>
        <p:spPr bwMode="auto">
          <a:xfrm>
            <a:off x="457200" y="4953000"/>
            <a:ext cx="3733800" cy="914400"/>
          </a:xfrm>
          <a:prstGeom prst="rect">
            <a:avLst/>
          </a:prstGeom>
          <a:solidFill>
            <a:schemeClr val="accent2"/>
          </a:solidFill>
          <a:ln w="28575">
            <a:noFill/>
            <a:miter lim="800000"/>
            <a:headEnd/>
            <a:tailEnd/>
          </a:ln>
          <a:effectLst>
            <a:outerShdw dist="35921" dir="2700000" algn="ctr" rotWithShape="0">
              <a:schemeClr val="folHlink"/>
            </a:outerShdw>
          </a:effectLst>
        </p:spPr>
        <p:txBody>
          <a:bodyPr tIns="0" bIns="0" anchor="ctr"/>
          <a:lstStyle/>
          <a:p>
            <a:r>
              <a:rPr lang="en-GB"/>
              <a:t>Characterization of visitors with respect to a set of predefined classes</a:t>
            </a:r>
          </a:p>
        </p:txBody>
      </p:sp>
      <p:sp>
        <p:nvSpPr>
          <p:cNvPr id="778254" name="Rectangle 14"/>
          <p:cNvSpPr>
            <a:spLocks noChangeArrowheads="1"/>
          </p:cNvSpPr>
          <p:nvPr/>
        </p:nvSpPr>
        <p:spPr bwMode="auto">
          <a:xfrm>
            <a:off x="457200" y="6019800"/>
            <a:ext cx="3733800" cy="533400"/>
          </a:xfrm>
          <a:prstGeom prst="rect">
            <a:avLst/>
          </a:prstGeom>
          <a:solidFill>
            <a:schemeClr val="accent2"/>
          </a:solidFill>
          <a:ln w="28575">
            <a:noFill/>
            <a:miter lim="800000"/>
            <a:headEnd/>
            <a:tailEnd/>
          </a:ln>
          <a:effectLst>
            <a:outerShdw dist="35921" dir="2700000" algn="ctr" rotWithShape="0">
              <a:schemeClr val="folHlink"/>
            </a:outerShdw>
          </a:effectLst>
        </p:spPr>
        <p:txBody>
          <a:bodyPr tIns="0" bIns="0" anchor="ctr"/>
          <a:lstStyle/>
          <a:p>
            <a:r>
              <a:rPr lang="en-GB"/>
              <a:t>Card fraud detection</a:t>
            </a:r>
          </a:p>
        </p:txBody>
      </p:sp>
      <p:cxnSp>
        <p:nvCxnSpPr>
          <p:cNvPr id="778255" name="AutoShape 15"/>
          <p:cNvCxnSpPr>
            <a:cxnSpLocks noChangeShapeType="1"/>
            <a:stCxn id="778249" idx="3"/>
            <a:endCxn id="778244" idx="1"/>
          </p:cNvCxnSpPr>
          <p:nvPr/>
        </p:nvCxnSpPr>
        <p:spPr bwMode="auto">
          <a:xfrm flipV="1">
            <a:off x="4191000" y="1409700"/>
            <a:ext cx="2362200" cy="76200"/>
          </a:xfrm>
          <a:prstGeom prst="straightConnector1">
            <a:avLst/>
          </a:prstGeom>
          <a:noFill/>
          <a:ln w="28575">
            <a:solidFill>
              <a:schemeClr val="folHlink"/>
            </a:solidFill>
            <a:round/>
            <a:headEnd/>
            <a:tailEnd type="triangle" w="med" len="med"/>
          </a:ln>
          <a:effectLst/>
        </p:spPr>
      </p:cxnSp>
      <p:cxnSp>
        <p:nvCxnSpPr>
          <p:cNvPr id="778256" name="AutoShape 16"/>
          <p:cNvCxnSpPr>
            <a:cxnSpLocks noChangeShapeType="1"/>
            <a:stCxn id="778249" idx="3"/>
            <a:endCxn id="778243" idx="1"/>
          </p:cNvCxnSpPr>
          <p:nvPr/>
        </p:nvCxnSpPr>
        <p:spPr bwMode="auto">
          <a:xfrm>
            <a:off x="4191000" y="1485900"/>
            <a:ext cx="533400" cy="381000"/>
          </a:xfrm>
          <a:prstGeom prst="straightConnector1">
            <a:avLst/>
          </a:prstGeom>
          <a:noFill/>
          <a:ln w="28575">
            <a:solidFill>
              <a:schemeClr val="folHlink"/>
            </a:solidFill>
            <a:round/>
            <a:headEnd/>
            <a:tailEnd type="triangle" w="med" len="med"/>
          </a:ln>
          <a:effectLst/>
        </p:spPr>
      </p:cxnSp>
      <p:cxnSp>
        <p:nvCxnSpPr>
          <p:cNvPr id="778257" name="AutoShape 17"/>
          <p:cNvCxnSpPr>
            <a:cxnSpLocks noChangeShapeType="1"/>
            <a:stCxn id="778250" idx="3"/>
            <a:endCxn id="778243" idx="1"/>
          </p:cNvCxnSpPr>
          <p:nvPr/>
        </p:nvCxnSpPr>
        <p:spPr bwMode="auto">
          <a:xfrm flipV="1">
            <a:off x="4191000" y="1866900"/>
            <a:ext cx="533400" cy="404813"/>
          </a:xfrm>
          <a:prstGeom prst="straightConnector1">
            <a:avLst/>
          </a:prstGeom>
          <a:noFill/>
          <a:ln w="28575">
            <a:solidFill>
              <a:schemeClr val="folHlink"/>
            </a:solidFill>
            <a:round/>
            <a:headEnd/>
            <a:tailEnd type="triangle" w="med" len="med"/>
          </a:ln>
          <a:effectLst/>
        </p:spPr>
      </p:cxnSp>
      <p:cxnSp>
        <p:nvCxnSpPr>
          <p:cNvPr id="778258" name="AutoShape 18"/>
          <p:cNvCxnSpPr>
            <a:cxnSpLocks noChangeShapeType="1"/>
            <a:stCxn id="778250" idx="3"/>
            <a:endCxn id="778245" idx="1"/>
          </p:cNvCxnSpPr>
          <p:nvPr/>
        </p:nvCxnSpPr>
        <p:spPr bwMode="auto">
          <a:xfrm>
            <a:off x="4191000" y="2271713"/>
            <a:ext cx="2362200" cy="128587"/>
          </a:xfrm>
          <a:prstGeom prst="straightConnector1">
            <a:avLst/>
          </a:prstGeom>
          <a:noFill/>
          <a:ln w="28575">
            <a:solidFill>
              <a:schemeClr val="folHlink"/>
            </a:solidFill>
            <a:round/>
            <a:headEnd/>
            <a:tailEnd type="triangle" w="med" len="med"/>
          </a:ln>
          <a:effectLst/>
        </p:spPr>
      </p:cxnSp>
      <p:cxnSp>
        <p:nvCxnSpPr>
          <p:cNvPr id="778259" name="AutoShape 19"/>
          <p:cNvCxnSpPr>
            <a:cxnSpLocks noChangeShapeType="1"/>
            <a:stCxn id="778251" idx="3"/>
            <a:endCxn id="778246" idx="1"/>
          </p:cNvCxnSpPr>
          <p:nvPr/>
        </p:nvCxnSpPr>
        <p:spPr bwMode="auto">
          <a:xfrm>
            <a:off x="4191000" y="3276600"/>
            <a:ext cx="1524000" cy="114300"/>
          </a:xfrm>
          <a:prstGeom prst="straightConnector1">
            <a:avLst/>
          </a:prstGeom>
          <a:noFill/>
          <a:ln w="28575">
            <a:solidFill>
              <a:schemeClr val="folHlink"/>
            </a:solidFill>
            <a:round/>
            <a:headEnd/>
            <a:tailEnd type="triangle" w="med" len="med"/>
          </a:ln>
          <a:effectLst/>
        </p:spPr>
      </p:cxnSp>
      <p:cxnSp>
        <p:nvCxnSpPr>
          <p:cNvPr id="778260" name="AutoShape 20"/>
          <p:cNvCxnSpPr>
            <a:cxnSpLocks noChangeShapeType="1"/>
            <a:stCxn id="778252" idx="3"/>
            <a:endCxn id="778246" idx="1"/>
          </p:cNvCxnSpPr>
          <p:nvPr/>
        </p:nvCxnSpPr>
        <p:spPr bwMode="auto">
          <a:xfrm flipV="1">
            <a:off x="4191000" y="3390900"/>
            <a:ext cx="1524000" cy="952500"/>
          </a:xfrm>
          <a:prstGeom prst="straightConnector1">
            <a:avLst/>
          </a:prstGeom>
          <a:noFill/>
          <a:ln w="28575">
            <a:solidFill>
              <a:schemeClr val="folHlink"/>
            </a:solidFill>
            <a:round/>
            <a:headEnd/>
            <a:tailEnd type="triangle" w="med" len="med"/>
          </a:ln>
          <a:effectLst/>
        </p:spPr>
      </p:cxnSp>
      <p:cxnSp>
        <p:nvCxnSpPr>
          <p:cNvPr id="778261" name="AutoShape 21"/>
          <p:cNvCxnSpPr>
            <a:cxnSpLocks noChangeShapeType="1"/>
            <a:stCxn id="778252" idx="3"/>
            <a:endCxn id="778247" idx="1"/>
          </p:cNvCxnSpPr>
          <p:nvPr/>
        </p:nvCxnSpPr>
        <p:spPr bwMode="auto">
          <a:xfrm flipV="1">
            <a:off x="4191000" y="4305300"/>
            <a:ext cx="1524000" cy="38100"/>
          </a:xfrm>
          <a:prstGeom prst="straightConnector1">
            <a:avLst/>
          </a:prstGeom>
          <a:noFill/>
          <a:ln w="28575">
            <a:solidFill>
              <a:schemeClr val="folHlink"/>
            </a:solidFill>
            <a:round/>
            <a:headEnd/>
            <a:tailEnd type="triangle" w="med" len="med"/>
          </a:ln>
          <a:effectLst/>
        </p:spPr>
      </p:cxnSp>
      <p:cxnSp>
        <p:nvCxnSpPr>
          <p:cNvPr id="778262" name="AutoShape 22"/>
          <p:cNvCxnSpPr>
            <a:cxnSpLocks noChangeShapeType="1"/>
            <a:stCxn id="778253" idx="3"/>
            <a:endCxn id="778248" idx="1"/>
          </p:cNvCxnSpPr>
          <p:nvPr/>
        </p:nvCxnSpPr>
        <p:spPr bwMode="auto">
          <a:xfrm>
            <a:off x="4191000" y="5410200"/>
            <a:ext cx="1295400" cy="266700"/>
          </a:xfrm>
          <a:prstGeom prst="straightConnector1">
            <a:avLst/>
          </a:prstGeom>
          <a:noFill/>
          <a:ln w="28575">
            <a:solidFill>
              <a:schemeClr val="folHlink"/>
            </a:solidFill>
            <a:round/>
            <a:headEnd/>
            <a:tailEnd type="triangle" w="med" len="med"/>
          </a:ln>
          <a:effectLst/>
        </p:spPr>
      </p:cxnSp>
      <p:cxnSp>
        <p:nvCxnSpPr>
          <p:cNvPr id="778263" name="AutoShape 23"/>
          <p:cNvCxnSpPr>
            <a:cxnSpLocks noChangeShapeType="1"/>
            <a:stCxn id="778254" idx="3"/>
            <a:endCxn id="778248" idx="1"/>
          </p:cNvCxnSpPr>
          <p:nvPr/>
        </p:nvCxnSpPr>
        <p:spPr bwMode="auto">
          <a:xfrm flipV="1">
            <a:off x="4191000" y="5676900"/>
            <a:ext cx="1295400" cy="609600"/>
          </a:xfrm>
          <a:prstGeom prst="straightConnector1">
            <a:avLst/>
          </a:prstGeom>
          <a:noFill/>
          <a:ln w="28575">
            <a:solidFill>
              <a:schemeClr val="folHlink"/>
            </a:solidFill>
            <a:round/>
            <a:headEnd/>
            <a:tailEnd type="triangle" w="med" len="med"/>
          </a:ln>
          <a:effectLst/>
        </p:spPr>
      </p:cxn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90" name="Rectangle 2"/>
          <p:cNvSpPr>
            <a:spLocks noGrp="1" noChangeArrowheads="1"/>
          </p:cNvSpPr>
          <p:nvPr>
            <p:ph type="title"/>
          </p:nvPr>
        </p:nvSpPr>
        <p:spPr>
          <a:xfrm>
            <a:off x="457200" y="155448"/>
            <a:ext cx="8686800" cy="1252728"/>
          </a:xfrm>
        </p:spPr>
        <p:txBody>
          <a:bodyPr>
            <a:normAutofit fontScale="90000"/>
          </a:bodyPr>
          <a:lstStyle/>
          <a:p>
            <a:r>
              <a:rPr lang="en-GB" dirty="0"/>
              <a:t>KDD Techniques for Web Applications: </a:t>
            </a:r>
            <a:br>
              <a:rPr lang="en-GB" dirty="0"/>
            </a:br>
            <a:r>
              <a:rPr lang="en-GB" dirty="0"/>
              <a:t>Examples (1)</a:t>
            </a:r>
          </a:p>
        </p:txBody>
      </p:sp>
      <p:sp>
        <p:nvSpPr>
          <p:cNvPr id="780291" name="Rectangle 3"/>
          <p:cNvSpPr>
            <a:spLocks noGrp="1" noChangeArrowheads="1"/>
          </p:cNvSpPr>
          <p:nvPr>
            <p:ph type="body" idx="1"/>
          </p:nvPr>
        </p:nvSpPr>
        <p:spPr/>
        <p:txBody>
          <a:bodyPr>
            <a:normAutofit fontScale="92500" lnSpcReduction="20000"/>
          </a:bodyPr>
          <a:lstStyle/>
          <a:p>
            <a:r>
              <a:rPr lang="en-GB" dirty="0"/>
              <a:t>Calibration of a Web server:</a:t>
            </a:r>
          </a:p>
          <a:p>
            <a:pPr lvl="1"/>
            <a:r>
              <a:rPr lang="en-GB" dirty="0"/>
              <a:t>Prediction of the next page invocation over a group of concurrent Web users under certain constraints</a:t>
            </a:r>
          </a:p>
          <a:p>
            <a:pPr lvl="2"/>
            <a:r>
              <a:rPr lang="en-GB" dirty="0"/>
              <a:t>Sequence mining, Markov chains</a:t>
            </a:r>
          </a:p>
          <a:p>
            <a:pPr>
              <a:spcBef>
                <a:spcPct val="200000"/>
              </a:spcBef>
            </a:pPr>
            <a:r>
              <a:rPr lang="en-GB" dirty="0"/>
              <a:t>Cross-selling of products:</a:t>
            </a:r>
          </a:p>
          <a:p>
            <a:pPr lvl="1"/>
            <a:r>
              <a:rPr lang="en-GB" dirty="0"/>
              <a:t>Mapping of Web pages/objects to products</a:t>
            </a:r>
          </a:p>
          <a:p>
            <a:pPr lvl="1"/>
            <a:r>
              <a:rPr lang="en-GB" dirty="0"/>
              <a:t>Discovery of associated products</a:t>
            </a:r>
          </a:p>
          <a:p>
            <a:pPr lvl="2"/>
            <a:r>
              <a:rPr lang="en-GB" dirty="0"/>
              <a:t>Association rules, Sequence Mining</a:t>
            </a:r>
          </a:p>
          <a:p>
            <a:pPr lvl="1"/>
            <a:r>
              <a:rPr lang="en-GB" dirty="0"/>
              <a:t>Placement of associated products on the same page</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F09552FD-0E49-44F0-B29B-1B95DD5BA116}" type="slidenum">
              <a:rPr lang="fr-FR"/>
              <a:pPr/>
              <a:t>6</a:t>
            </a:fld>
            <a:endParaRPr lang="fr-FR"/>
          </a:p>
        </p:txBody>
      </p:sp>
      <p:sp>
        <p:nvSpPr>
          <p:cNvPr id="1047554" name="Rectangle 2"/>
          <p:cNvSpPr>
            <a:spLocks noGrp="1" noChangeArrowheads="1"/>
          </p:cNvSpPr>
          <p:nvPr>
            <p:ph type="title"/>
          </p:nvPr>
        </p:nvSpPr>
        <p:spPr/>
        <p:txBody>
          <a:bodyPr/>
          <a:lstStyle/>
          <a:p>
            <a:r>
              <a:rPr lang="fr-FR"/>
              <a:t>E-business</a:t>
            </a:r>
            <a:endParaRPr lang="en-GB"/>
          </a:p>
        </p:txBody>
      </p:sp>
      <p:sp>
        <p:nvSpPr>
          <p:cNvPr id="1047555" name="Rectangle 3" descr="Rectangle: Click to edit Master text styles&#10;Second level&#10;Third level&#10;Fourth level&#10;Fifth level"/>
          <p:cNvSpPr>
            <a:spLocks noGrp="1" noChangeArrowheads="1"/>
          </p:cNvSpPr>
          <p:nvPr>
            <p:ph type="body" idx="1"/>
          </p:nvPr>
        </p:nvSpPr>
        <p:spPr/>
        <p:txBody>
          <a:bodyPr/>
          <a:lstStyle/>
          <a:p>
            <a:pPr>
              <a:lnSpc>
                <a:spcPct val="90000"/>
              </a:lnSpc>
            </a:pPr>
            <a:r>
              <a:rPr lang="fr-FR"/>
              <a:t>Use of of electronic means to conduct an organization’s business internally and/or externally</a:t>
            </a:r>
          </a:p>
          <a:p>
            <a:pPr>
              <a:lnSpc>
                <a:spcPct val="90000"/>
              </a:lnSpc>
            </a:pPr>
            <a:r>
              <a:rPr lang="fr-FR"/>
              <a:t>Internal e-business</a:t>
            </a:r>
          </a:p>
          <a:p>
            <a:pPr lvl="2">
              <a:lnSpc>
                <a:spcPct val="90000"/>
              </a:lnSpc>
            </a:pPr>
            <a:r>
              <a:rPr lang="fr-FR"/>
              <a:t>Better info sharing, knowledge dissemination</a:t>
            </a:r>
          </a:p>
          <a:p>
            <a:pPr lvl="2">
              <a:lnSpc>
                <a:spcPct val="90000"/>
              </a:lnSpc>
            </a:pPr>
            <a:r>
              <a:rPr lang="fr-FR"/>
              <a:t>management reporting</a:t>
            </a:r>
          </a:p>
          <a:p>
            <a:pPr>
              <a:lnSpc>
                <a:spcPct val="90000"/>
              </a:lnSpc>
            </a:pPr>
            <a:r>
              <a:rPr lang="fr-FR"/>
              <a:t> External e-business</a:t>
            </a:r>
          </a:p>
          <a:p>
            <a:pPr lvl="2">
              <a:lnSpc>
                <a:spcPct val="90000"/>
              </a:lnSpc>
            </a:pPr>
            <a:r>
              <a:rPr lang="fr-FR"/>
              <a:t>Formulation of a sales promotion,</a:t>
            </a:r>
          </a:p>
          <a:p>
            <a:pPr lvl="2">
              <a:lnSpc>
                <a:spcPct val="90000"/>
              </a:lnSpc>
            </a:pPr>
            <a:r>
              <a:rPr lang="fr-FR"/>
              <a:t>Collaboration with partners</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314" name="Rectangle 2"/>
          <p:cNvSpPr>
            <a:spLocks noGrp="1" noChangeArrowheads="1"/>
          </p:cNvSpPr>
          <p:nvPr>
            <p:ph type="title"/>
          </p:nvPr>
        </p:nvSpPr>
        <p:spPr>
          <a:xfrm>
            <a:off x="457200" y="155448"/>
            <a:ext cx="8686800" cy="1252728"/>
          </a:xfrm>
        </p:spPr>
        <p:txBody>
          <a:bodyPr>
            <a:normAutofit fontScale="90000"/>
          </a:bodyPr>
          <a:lstStyle/>
          <a:p>
            <a:r>
              <a:rPr lang="en-GB" dirty="0"/>
              <a:t>KDD Techniques for Web Applications: </a:t>
            </a:r>
            <a:br>
              <a:rPr lang="en-GB" dirty="0"/>
            </a:br>
            <a:r>
              <a:rPr lang="en-GB" dirty="0"/>
              <a:t>Examples (2)</a:t>
            </a:r>
          </a:p>
        </p:txBody>
      </p:sp>
      <p:sp>
        <p:nvSpPr>
          <p:cNvPr id="781315" name="Rectangle 3"/>
          <p:cNvSpPr>
            <a:spLocks noGrp="1" noChangeArrowheads="1"/>
          </p:cNvSpPr>
          <p:nvPr>
            <p:ph type="body" idx="1"/>
          </p:nvPr>
        </p:nvSpPr>
        <p:spPr/>
        <p:txBody>
          <a:bodyPr>
            <a:normAutofit fontScale="92500" lnSpcReduction="20000"/>
          </a:bodyPr>
          <a:lstStyle/>
          <a:p>
            <a:r>
              <a:rPr lang="en-GB" dirty="0"/>
              <a:t>Sophisticated cross-selling and up-selling of products:</a:t>
            </a:r>
          </a:p>
          <a:p>
            <a:pPr lvl="1"/>
            <a:r>
              <a:rPr lang="en-GB" dirty="0"/>
              <a:t>Mapping of pages/objects to products of different price groups</a:t>
            </a:r>
          </a:p>
          <a:p>
            <a:pPr lvl="1"/>
            <a:r>
              <a:rPr lang="en-GB" dirty="0"/>
              <a:t>Identification of Customer Groups</a:t>
            </a:r>
          </a:p>
          <a:p>
            <a:pPr lvl="2"/>
            <a:r>
              <a:rPr lang="en-GB" dirty="0"/>
              <a:t>Clustering, Classification</a:t>
            </a:r>
          </a:p>
          <a:p>
            <a:pPr lvl="1"/>
            <a:r>
              <a:rPr lang="en-GB" dirty="0"/>
              <a:t>Discovery of associated products of the same/different price categories</a:t>
            </a:r>
          </a:p>
          <a:p>
            <a:pPr lvl="2"/>
            <a:r>
              <a:rPr lang="en-GB" dirty="0"/>
              <a:t>Association rules, Sequence Mining</a:t>
            </a:r>
          </a:p>
          <a:p>
            <a:pPr lvl="1"/>
            <a:r>
              <a:rPr lang="en-GB" dirty="0"/>
              <a:t>Formulation of recommendations to the end-user</a:t>
            </a:r>
          </a:p>
          <a:p>
            <a:pPr lvl="2"/>
            <a:r>
              <a:rPr lang="en-GB" dirty="0"/>
              <a:t>Suggestions on associated products</a:t>
            </a:r>
          </a:p>
          <a:p>
            <a:pPr lvl="2"/>
            <a:r>
              <a:rPr lang="en-GB" dirty="0"/>
              <a:t>Suggestions based on the preferences of similar users</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82" name="Rectangle 2"/>
          <p:cNvSpPr>
            <a:spLocks noGrp="1" noChangeArrowheads="1"/>
          </p:cNvSpPr>
          <p:nvPr>
            <p:ph type="title"/>
          </p:nvPr>
        </p:nvSpPr>
        <p:spPr>
          <a:xfrm>
            <a:off x="458788" y="228600"/>
            <a:ext cx="8191500" cy="1400175"/>
          </a:xfrm>
        </p:spPr>
        <p:txBody>
          <a:bodyPr>
            <a:normAutofit fontScale="90000"/>
          </a:bodyPr>
          <a:lstStyle/>
          <a:p>
            <a:r>
              <a:rPr lang="de-DE"/>
              <a:t>CRM questions example:</a:t>
            </a:r>
            <a:br>
              <a:rPr lang="de-DE"/>
            </a:br>
            <a:r>
              <a:rPr lang="de-DE"/>
              <a:t>Why go to a shop ...</a:t>
            </a:r>
          </a:p>
        </p:txBody>
      </p:sp>
      <p:sp>
        <p:nvSpPr>
          <p:cNvPr id="1198083" name="Rectangle 3"/>
          <p:cNvSpPr>
            <a:spLocks noGrp="1" noChangeArrowheads="1"/>
          </p:cNvSpPr>
          <p:nvPr>
            <p:ph type="body" idx="1"/>
          </p:nvPr>
        </p:nvSpPr>
        <p:spPr>
          <a:xfrm>
            <a:off x="684213" y="1484313"/>
            <a:ext cx="7889875" cy="4232275"/>
          </a:xfrm>
        </p:spPr>
        <p:txBody>
          <a:bodyPr/>
          <a:lstStyle/>
          <a:p>
            <a:r>
              <a:rPr lang="de-DE"/>
              <a:t>... if everything is available on the Internet?</a:t>
            </a:r>
          </a:p>
        </p:txBody>
      </p:sp>
      <p:pic>
        <p:nvPicPr>
          <p:cNvPr id="1198084" name="Picture 4" descr="1-4bi"/>
          <p:cNvPicPr>
            <a:picLocks noChangeAspect="1" noChangeArrowheads="1"/>
          </p:cNvPicPr>
          <p:nvPr/>
        </p:nvPicPr>
        <p:blipFill>
          <a:blip r:embed="rId3"/>
          <a:srcRect/>
          <a:stretch>
            <a:fillRect/>
          </a:stretch>
        </p:blipFill>
        <p:spPr bwMode="auto">
          <a:xfrm>
            <a:off x="1908175" y="2133600"/>
            <a:ext cx="5080000" cy="3644900"/>
          </a:xfrm>
          <a:prstGeom prst="rect">
            <a:avLst/>
          </a:prstGeom>
          <a:noFill/>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738" name="Rectangle 2"/>
          <p:cNvSpPr>
            <a:spLocks noGrp="1" noChangeArrowheads="1"/>
          </p:cNvSpPr>
          <p:nvPr>
            <p:ph type="title"/>
          </p:nvPr>
        </p:nvSpPr>
        <p:spPr>
          <a:xfrm>
            <a:off x="457200" y="155448"/>
            <a:ext cx="8686800" cy="1252728"/>
          </a:xfrm>
        </p:spPr>
        <p:txBody>
          <a:bodyPr>
            <a:normAutofit fontScale="90000"/>
          </a:bodyPr>
          <a:lstStyle/>
          <a:p>
            <a:r>
              <a:rPr lang="de-DE" dirty="0"/>
              <a:t>A multi-channel retailer, its business goals, and analysis questions</a:t>
            </a:r>
          </a:p>
        </p:txBody>
      </p:sp>
      <p:sp>
        <p:nvSpPr>
          <p:cNvPr id="1012739" name="Rectangle 3"/>
          <p:cNvSpPr>
            <a:spLocks noGrp="1" noChangeArrowheads="1"/>
          </p:cNvSpPr>
          <p:nvPr>
            <p:ph type="body" idx="1"/>
          </p:nvPr>
        </p:nvSpPr>
        <p:spPr/>
        <p:txBody>
          <a:bodyPr/>
          <a:lstStyle/>
          <a:p>
            <a:r>
              <a:rPr lang="de-DE" dirty="0">
                <a:solidFill>
                  <a:srgbClr val="006666"/>
                </a:solidFill>
                <a:cs typeface="Arial" charset="0"/>
                <a:sym typeface="Wingdings" pitchFamily="2" charset="2"/>
              </a:rPr>
              <a:t>General goals</a:t>
            </a:r>
            <a:r>
              <a:rPr lang="de-DE" dirty="0">
                <a:cs typeface="Arial" charset="0"/>
                <a:sym typeface="Wingdings" pitchFamily="2" charset="2"/>
              </a:rPr>
              <a:t>: “Standard e-tailer goals“ – attract users/shoppers and convert them into customers</a:t>
            </a:r>
          </a:p>
          <a:p>
            <a:r>
              <a:rPr lang="de-DE" dirty="0">
                <a:solidFill>
                  <a:srgbClr val="006666"/>
                </a:solidFill>
                <a:cs typeface="Arial" charset="0"/>
                <a:sym typeface="Wingdings" pitchFamily="2" charset="2"/>
              </a:rPr>
              <a:t>Specific goals</a:t>
            </a:r>
            <a:r>
              <a:rPr lang="de-DE" dirty="0">
                <a:cs typeface="Arial" charset="0"/>
                <a:sym typeface="Wingdings" pitchFamily="2" charset="2"/>
              </a:rPr>
              <a:t>: assess the success of the Web site – in relation to other distribution channels</a:t>
            </a:r>
          </a:p>
          <a:p>
            <a:endParaRPr lang="de-DE" dirty="0"/>
          </a:p>
        </p:txBody>
      </p:sp>
      <p:sp>
        <p:nvSpPr>
          <p:cNvPr id="1012740" name="Text Box 4"/>
          <p:cNvSpPr txBox="1">
            <a:spLocks noChangeArrowheads="1"/>
          </p:cNvSpPr>
          <p:nvPr/>
        </p:nvSpPr>
        <p:spPr bwMode="auto">
          <a:xfrm>
            <a:off x="838200" y="4800600"/>
            <a:ext cx="7924800" cy="1990288"/>
          </a:xfrm>
          <a:prstGeom prst="rect">
            <a:avLst/>
          </a:prstGeom>
          <a:solidFill>
            <a:schemeClr val="bg1"/>
          </a:solidFill>
          <a:ln w="28575">
            <a:noFill/>
            <a:miter lim="800000"/>
            <a:headEnd/>
            <a:tailEnd/>
          </a:ln>
          <a:effectLst/>
        </p:spPr>
        <p:txBody>
          <a:bodyPr wrap="square" tIns="0" bIns="0">
            <a:spAutoFit/>
          </a:bodyPr>
          <a:lstStyle/>
          <a:p>
            <a:pPr eaLnBrk="1" hangingPunct="1">
              <a:spcBef>
                <a:spcPts val="800"/>
              </a:spcBef>
              <a:spcAft>
                <a:spcPts val="400"/>
              </a:spcAft>
              <a:buClr>
                <a:srgbClr val="006600"/>
              </a:buClr>
              <a:buSzPct val="150000"/>
            </a:pPr>
            <a:r>
              <a:rPr lang="de-DE" b="0" dirty="0">
                <a:solidFill>
                  <a:schemeClr val="bg2"/>
                </a:solidFill>
                <a:latin typeface="Tahoma" pitchFamily="34" charset="0"/>
                <a:cs typeface="Arial" charset="0"/>
                <a:sym typeface="Wingdings" pitchFamily="2" charset="2"/>
              </a:rPr>
              <a:t> Questions of the evaluation</a:t>
            </a:r>
            <a:r>
              <a:rPr lang="de-DE" b="0" dirty="0">
                <a:latin typeface="Tahoma" pitchFamily="34" charset="0"/>
                <a:cs typeface="Arial" charset="0"/>
                <a:sym typeface="Wingdings" pitchFamily="2" charset="2"/>
              </a:rPr>
              <a:t>:</a:t>
            </a:r>
          </a:p>
          <a:p>
            <a:pPr eaLnBrk="1" hangingPunct="1">
              <a:spcBef>
                <a:spcPts val="800"/>
              </a:spcBef>
              <a:spcAft>
                <a:spcPts val="400"/>
              </a:spcAft>
              <a:buClr>
                <a:srgbClr val="006600"/>
              </a:buClr>
              <a:buSzPct val="150000"/>
              <a:buFontTx/>
              <a:buChar char="•"/>
            </a:pPr>
            <a:r>
              <a:rPr lang="de-DE" b="0" dirty="0">
                <a:latin typeface="Tahoma" pitchFamily="34" charset="0"/>
                <a:cs typeface="Arial" charset="0"/>
              </a:rPr>
              <a:t> What </a:t>
            </a:r>
            <a:r>
              <a:rPr lang="de-DE" b="0" i="1" dirty="0">
                <a:latin typeface="Tahoma" pitchFamily="34" charset="0"/>
                <a:cs typeface="Arial" charset="0"/>
              </a:rPr>
              <a:t>business metrics</a:t>
            </a:r>
            <a:r>
              <a:rPr lang="de-DE" b="0" dirty="0">
                <a:latin typeface="Tahoma" pitchFamily="34" charset="0"/>
                <a:cs typeface="Arial" charset="0"/>
              </a:rPr>
              <a:t> can be calculated from Web usage data, transaction and demographic data for determining online success? </a:t>
            </a:r>
          </a:p>
          <a:p>
            <a:pPr eaLnBrk="1" hangingPunct="1">
              <a:spcBef>
                <a:spcPts val="800"/>
              </a:spcBef>
              <a:spcAft>
                <a:spcPts val="400"/>
              </a:spcAft>
              <a:buClr>
                <a:srgbClr val="006600"/>
              </a:buClr>
              <a:buSzPct val="150000"/>
              <a:buFontTx/>
              <a:buChar char="•"/>
            </a:pPr>
            <a:r>
              <a:rPr lang="de-DE" b="0" dirty="0">
                <a:latin typeface="Tahoma" pitchFamily="34" charset="0"/>
                <a:cs typeface="Arial" charset="0"/>
                <a:sym typeface="Wingdings" pitchFamily="2" charset="2"/>
              </a:rPr>
              <a:t> </a:t>
            </a:r>
            <a:r>
              <a:rPr lang="de-DE" b="0" dirty="0">
                <a:latin typeface="Tahoma" pitchFamily="34" charset="0"/>
                <a:cs typeface="Arial" charset="0"/>
              </a:rPr>
              <a:t>Are there </a:t>
            </a:r>
            <a:r>
              <a:rPr lang="de-DE" b="0" i="1" dirty="0">
                <a:latin typeface="Tahoma" pitchFamily="34" charset="0"/>
                <a:cs typeface="Arial" charset="0"/>
              </a:rPr>
              <a:t>cross-channel effects</a:t>
            </a:r>
            <a:r>
              <a:rPr lang="de-DE" b="0" dirty="0">
                <a:latin typeface="Tahoma" pitchFamily="34" charset="0"/>
                <a:cs typeface="Arial" charset="0"/>
              </a:rPr>
              <a:t> between a company</a:t>
            </a:r>
            <a:r>
              <a:rPr lang="de-DE" b="0" dirty="0">
                <a:latin typeface="Arial"/>
                <a:cs typeface="Arial" charset="0"/>
              </a:rPr>
              <a:t>‘</a:t>
            </a:r>
            <a:r>
              <a:rPr lang="de-DE" b="0" dirty="0">
                <a:latin typeface="Tahoma" pitchFamily="34" charset="0"/>
                <a:cs typeface="Arial" charset="0"/>
              </a:rPr>
              <a:t>s e-shop and its physical stores</a:t>
            </a:r>
            <a:r>
              <a:rPr lang="en-US" b="0" dirty="0">
                <a:latin typeface="Tahoma" pitchFamily="34" charset="0"/>
                <a:cs typeface="Arial" charset="0"/>
              </a:rPr>
              <a:t>? </a:t>
            </a:r>
          </a:p>
          <a:p>
            <a:pPr eaLnBrk="1" hangingPunct="1"/>
            <a:endParaRPr lang="de-DE" sz="1600" b="0" dirty="0">
              <a:latin typeface="Tahoma"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0130" name="Rectangle 2"/>
          <p:cNvSpPr>
            <a:spLocks noGrp="1" noChangeArrowheads="1"/>
          </p:cNvSpPr>
          <p:nvPr>
            <p:ph type="title"/>
          </p:nvPr>
        </p:nvSpPr>
        <p:spPr/>
        <p:txBody>
          <a:bodyPr/>
          <a:lstStyle/>
          <a:p>
            <a:r>
              <a:rPr lang="de-DE"/>
              <a:t>The site</a:t>
            </a:r>
          </a:p>
        </p:txBody>
      </p:sp>
      <p:grpSp>
        <p:nvGrpSpPr>
          <p:cNvPr id="2" name="Group 4"/>
          <p:cNvGrpSpPr>
            <a:grpSpLocks/>
          </p:cNvGrpSpPr>
          <p:nvPr/>
        </p:nvGrpSpPr>
        <p:grpSpPr bwMode="auto">
          <a:xfrm>
            <a:off x="539750" y="1125538"/>
            <a:ext cx="7632700" cy="5399087"/>
            <a:chOff x="3243" y="1133"/>
            <a:chExt cx="2206" cy="1598"/>
          </a:xfrm>
        </p:grpSpPr>
        <p:pic>
          <p:nvPicPr>
            <p:cNvPr id="1200133" name="Picture 5"/>
            <p:cNvPicPr>
              <a:picLocks noChangeAspect="1" noChangeArrowheads="1"/>
            </p:cNvPicPr>
            <p:nvPr/>
          </p:nvPicPr>
          <p:blipFill>
            <a:blip r:embed="rId2"/>
            <a:srcRect/>
            <a:stretch>
              <a:fillRect/>
            </a:stretch>
          </p:blipFill>
          <p:spPr bwMode="auto">
            <a:xfrm>
              <a:off x="3243" y="1133"/>
              <a:ext cx="2206" cy="1598"/>
            </a:xfrm>
            <a:prstGeom prst="rect">
              <a:avLst/>
            </a:prstGeom>
            <a:noFill/>
            <a:ln w="57150">
              <a:miter lim="800000"/>
              <a:headEnd/>
              <a:tailEnd/>
            </a:ln>
            <a:effectLst/>
          </p:spPr>
        </p:pic>
        <p:sp>
          <p:nvSpPr>
            <p:cNvPr id="1200134" name="Rectangle 6"/>
            <p:cNvSpPr>
              <a:spLocks noChangeArrowheads="1"/>
            </p:cNvSpPr>
            <p:nvPr/>
          </p:nvSpPr>
          <p:spPr bwMode="auto">
            <a:xfrm>
              <a:off x="3243" y="1389"/>
              <a:ext cx="544" cy="272"/>
            </a:xfrm>
            <a:prstGeom prst="rect">
              <a:avLst/>
            </a:prstGeom>
            <a:solidFill>
              <a:schemeClr val="tx2"/>
            </a:solidFill>
            <a:ln w="57150">
              <a:noFill/>
              <a:miter lim="800000"/>
              <a:headEnd/>
              <a:tailEnd/>
            </a:ln>
            <a:effectLst/>
          </p:spPr>
          <p:txBody>
            <a:bodyPr wrap="none" tIns="0" bIns="0" anchor="ctr"/>
            <a:lstStyle/>
            <a:p>
              <a:endParaRPr lang="en-US"/>
            </a:p>
          </p:txBody>
        </p:sp>
        <p:sp>
          <p:nvSpPr>
            <p:cNvPr id="1200135" name="Rectangle 7"/>
            <p:cNvSpPr>
              <a:spLocks noChangeArrowheads="1"/>
            </p:cNvSpPr>
            <p:nvPr/>
          </p:nvSpPr>
          <p:spPr bwMode="auto">
            <a:xfrm>
              <a:off x="3281" y="1133"/>
              <a:ext cx="1096" cy="256"/>
            </a:xfrm>
            <a:prstGeom prst="rect">
              <a:avLst/>
            </a:prstGeom>
            <a:solidFill>
              <a:schemeClr val="tx2"/>
            </a:solidFill>
            <a:ln w="57150">
              <a:noFill/>
              <a:miter lim="800000"/>
              <a:headEnd/>
              <a:tailEnd/>
            </a:ln>
            <a:effectLst/>
          </p:spPr>
          <p:txBody>
            <a:bodyPr wrap="none" tIns="0" bIns="0"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6" name="Rectangle 2"/>
          <p:cNvSpPr>
            <a:spLocks noGrp="1" noChangeArrowheads="1"/>
          </p:cNvSpPr>
          <p:nvPr>
            <p:ph type="title"/>
          </p:nvPr>
        </p:nvSpPr>
        <p:spPr/>
        <p:txBody>
          <a:bodyPr/>
          <a:lstStyle/>
          <a:p>
            <a:r>
              <a:rPr lang="de-DE"/>
              <a:t>Outline of the KDD process</a:t>
            </a:r>
          </a:p>
        </p:txBody>
      </p:sp>
      <p:sp>
        <p:nvSpPr>
          <p:cNvPr id="1014787" name="Rectangle 3"/>
          <p:cNvSpPr>
            <a:spLocks noGrp="1" noChangeArrowheads="1"/>
          </p:cNvSpPr>
          <p:nvPr>
            <p:ph type="body" idx="1"/>
          </p:nvPr>
        </p:nvSpPr>
        <p:spPr>
          <a:xfrm>
            <a:off x="762000" y="3657600"/>
            <a:ext cx="7889875" cy="2597150"/>
          </a:xfrm>
        </p:spPr>
        <p:txBody>
          <a:bodyPr/>
          <a:lstStyle/>
          <a:p>
            <a:pPr>
              <a:lnSpc>
                <a:spcPct val="80000"/>
              </a:lnSpc>
            </a:pPr>
            <a:r>
              <a:rPr lang="de-DE" sz="1800"/>
              <a:t>Data preparation:</a:t>
            </a:r>
          </a:p>
          <a:p>
            <a:pPr lvl="1">
              <a:lnSpc>
                <a:spcPct val="80000"/>
              </a:lnSpc>
            </a:pPr>
            <a:r>
              <a:rPr lang="de-DE" sz="1800" b="0"/>
              <a:t>Session IDs; usual data cleaning steps </a:t>
            </a:r>
          </a:p>
          <a:p>
            <a:pPr lvl="1">
              <a:lnSpc>
                <a:spcPct val="80000"/>
              </a:lnSpc>
            </a:pPr>
            <a:r>
              <a:rPr lang="de-DE" sz="1800" b="0"/>
              <a:t>Linking of sessions &amp; transaction information (anonymized)</a:t>
            </a:r>
          </a:p>
          <a:p>
            <a:r>
              <a:rPr lang="de-DE" sz="1800"/>
              <a:t>Modelling / pattern discovery: </a:t>
            </a:r>
          </a:p>
          <a:p>
            <a:pPr lvl="1"/>
            <a:r>
              <a:rPr lang="de-DE" sz="1800" b="0"/>
              <a:t>Web metrics, cluster analysis, association rules, sequence mining + correlation analysis, questionnaire study, qualitative market analysis</a:t>
            </a:r>
          </a:p>
          <a:p>
            <a:r>
              <a:rPr lang="de-DE" sz="1800"/>
              <a:t>Evaluation: </a:t>
            </a:r>
            <a:r>
              <a:rPr lang="de-DE" sz="1800" b="0"/>
              <a:t>Interesting patterns</a:t>
            </a:r>
          </a:p>
        </p:txBody>
      </p:sp>
      <p:pic>
        <p:nvPicPr>
          <p:cNvPr id="1014788" name="Picture 4" descr="187343_CRISPart"/>
          <p:cNvPicPr>
            <a:picLocks noChangeAspect="1" noChangeArrowheads="1"/>
          </p:cNvPicPr>
          <p:nvPr/>
        </p:nvPicPr>
        <p:blipFill>
          <a:blip r:embed="rId3"/>
          <a:srcRect/>
          <a:stretch>
            <a:fillRect/>
          </a:stretch>
        </p:blipFill>
        <p:spPr bwMode="auto">
          <a:xfrm>
            <a:off x="5638800" y="838200"/>
            <a:ext cx="3505200" cy="3490913"/>
          </a:xfrm>
          <a:prstGeom prst="rect">
            <a:avLst/>
          </a:prstGeom>
          <a:noFill/>
        </p:spPr>
      </p:pic>
      <p:sp>
        <p:nvSpPr>
          <p:cNvPr id="1014789" name="Rectangle 5"/>
          <p:cNvSpPr>
            <a:spLocks noChangeArrowheads="1"/>
          </p:cNvSpPr>
          <p:nvPr/>
        </p:nvSpPr>
        <p:spPr bwMode="auto">
          <a:xfrm>
            <a:off x="685800" y="990600"/>
            <a:ext cx="5257800" cy="2514600"/>
          </a:xfrm>
          <a:prstGeom prst="rect">
            <a:avLst/>
          </a:prstGeom>
          <a:noFill/>
          <a:ln w="9525">
            <a:noFill/>
            <a:miter lim="800000"/>
            <a:headEnd/>
            <a:tailEnd/>
          </a:ln>
          <a:effectLst/>
        </p:spPr>
        <p:txBody>
          <a:bodyPr/>
          <a:lstStyle/>
          <a:p>
            <a:pPr eaLnBrk="1" hangingPunct="1">
              <a:lnSpc>
                <a:spcPct val="90000"/>
              </a:lnSpc>
              <a:spcBef>
                <a:spcPts val="800"/>
              </a:spcBef>
              <a:spcAft>
                <a:spcPts val="400"/>
              </a:spcAft>
              <a:buClr>
                <a:srgbClr val="006600"/>
              </a:buClr>
              <a:buSzPct val="150000"/>
            </a:pPr>
            <a:endParaRPr lang="de-DE" sz="1800">
              <a:latin typeface="Tahoma" pitchFamily="34" charset="0"/>
              <a:cs typeface="Times New Roman" pitchFamily="18" charset="0"/>
            </a:endParaRPr>
          </a:p>
          <a:p>
            <a:pPr eaLnBrk="1" hangingPunct="1">
              <a:lnSpc>
                <a:spcPct val="90000"/>
              </a:lnSpc>
              <a:spcBef>
                <a:spcPts val="800"/>
              </a:spcBef>
              <a:spcAft>
                <a:spcPts val="400"/>
              </a:spcAft>
              <a:buClr>
                <a:srgbClr val="006600"/>
              </a:buClr>
              <a:buSzPct val="150000"/>
            </a:pPr>
            <a:r>
              <a:rPr lang="de-DE" sz="1800">
                <a:cs typeface="Times New Roman" pitchFamily="18" charset="0"/>
              </a:rPr>
              <a:t>Business underst.</a:t>
            </a:r>
            <a:r>
              <a:rPr lang="de-DE" sz="1800" b="0">
                <a:cs typeface="Times New Roman" pitchFamily="18" charset="0"/>
              </a:rPr>
              <a:t>: customer buying process</a:t>
            </a:r>
          </a:p>
          <a:p>
            <a:pPr eaLnBrk="1" hangingPunct="1">
              <a:lnSpc>
                <a:spcPct val="90000"/>
              </a:lnSpc>
              <a:spcBef>
                <a:spcPts val="800"/>
              </a:spcBef>
              <a:spcAft>
                <a:spcPts val="400"/>
              </a:spcAft>
              <a:buClr>
                <a:srgbClr val="006600"/>
              </a:buClr>
              <a:buSzPct val="150000"/>
            </a:pPr>
            <a:r>
              <a:rPr lang="de-DE" sz="1800">
                <a:cs typeface="Times New Roman" pitchFamily="18" charset="0"/>
              </a:rPr>
              <a:t>Data</a:t>
            </a:r>
            <a:r>
              <a:rPr lang="de-DE" sz="1800" b="0">
                <a:cs typeface="Times New Roman" pitchFamily="18" charset="0"/>
              </a:rPr>
              <a:t>: </a:t>
            </a:r>
          </a:p>
          <a:p>
            <a:pPr marL="476250" lvl="1" indent="-285750" eaLnBrk="1" hangingPunct="1">
              <a:lnSpc>
                <a:spcPct val="90000"/>
              </a:lnSpc>
              <a:spcBef>
                <a:spcPts val="800"/>
              </a:spcBef>
              <a:spcAft>
                <a:spcPts val="400"/>
              </a:spcAft>
              <a:buClr>
                <a:srgbClr val="006600"/>
              </a:buClr>
              <a:buSzPct val="125000"/>
              <a:buFont typeface="Wingdings" pitchFamily="2" charset="2"/>
              <a:buChar char="§"/>
            </a:pPr>
            <a:r>
              <a:rPr lang="de-DE" sz="1800" b="0">
                <a:cs typeface="Times New Roman" pitchFamily="18" charset="0"/>
              </a:rPr>
              <a:t>Web server sessions, transaction info.</a:t>
            </a:r>
          </a:p>
          <a:p>
            <a:pPr eaLnBrk="1" hangingPunct="1">
              <a:lnSpc>
                <a:spcPct val="90000"/>
              </a:lnSpc>
              <a:spcBef>
                <a:spcPts val="800"/>
              </a:spcBef>
              <a:spcAft>
                <a:spcPts val="400"/>
              </a:spcAft>
              <a:buClr>
                <a:srgbClr val="006600"/>
              </a:buClr>
              <a:buSzPct val="150000"/>
            </a:pPr>
            <a:r>
              <a:rPr lang="de-DE" sz="1800">
                <a:cs typeface="Times New Roman" pitchFamily="18" charset="0"/>
              </a:rPr>
              <a:t>Data understanding</a:t>
            </a:r>
            <a:r>
              <a:rPr lang="de-DE" sz="1800" b="0">
                <a:cs typeface="Times New Roman" pitchFamily="18" charset="0"/>
              </a:rPr>
              <a:t> – main step: </a:t>
            </a:r>
          </a:p>
          <a:p>
            <a:pPr marL="476250" lvl="1" indent="-285750" eaLnBrk="1" hangingPunct="1">
              <a:lnSpc>
                <a:spcPct val="90000"/>
              </a:lnSpc>
              <a:spcBef>
                <a:spcPts val="800"/>
              </a:spcBef>
              <a:spcAft>
                <a:spcPts val="400"/>
              </a:spcAft>
              <a:buClr>
                <a:srgbClr val="006600"/>
              </a:buClr>
              <a:buSzPct val="125000"/>
              <a:buFont typeface="Wingdings" pitchFamily="2" charset="2"/>
              <a:buChar char="§"/>
            </a:pPr>
            <a:r>
              <a:rPr lang="de-DE" sz="1800" b="0">
                <a:cs typeface="Times New Roman" pitchFamily="18" charset="0"/>
              </a:rPr>
              <a:t>modelling the semantics of the site in terms of a hierarchy of service concepts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62" name="Rectangle 2"/>
          <p:cNvSpPr>
            <a:spLocks noGrp="1" noChangeArrowheads="1"/>
          </p:cNvSpPr>
          <p:nvPr>
            <p:ph type="title"/>
          </p:nvPr>
        </p:nvSpPr>
        <p:spPr/>
        <p:txBody>
          <a:bodyPr>
            <a:normAutofit fontScale="90000"/>
          </a:bodyPr>
          <a:lstStyle/>
          <a:p>
            <a:r>
              <a:rPr lang="de-DE"/>
              <a:t>Description of the site and its services</a:t>
            </a:r>
          </a:p>
        </p:txBody>
      </p:sp>
      <p:sp>
        <p:nvSpPr>
          <p:cNvPr id="1013763" name="Rectangle 3"/>
          <p:cNvSpPr>
            <a:spLocks noGrp="1" noChangeArrowheads="1"/>
          </p:cNvSpPr>
          <p:nvPr>
            <p:ph type="body" idx="1"/>
          </p:nvPr>
        </p:nvSpPr>
        <p:spPr/>
        <p:txBody>
          <a:bodyPr/>
          <a:lstStyle/>
          <a:p>
            <a:pPr lvl="1"/>
            <a:r>
              <a:rPr lang="de-DE"/>
              <a:t>The retailer operates an e-shop and more than 5000 retail shops in over 10 European countries</a:t>
            </a:r>
          </a:p>
          <a:p>
            <a:pPr lvl="1"/>
            <a:r>
              <a:rPr lang="de-DE"/>
              <a:t>It sells a wide range of consumer electronics</a:t>
            </a:r>
          </a:p>
          <a:p>
            <a:pPr lvl="1"/>
            <a:r>
              <a:rPr lang="de-DE"/>
              <a:t>Online customers can pay, pick-up/deliver and return both online and offline</a:t>
            </a:r>
          </a:p>
          <a:p>
            <a:pPr lvl="1"/>
            <a:r>
              <a:rPr lang="de-DE"/>
              <a:t>Web pages provide for all tasks in the customer buying process</a:t>
            </a:r>
          </a:p>
          <a:p>
            <a:endParaRPr lang="de-DE"/>
          </a:p>
          <a:p>
            <a:endParaRPr lang="de-DE"/>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7490" name="Rectangle 2"/>
          <p:cNvSpPr>
            <a:spLocks noGrp="1" noChangeArrowheads="1"/>
          </p:cNvSpPr>
          <p:nvPr>
            <p:ph type="title"/>
          </p:nvPr>
        </p:nvSpPr>
        <p:spPr/>
        <p:txBody>
          <a:bodyPr>
            <a:normAutofit fontScale="90000"/>
          </a:bodyPr>
          <a:lstStyle/>
          <a:p>
            <a:r>
              <a:rPr lang="de-DE"/>
              <a:t>Purchase Phases (Page Concepts) at Large MC Retailers</a:t>
            </a:r>
          </a:p>
        </p:txBody>
      </p:sp>
      <p:sp>
        <p:nvSpPr>
          <p:cNvPr id="1087492" name="Rectangle 4"/>
          <p:cNvSpPr>
            <a:spLocks noChangeArrowheads="1"/>
          </p:cNvSpPr>
          <p:nvPr/>
        </p:nvSpPr>
        <p:spPr bwMode="auto">
          <a:xfrm>
            <a:off x="838200" y="5715000"/>
            <a:ext cx="8018463" cy="533400"/>
          </a:xfrm>
          <a:prstGeom prst="rect">
            <a:avLst/>
          </a:prstGeom>
          <a:noFill/>
          <a:ln w="12700">
            <a:noFill/>
            <a:miter lim="800000"/>
            <a:headEnd/>
            <a:tailEnd/>
          </a:ln>
          <a:effectLst/>
        </p:spPr>
        <p:txBody>
          <a:bodyPr lIns="0" tIns="0" rIns="0" bIns="0"/>
          <a:lstStyle/>
          <a:p>
            <a:pPr marL="457200" indent="-457200">
              <a:lnSpc>
                <a:spcPct val="90000"/>
              </a:lnSpc>
              <a:spcBef>
                <a:spcPct val="40000"/>
              </a:spcBef>
              <a:buClr>
                <a:schemeClr val="tx1"/>
              </a:buClr>
              <a:buFont typeface="Wingdings" pitchFamily="2" charset="2"/>
              <a:buNone/>
            </a:pPr>
            <a:r>
              <a:rPr lang="en-GB" sz="1800" i="1">
                <a:cs typeface="Arial" charset="0"/>
              </a:rPr>
              <a:t>1.	Acquisition (home):</a:t>
            </a:r>
            <a:r>
              <a:rPr lang="en-GB" sz="1800" b="0">
                <a:cs typeface="Arial" charset="0"/>
              </a:rPr>
              <a:t> All Web pages that are semantically related to the initial acquisition of a visitor</a:t>
            </a:r>
          </a:p>
        </p:txBody>
      </p:sp>
      <p:pic>
        <p:nvPicPr>
          <p:cNvPr id="1087493" name="Picture 5"/>
          <p:cNvPicPr>
            <a:picLocks noChangeAspect="1" noChangeArrowheads="1"/>
          </p:cNvPicPr>
          <p:nvPr/>
        </p:nvPicPr>
        <p:blipFill>
          <a:blip r:embed="rId3"/>
          <a:srcRect l="298" t="13428" r="45996" b="33984"/>
          <a:stretch>
            <a:fillRect/>
          </a:stretch>
        </p:blipFill>
        <p:spPr bwMode="auto">
          <a:xfrm>
            <a:off x="2740025" y="2590800"/>
            <a:ext cx="3584575" cy="2632075"/>
          </a:xfrm>
          <a:prstGeom prst="rect">
            <a:avLst/>
          </a:prstGeom>
          <a:noFill/>
          <a:ln w="19050">
            <a:noFill/>
            <a:miter lim="800000"/>
            <a:headEnd/>
            <a:tailEnd/>
          </a:ln>
          <a:effectLst/>
        </p:spPr>
      </p:pic>
      <p:sp>
        <p:nvSpPr>
          <p:cNvPr id="1087494" name="AutoShape 6"/>
          <p:cNvSpPr>
            <a:spLocks noChangeArrowheads="1"/>
          </p:cNvSpPr>
          <p:nvPr/>
        </p:nvSpPr>
        <p:spPr bwMode="auto">
          <a:xfrm>
            <a:off x="414338" y="1600200"/>
            <a:ext cx="1524000" cy="762000"/>
          </a:xfrm>
          <a:prstGeom prst="homePlate">
            <a:avLst>
              <a:gd name="adj" fmla="val 23130"/>
            </a:avLst>
          </a:prstGeom>
          <a:solidFill>
            <a:srgbClr val="66FFCC"/>
          </a:solidFill>
          <a:ln w="19050">
            <a:solidFill>
              <a:srgbClr val="00FFFF"/>
            </a:solidFill>
            <a:miter lim="800000"/>
            <a:headEnd/>
            <a:tailEnd/>
          </a:ln>
          <a:effectLst/>
        </p:spPr>
        <p:txBody>
          <a:bodyPr anchor="ctr"/>
          <a:lstStyle/>
          <a:p>
            <a:pPr algn="ctr" defTabSz="762000">
              <a:lnSpc>
                <a:spcPts val="1400"/>
              </a:lnSpc>
            </a:pPr>
            <a:r>
              <a:rPr lang="en-GB" altLang="en-GB" sz="1600"/>
              <a:t>Home (Acquisition)</a:t>
            </a:r>
            <a:endParaRPr lang="de-DE" altLang="en-GB" sz="1600"/>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9538" name="Rectangle 2"/>
          <p:cNvSpPr>
            <a:spLocks noGrp="1" noChangeArrowheads="1"/>
          </p:cNvSpPr>
          <p:nvPr>
            <p:ph type="title"/>
          </p:nvPr>
        </p:nvSpPr>
        <p:spPr/>
        <p:txBody>
          <a:bodyPr>
            <a:normAutofit fontScale="90000"/>
          </a:bodyPr>
          <a:lstStyle/>
          <a:p>
            <a:r>
              <a:rPr lang="de-DE"/>
              <a:t>Purchase Phases (Page Concepts) at Large MC Retailers</a:t>
            </a:r>
          </a:p>
        </p:txBody>
      </p:sp>
      <p:sp>
        <p:nvSpPr>
          <p:cNvPr id="1089540" name="AutoShape 4"/>
          <p:cNvSpPr>
            <a:spLocks noChangeArrowheads="1"/>
          </p:cNvSpPr>
          <p:nvPr/>
        </p:nvSpPr>
        <p:spPr bwMode="auto">
          <a:xfrm>
            <a:off x="414338" y="1600200"/>
            <a:ext cx="1524000" cy="762000"/>
          </a:xfrm>
          <a:prstGeom prst="homePlate">
            <a:avLst>
              <a:gd name="adj" fmla="val 23130"/>
            </a:avLst>
          </a:prstGeom>
          <a:solidFill>
            <a:srgbClr val="66FFCC"/>
          </a:solidFill>
          <a:ln w="19050">
            <a:solidFill>
              <a:srgbClr val="00FFFF"/>
            </a:solidFill>
            <a:miter lim="800000"/>
            <a:headEnd/>
            <a:tailEnd/>
          </a:ln>
          <a:effectLst/>
        </p:spPr>
        <p:txBody>
          <a:bodyPr anchor="ctr"/>
          <a:lstStyle/>
          <a:p>
            <a:pPr algn="ctr" defTabSz="762000">
              <a:lnSpc>
                <a:spcPts val="1400"/>
              </a:lnSpc>
            </a:pPr>
            <a:r>
              <a:rPr lang="en-GB" altLang="en-GB" sz="1600"/>
              <a:t>Home (Acquisition)</a:t>
            </a:r>
            <a:endParaRPr lang="de-DE" altLang="en-GB" sz="1600"/>
          </a:p>
        </p:txBody>
      </p:sp>
      <p:sp>
        <p:nvSpPr>
          <p:cNvPr id="1089541" name="Rectangle 5"/>
          <p:cNvSpPr>
            <a:spLocks noChangeArrowheads="1"/>
          </p:cNvSpPr>
          <p:nvPr/>
        </p:nvSpPr>
        <p:spPr bwMode="auto">
          <a:xfrm>
            <a:off x="838200" y="5715000"/>
            <a:ext cx="8018463" cy="533400"/>
          </a:xfrm>
          <a:prstGeom prst="rect">
            <a:avLst/>
          </a:prstGeom>
          <a:noFill/>
          <a:ln w="12700">
            <a:noFill/>
            <a:miter lim="800000"/>
            <a:headEnd/>
            <a:tailEnd/>
          </a:ln>
          <a:effectLst/>
        </p:spPr>
        <p:txBody>
          <a:bodyPr lIns="0" tIns="0" rIns="0" bIns="0"/>
          <a:lstStyle/>
          <a:p>
            <a:pPr marL="457200" indent="-457200">
              <a:lnSpc>
                <a:spcPct val="90000"/>
              </a:lnSpc>
              <a:spcBef>
                <a:spcPct val="40000"/>
              </a:spcBef>
              <a:buClr>
                <a:schemeClr val="tx1"/>
              </a:buClr>
              <a:buFont typeface="Wingdings" pitchFamily="2" charset="2"/>
              <a:buNone/>
            </a:pPr>
            <a:r>
              <a:rPr lang="en-GB" sz="1800" i="1">
                <a:cs typeface="Arial" charset="0"/>
              </a:rPr>
              <a:t>2.	Catalogue information</a:t>
            </a:r>
            <a:r>
              <a:rPr lang="en-GB" sz="1800">
                <a:cs typeface="Arial" charset="0"/>
              </a:rPr>
              <a:t>:</a:t>
            </a:r>
            <a:r>
              <a:rPr lang="en-GB" sz="1800" b="0">
                <a:cs typeface="Arial" charset="0"/>
              </a:rPr>
              <a:t> pages providing an overview of product categories. </a:t>
            </a:r>
          </a:p>
        </p:txBody>
      </p:sp>
      <p:pic>
        <p:nvPicPr>
          <p:cNvPr id="1089542" name="Picture 6"/>
          <p:cNvPicPr>
            <a:picLocks noChangeAspect="1" noChangeArrowheads="1"/>
          </p:cNvPicPr>
          <p:nvPr/>
        </p:nvPicPr>
        <p:blipFill>
          <a:blip r:embed="rId3"/>
          <a:srcRect l="298" t="13428" r="46562" b="33228"/>
          <a:stretch>
            <a:fillRect/>
          </a:stretch>
        </p:blipFill>
        <p:spPr bwMode="auto">
          <a:xfrm>
            <a:off x="2743200" y="2587625"/>
            <a:ext cx="3544888" cy="2670175"/>
          </a:xfrm>
          <a:prstGeom prst="rect">
            <a:avLst/>
          </a:prstGeom>
          <a:noFill/>
          <a:ln w="19050">
            <a:noFill/>
            <a:miter lim="800000"/>
            <a:headEnd/>
            <a:tailEnd/>
          </a:ln>
          <a:effectLst/>
        </p:spPr>
      </p:pic>
      <p:sp>
        <p:nvSpPr>
          <p:cNvPr id="1089543" name="AutoShape 7"/>
          <p:cNvSpPr>
            <a:spLocks noChangeArrowheads="1"/>
          </p:cNvSpPr>
          <p:nvPr/>
        </p:nvSpPr>
        <p:spPr bwMode="auto">
          <a:xfrm>
            <a:off x="1817688" y="1600200"/>
            <a:ext cx="1524000" cy="762000"/>
          </a:xfrm>
          <a:prstGeom prst="chevron">
            <a:avLst>
              <a:gd name="adj" fmla="val 23852"/>
            </a:avLst>
          </a:prstGeom>
          <a:solidFill>
            <a:schemeClr val="bg2"/>
          </a:solidFill>
          <a:ln w="19050">
            <a:solidFill>
              <a:srgbClr val="00B0E0"/>
            </a:solidFill>
            <a:miter lim="800000"/>
            <a:headEnd/>
            <a:tailEnd/>
          </a:ln>
          <a:effectLst/>
        </p:spPr>
        <p:txBody>
          <a:bodyPr lIns="126000" anchor="ctr"/>
          <a:lstStyle/>
          <a:p>
            <a:pPr algn="ctr" defTabSz="762000">
              <a:lnSpc>
                <a:spcPts val="1400"/>
              </a:lnSpc>
            </a:pPr>
            <a:r>
              <a:rPr lang="en-GB" altLang="en-GB" sz="1600"/>
              <a:t> Product   Impression</a:t>
            </a:r>
            <a:endParaRPr lang="de-DE" altLang="en-GB" sz="160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1586" name="Rectangle 2"/>
          <p:cNvSpPr>
            <a:spLocks noGrp="1" noChangeArrowheads="1"/>
          </p:cNvSpPr>
          <p:nvPr>
            <p:ph type="title"/>
          </p:nvPr>
        </p:nvSpPr>
        <p:spPr/>
        <p:txBody>
          <a:bodyPr>
            <a:normAutofit fontScale="90000"/>
          </a:bodyPr>
          <a:lstStyle/>
          <a:p>
            <a:r>
              <a:rPr lang="de-DE"/>
              <a:t>Purchase Phases (Page Concepts) at Large MC Retailers</a:t>
            </a:r>
          </a:p>
        </p:txBody>
      </p:sp>
      <p:sp>
        <p:nvSpPr>
          <p:cNvPr id="1091588" name="AutoShape 4"/>
          <p:cNvSpPr>
            <a:spLocks noChangeArrowheads="1"/>
          </p:cNvSpPr>
          <p:nvPr/>
        </p:nvSpPr>
        <p:spPr bwMode="auto">
          <a:xfrm>
            <a:off x="3222625" y="1600200"/>
            <a:ext cx="1524000" cy="762000"/>
          </a:xfrm>
          <a:prstGeom prst="chevron">
            <a:avLst>
              <a:gd name="adj" fmla="val 23852"/>
            </a:avLst>
          </a:prstGeom>
          <a:solidFill>
            <a:srgbClr val="00CCFF"/>
          </a:solidFill>
          <a:ln w="19050">
            <a:solidFill>
              <a:srgbClr val="00B0E0"/>
            </a:solidFill>
            <a:miter lim="800000"/>
            <a:headEnd/>
            <a:tailEnd/>
          </a:ln>
          <a:effectLst/>
        </p:spPr>
        <p:txBody>
          <a:bodyPr lIns="54000" tIns="0" rIns="54000" bIns="0" anchor="ctr"/>
          <a:lstStyle/>
          <a:p>
            <a:pPr algn="ctr" defTabSz="762000">
              <a:lnSpc>
                <a:spcPts val="1400"/>
              </a:lnSpc>
            </a:pPr>
            <a:r>
              <a:rPr lang="en-GB" altLang="en-GB" sz="1600"/>
              <a:t>Product</a:t>
            </a:r>
          </a:p>
          <a:p>
            <a:pPr algn="ctr" defTabSz="762000">
              <a:lnSpc>
                <a:spcPts val="1400"/>
              </a:lnSpc>
            </a:pPr>
            <a:r>
              <a:rPr lang="en-GB" altLang="en-GB" sz="1600"/>
              <a:t>  Click-Through</a:t>
            </a:r>
            <a:endParaRPr lang="de-DE" altLang="en-GB" sz="1600"/>
          </a:p>
        </p:txBody>
      </p:sp>
      <p:sp>
        <p:nvSpPr>
          <p:cNvPr id="1091589" name="AutoShape 5"/>
          <p:cNvSpPr>
            <a:spLocks noChangeArrowheads="1"/>
          </p:cNvSpPr>
          <p:nvPr/>
        </p:nvSpPr>
        <p:spPr bwMode="auto">
          <a:xfrm>
            <a:off x="414338" y="1600200"/>
            <a:ext cx="1524000" cy="762000"/>
          </a:xfrm>
          <a:prstGeom prst="homePlate">
            <a:avLst>
              <a:gd name="adj" fmla="val 23130"/>
            </a:avLst>
          </a:prstGeom>
          <a:solidFill>
            <a:srgbClr val="66FFCC"/>
          </a:solidFill>
          <a:ln w="19050">
            <a:solidFill>
              <a:srgbClr val="00FFFF"/>
            </a:solidFill>
            <a:miter lim="800000"/>
            <a:headEnd/>
            <a:tailEnd/>
          </a:ln>
          <a:effectLst/>
        </p:spPr>
        <p:txBody>
          <a:bodyPr anchor="ctr"/>
          <a:lstStyle/>
          <a:p>
            <a:pPr algn="ctr" defTabSz="762000">
              <a:lnSpc>
                <a:spcPts val="1400"/>
              </a:lnSpc>
            </a:pPr>
            <a:r>
              <a:rPr lang="en-GB" altLang="en-GB" sz="1600"/>
              <a:t>Home (Acquisition)</a:t>
            </a:r>
            <a:endParaRPr lang="de-DE" altLang="en-GB" sz="1600"/>
          </a:p>
        </p:txBody>
      </p:sp>
      <p:sp>
        <p:nvSpPr>
          <p:cNvPr id="1091590" name="Rectangle 6"/>
          <p:cNvSpPr>
            <a:spLocks noChangeArrowheads="1"/>
          </p:cNvSpPr>
          <p:nvPr/>
        </p:nvSpPr>
        <p:spPr bwMode="auto">
          <a:xfrm>
            <a:off x="838200" y="5715000"/>
            <a:ext cx="8018463" cy="533400"/>
          </a:xfrm>
          <a:prstGeom prst="rect">
            <a:avLst/>
          </a:prstGeom>
          <a:noFill/>
          <a:ln w="12700">
            <a:noFill/>
            <a:miter lim="800000"/>
            <a:headEnd/>
            <a:tailEnd/>
          </a:ln>
          <a:effectLst/>
        </p:spPr>
        <p:txBody>
          <a:bodyPr lIns="0" tIns="0" rIns="0" bIns="0"/>
          <a:lstStyle/>
          <a:p>
            <a:pPr marL="457200" indent="-457200">
              <a:lnSpc>
                <a:spcPct val="90000"/>
              </a:lnSpc>
              <a:spcBef>
                <a:spcPct val="40000"/>
              </a:spcBef>
              <a:buClr>
                <a:schemeClr val="tx1"/>
              </a:buClr>
              <a:buFont typeface="Wingdings" pitchFamily="2" charset="2"/>
              <a:buNone/>
            </a:pPr>
            <a:r>
              <a:rPr lang="en-GB" sz="1800" i="1">
                <a:cs typeface="Arial" charset="0"/>
              </a:rPr>
              <a:t>3.	Information product (infprod)</a:t>
            </a:r>
            <a:r>
              <a:rPr lang="en-GB" sz="1800">
                <a:cs typeface="Arial" charset="0"/>
              </a:rPr>
              <a:t>:</a:t>
            </a:r>
            <a:r>
              <a:rPr lang="en-GB" sz="1800" b="0">
                <a:cs typeface="Arial" charset="0"/>
              </a:rPr>
              <a:t> pages displaying information about a specific product</a:t>
            </a:r>
          </a:p>
        </p:txBody>
      </p:sp>
      <p:pic>
        <p:nvPicPr>
          <p:cNvPr id="1091591" name="Picture 7"/>
          <p:cNvPicPr>
            <a:picLocks noChangeAspect="1" noChangeArrowheads="1"/>
          </p:cNvPicPr>
          <p:nvPr/>
        </p:nvPicPr>
        <p:blipFill>
          <a:blip r:embed="rId3"/>
          <a:srcRect l="298" t="13428" r="45996" b="33228"/>
          <a:stretch>
            <a:fillRect/>
          </a:stretch>
        </p:blipFill>
        <p:spPr bwMode="auto">
          <a:xfrm>
            <a:off x="2743200" y="2589213"/>
            <a:ext cx="3581400" cy="2668587"/>
          </a:xfrm>
          <a:prstGeom prst="rect">
            <a:avLst/>
          </a:prstGeom>
          <a:noFill/>
          <a:ln w="19050">
            <a:noFill/>
            <a:miter lim="800000"/>
            <a:headEnd/>
            <a:tailEnd/>
          </a:ln>
          <a:effectLst/>
        </p:spPr>
      </p:pic>
      <p:sp>
        <p:nvSpPr>
          <p:cNvPr id="1091592" name="AutoShape 8"/>
          <p:cNvSpPr>
            <a:spLocks noChangeArrowheads="1"/>
          </p:cNvSpPr>
          <p:nvPr/>
        </p:nvSpPr>
        <p:spPr bwMode="auto">
          <a:xfrm>
            <a:off x="1817688" y="1600200"/>
            <a:ext cx="1524000" cy="762000"/>
          </a:xfrm>
          <a:prstGeom prst="chevron">
            <a:avLst>
              <a:gd name="adj" fmla="val 23852"/>
            </a:avLst>
          </a:prstGeom>
          <a:solidFill>
            <a:schemeClr val="bg2"/>
          </a:solidFill>
          <a:ln w="19050">
            <a:solidFill>
              <a:srgbClr val="00B0E0"/>
            </a:solidFill>
            <a:miter lim="800000"/>
            <a:headEnd/>
            <a:tailEnd/>
          </a:ln>
          <a:effectLst/>
        </p:spPr>
        <p:txBody>
          <a:bodyPr lIns="126000" anchor="ctr"/>
          <a:lstStyle/>
          <a:p>
            <a:pPr algn="ctr" defTabSz="762000">
              <a:lnSpc>
                <a:spcPts val="1400"/>
              </a:lnSpc>
            </a:pPr>
            <a:r>
              <a:rPr lang="en-GB" altLang="en-GB" sz="1600"/>
              <a:t> Product   Impression</a:t>
            </a:r>
            <a:endParaRPr lang="de-DE" altLang="en-GB" sz="1600"/>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3634" name="Rectangle 2"/>
          <p:cNvSpPr>
            <a:spLocks noGrp="1" noChangeArrowheads="1"/>
          </p:cNvSpPr>
          <p:nvPr>
            <p:ph type="title"/>
          </p:nvPr>
        </p:nvSpPr>
        <p:spPr/>
        <p:txBody>
          <a:bodyPr>
            <a:normAutofit fontScale="90000"/>
          </a:bodyPr>
          <a:lstStyle/>
          <a:p>
            <a:r>
              <a:rPr lang="de-DE"/>
              <a:t>Purchase Phases (Page Concepts) at Large MC Retailers</a:t>
            </a:r>
          </a:p>
        </p:txBody>
      </p:sp>
      <p:sp>
        <p:nvSpPr>
          <p:cNvPr id="1093636" name="AutoShape 4" descr="10%"/>
          <p:cNvSpPr>
            <a:spLocks noChangeArrowheads="1"/>
          </p:cNvSpPr>
          <p:nvPr/>
        </p:nvSpPr>
        <p:spPr bwMode="auto">
          <a:xfrm>
            <a:off x="4605338" y="1600200"/>
            <a:ext cx="1524000" cy="762000"/>
          </a:xfrm>
          <a:prstGeom prst="chevron">
            <a:avLst>
              <a:gd name="adj" fmla="val 23852"/>
            </a:avLst>
          </a:prstGeom>
          <a:pattFill prst="pct10">
            <a:fgClr>
              <a:schemeClr val="bg2"/>
            </a:fgClr>
            <a:bgClr>
              <a:srgbClr val="FFFFFF"/>
            </a:bgClr>
          </a:pattFill>
          <a:ln w="19050">
            <a:solidFill>
              <a:schemeClr val="bg2"/>
            </a:solidFill>
            <a:miter lim="800000"/>
            <a:headEnd/>
            <a:tailEnd/>
          </a:ln>
          <a:effectLst/>
        </p:spPr>
        <p:txBody>
          <a:bodyPr anchor="ctr"/>
          <a:lstStyle/>
          <a:p>
            <a:pPr algn="ctr" defTabSz="762000">
              <a:lnSpc>
                <a:spcPts val="1400"/>
              </a:lnSpc>
            </a:pPr>
            <a:r>
              <a:rPr lang="en-GB" altLang="en-GB" sz="1600"/>
              <a:t>Offlineinfo</a:t>
            </a:r>
            <a:endParaRPr lang="de-DE" altLang="en-GB" sz="1600"/>
          </a:p>
        </p:txBody>
      </p:sp>
      <p:sp>
        <p:nvSpPr>
          <p:cNvPr id="1093637" name="AutoShape 5"/>
          <p:cNvSpPr>
            <a:spLocks noChangeArrowheads="1"/>
          </p:cNvSpPr>
          <p:nvPr/>
        </p:nvSpPr>
        <p:spPr bwMode="auto">
          <a:xfrm>
            <a:off x="414338" y="1600200"/>
            <a:ext cx="1524000" cy="762000"/>
          </a:xfrm>
          <a:prstGeom prst="homePlate">
            <a:avLst>
              <a:gd name="adj" fmla="val 23130"/>
            </a:avLst>
          </a:prstGeom>
          <a:solidFill>
            <a:srgbClr val="66FFCC"/>
          </a:solidFill>
          <a:ln w="19050">
            <a:solidFill>
              <a:srgbClr val="00FFFF"/>
            </a:solidFill>
            <a:miter lim="800000"/>
            <a:headEnd/>
            <a:tailEnd/>
          </a:ln>
          <a:effectLst/>
        </p:spPr>
        <p:txBody>
          <a:bodyPr anchor="ctr"/>
          <a:lstStyle/>
          <a:p>
            <a:pPr algn="ctr" defTabSz="762000">
              <a:lnSpc>
                <a:spcPts val="1400"/>
              </a:lnSpc>
            </a:pPr>
            <a:r>
              <a:rPr lang="en-GB" altLang="en-GB" sz="1600"/>
              <a:t>Home (Acquisition)</a:t>
            </a:r>
            <a:endParaRPr lang="de-DE" altLang="en-GB" sz="1600"/>
          </a:p>
        </p:txBody>
      </p:sp>
      <p:sp>
        <p:nvSpPr>
          <p:cNvPr id="1093638" name="Rectangle 6"/>
          <p:cNvSpPr>
            <a:spLocks noChangeArrowheads="1"/>
          </p:cNvSpPr>
          <p:nvPr/>
        </p:nvSpPr>
        <p:spPr bwMode="auto">
          <a:xfrm>
            <a:off x="838200" y="5715000"/>
            <a:ext cx="8018463" cy="533400"/>
          </a:xfrm>
          <a:prstGeom prst="rect">
            <a:avLst/>
          </a:prstGeom>
          <a:noFill/>
          <a:ln w="12700">
            <a:noFill/>
            <a:miter lim="800000"/>
            <a:headEnd/>
            <a:tailEnd/>
          </a:ln>
          <a:effectLst/>
        </p:spPr>
        <p:txBody>
          <a:bodyPr lIns="0" tIns="0" rIns="0" bIns="0"/>
          <a:lstStyle/>
          <a:p>
            <a:pPr marL="457200" indent="-457200">
              <a:lnSpc>
                <a:spcPct val="90000"/>
              </a:lnSpc>
              <a:spcBef>
                <a:spcPct val="40000"/>
              </a:spcBef>
              <a:buClr>
                <a:schemeClr val="tx1"/>
              </a:buClr>
              <a:buFont typeface="Wingdings" pitchFamily="2" charset="2"/>
              <a:buNone/>
            </a:pPr>
            <a:r>
              <a:rPr lang="en-GB" sz="1800" i="1">
                <a:cs typeface="Arial" charset="0"/>
              </a:rPr>
              <a:t>4.	offline information (offinfo):</a:t>
            </a:r>
            <a:r>
              <a:rPr lang="en-GB" sz="1800" b="0">
                <a:cs typeface="Arial" charset="0"/>
              </a:rPr>
              <a:t> All pages related to any offline information: store locator (pages for finding physical stores in one’s neighbourhood), information about offline services, offline referrers etc.</a:t>
            </a:r>
          </a:p>
        </p:txBody>
      </p:sp>
      <p:pic>
        <p:nvPicPr>
          <p:cNvPr id="1093639" name="Picture 7"/>
          <p:cNvPicPr>
            <a:picLocks noChangeAspect="1" noChangeArrowheads="1"/>
          </p:cNvPicPr>
          <p:nvPr/>
        </p:nvPicPr>
        <p:blipFill>
          <a:blip r:embed="rId3"/>
          <a:srcRect l="298" t="13428" r="45996" b="32472"/>
          <a:stretch>
            <a:fillRect/>
          </a:stretch>
        </p:blipFill>
        <p:spPr bwMode="auto">
          <a:xfrm>
            <a:off x="2740025" y="2590800"/>
            <a:ext cx="3584575" cy="2708275"/>
          </a:xfrm>
          <a:prstGeom prst="rect">
            <a:avLst/>
          </a:prstGeom>
          <a:noFill/>
          <a:ln w="19050">
            <a:noFill/>
            <a:miter lim="800000"/>
            <a:headEnd/>
            <a:tailEnd/>
          </a:ln>
          <a:effectLst/>
        </p:spPr>
      </p:pic>
      <p:pic>
        <p:nvPicPr>
          <p:cNvPr id="1093640" name="Picture 8" descr="store"/>
          <p:cNvPicPr>
            <a:picLocks noChangeAspect="1" noChangeArrowheads="1"/>
          </p:cNvPicPr>
          <p:nvPr/>
        </p:nvPicPr>
        <p:blipFill>
          <a:blip r:embed="rId4"/>
          <a:srcRect/>
          <a:stretch>
            <a:fillRect/>
          </a:stretch>
        </p:blipFill>
        <p:spPr bwMode="auto">
          <a:xfrm>
            <a:off x="6843713" y="3200400"/>
            <a:ext cx="2224087" cy="1552575"/>
          </a:xfrm>
          <a:prstGeom prst="rect">
            <a:avLst/>
          </a:prstGeom>
          <a:noFill/>
        </p:spPr>
      </p:pic>
      <p:sp>
        <p:nvSpPr>
          <p:cNvPr id="1093641" name="AutoShape 9"/>
          <p:cNvSpPr>
            <a:spLocks noChangeArrowheads="1"/>
          </p:cNvSpPr>
          <p:nvPr/>
        </p:nvSpPr>
        <p:spPr bwMode="auto">
          <a:xfrm>
            <a:off x="6400800" y="3886200"/>
            <a:ext cx="381000" cy="457200"/>
          </a:xfrm>
          <a:prstGeom prst="rightArrow">
            <a:avLst>
              <a:gd name="adj1" fmla="val 50000"/>
              <a:gd name="adj2" fmla="val 25000"/>
            </a:avLst>
          </a:prstGeom>
          <a:solidFill>
            <a:schemeClr val="tx1"/>
          </a:solidFill>
          <a:ln w="19050">
            <a:solidFill>
              <a:schemeClr val="tx1"/>
            </a:solidFill>
            <a:miter lim="800000"/>
            <a:headEnd/>
            <a:tailEnd/>
          </a:ln>
          <a:effectLst/>
        </p:spPr>
        <p:txBody>
          <a:bodyPr wrap="none" lIns="0" tIns="0" rIns="0" bIns="0" anchor="ctr"/>
          <a:lstStyle/>
          <a:p>
            <a:pPr marL="185738" indent="-185738" algn="ctr">
              <a:buClr>
                <a:schemeClr val="accent1"/>
              </a:buClr>
              <a:buSzPct val="70000"/>
              <a:buFont typeface="Wingdings" pitchFamily="2" charset="2"/>
              <a:buNone/>
            </a:pPr>
            <a:endParaRPr lang="de-DE" sz="1400" b="0"/>
          </a:p>
        </p:txBody>
      </p:sp>
      <p:sp>
        <p:nvSpPr>
          <p:cNvPr id="1093642" name="AutoShape 10"/>
          <p:cNvSpPr>
            <a:spLocks noChangeArrowheads="1"/>
          </p:cNvSpPr>
          <p:nvPr/>
        </p:nvSpPr>
        <p:spPr bwMode="auto">
          <a:xfrm>
            <a:off x="3222625" y="1600200"/>
            <a:ext cx="1524000" cy="762000"/>
          </a:xfrm>
          <a:prstGeom prst="chevron">
            <a:avLst>
              <a:gd name="adj" fmla="val 23852"/>
            </a:avLst>
          </a:prstGeom>
          <a:solidFill>
            <a:srgbClr val="00CCFF"/>
          </a:solidFill>
          <a:ln w="19050">
            <a:solidFill>
              <a:srgbClr val="00B0E0"/>
            </a:solidFill>
            <a:miter lim="800000"/>
            <a:headEnd/>
            <a:tailEnd/>
          </a:ln>
          <a:effectLst/>
        </p:spPr>
        <p:txBody>
          <a:bodyPr lIns="54000" tIns="0" rIns="54000" bIns="0" anchor="ctr"/>
          <a:lstStyle/>
          <a:p>
            <a:pPr algn="ctr" defTabSz="762000">
              <a:lnSpc>
                <a:spcPts val="1400"/>
              </a:lnSpc>
            </a:pPr>
            <a:r>
              <a:rPr lang="en-GB" altLang="en-GB" sz="1600"/>
              <a:t>Product</a:t>
            </a:r>
          </a:p>
          <a:p>
            <a:pPr algn="ctr" defTabSz="762000">
              <a:lnSpc>
                <a:spcPts val="1400"/>
              </a:lnSpc>
            </a:pPr>
            <a:r>
              <a:rPr lang="en-GB" altLang="en-GB" sz="1600"/>
              <a:t>  Click-Through</a:t>
            </a:r>
            <a:endParaRPr lang="de-DE" altLang="en-GB" sz="1600"/>
          </a:p>
        </p:txBody>
      </p:sp>
      <p:sp>
        <p:nvSpPr>
          <p:cNvPr id="1093643" name="AutoShape 11"/>
          <p:cNvSpPr>
            <a:spLocks noChangeArrowheads="1"/>
          </p:cNvSpPr>
          <p:nvPr/>
        </p:nvSpPr>
        <p:spPr bwMode="auto">
          <a:xfrm>
            <a:off x="1817688" y="1600200"/>
            <a:ext cx="1524000" cy="762000"/>
          </a:xfrm>
          <a:prstGeom prst="chevron">
            <a:avLst>
              <a:gd name="adj" fmla="val 23852"/>
            </a:avLst>
          </a:prstGeom>
          <a:solidFill>
            <a:schemeClr val="bg2"/>
          </a:solidFill>
          <a:ln w="19050">
            <a:solidFill>
              <a:srgbClr val="00B0E0"/>
            </a:solidFill>
            <a:miter lim="800000"/>
            <a:headEnd/>
            <a:tailEnd/>
          </a:ln>
          <a:effectLst/>
        </p:spPr>
        <p:txBody>
          <a:bodyPr lIns="126000" anchor="ctr"/>
          <a:lstStyle/>
          <a:p>
            <a:pPr algn="ctr" defTabSz="762000">
              <a:lnSpc>
                <a:spcPts val="1400"/>
              </a:lnSpc>
            </a:pPr>
            <a:r>
              <a:rPr lang="en-GB" altLang="en-GB" sz="1600"/>
              <a:t> Product   Impression</a:t>
            </a:r>
            <a:endParaRPr lang="de-DE" altLang="en-GB" sz="160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4"/>
          <p:cNvSpPr>
            <a:spLocks noGrp="1"/>
          </p:cNvSpPr>
          <p:nvPr>
            <p:ph type="sldNum" sz="quarter" idx="12"/>
          </p:nvPr>
        </p:nvSpPr>
        <p:spPr/>
        <p:txBody>
          <a:bodyPr/>
          <a:lstStyle/>
          <a:p>
            <a:fld id="{C1B237B3-3340-456F-B3CB-E031B2428999}" type="slidenum">
              <a:rPr lang="fr-FR"/>
              <a:pPr/>
              <a:t>7</a:t>
            </a:fld>
            <a:endParaRPr lang="fr-FR"/>
          </a:p>
        </p:txBody>
      </p:sp>
      <p:sp>
        <p:nvSpPr>
          <p:cNvPr id="1044482" name="Rectangle 2"/>
          <p:cNvSpPr>
            <a:spLocks noGrp="1" noChangeArrowheads="1"/>
          </p:cNvSpPr>
          <p:nvPr>
            <p:ph type="title"/>
          </p:nvPr>
        </p:nvSpPr>
        <p:spPr/>
        <p:txBody>
          <a:bodyPr/>
          <a:lstStyle/>
          <a:p>
            <a:r>
              <a:rPr lang="fr-FR"/>
              <a:t>E-business</a:t>
            </a:r>
            <a:endParaRPr lang="en-GB"/>
          </a:p>
        </p:txBody>
      </p:sp>
      <p:sp>
        <p:nvSpPr>
          <p:cNvPr id="1044484" name="Oval 4"/>
          <p:cNvSpPr>
            <a:spLocks noChangeArrowheads="1"/>
          </p:cNvSpPr>
          <p:nvPr/>
        </p:nvSpPr>
        <p:spPr bwMode="auto">
          <a:xfrm>
            <a:off x="381000" y="1676400"/>
            <a:ext cx="8458200" cy="46482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1044485" name="Oval 5"/>
          <p:cNvSpPr>
            <a:spLocks noChangeArrowheads="1"/>
          </p:cNvSpPr>
          <p:nvPr/>
        </p:nvSpPr>
        <p:spPr bwMode="auto">
          <a:xfrm>
            <a:off x="1447800" y="2514600"/>
            <a:ext cx="6400800" cy="2971800"/>
          </a:xfrm>
          <a:prstGeom prst="ellipse">
            <a:avLst/>
          </a:prstGeom>
          <a:solidFill>
            <a:schemeClr val="bg2"/>
          </a:solidFill>
          <a:ln w="9525">
            <a:solidFill>
              <a:schemeClr val="bg2"/>
            </a:solidFill>
            <a:round/>
            <a:headEnd/>
            <a:tailEnd/>
          </a:ln>
          <a:effectLst/>
        </p:spPr>
        <p:txBody>
          <a:bodyPr wrap="none" anchor="ctr"/>
          <a:lstStyle/>
          <a:p>
            <a:endParaRPr lang="fr-FR"/>
          </a:p>
        </p:txBody>
      </p:sp>
      <p:sp>
        <p:nvSpPr>
          <p:cNvPr id="1044486" name="Oval 6"/>
          <p:cNvSpPr>
            <a:spLocks noChangeArrowheads="1"/>
          </p:cNvSpPr>
          <p:nvPr/>
        </p:nvSpPr>
        <p:spPr bwMode="auto">
          <a:xfrm>
            <a:off x="2743200" y="3657600"/>
            <a:ext cx="3733800" cy="1066800"/>
          </a:xfrm>
          <a:prstGeom prst="ellipse">
            <a:avLst/>
          </a:prstGeom>
          <a:solidFill>
            <a:schemeClr val="tx1"/>
          </a:solidFill>
          <a:ln w="9525">
            <a:solidFill>
              <a:schemeClr val="tx1"/>
            </a:solidFill>
            <a:round/>
            <a:headEnd/>
            <a:tailEnd/>
          </a:ln>
          <a:effectLst/>
        </p:spPr>
        <p:txBody>
          <a:bodyPr wrap="none" anchor="ctr"/>
          <a:lstStyle/>
          <a:p>
            <a:r>
              <a:rPr lang="fr-FR" b="1">
                <a:solidFill>
                  <a:schemeClr val="bg1"/>
                </a:solidFill>
              </a:rPr>
              <a:t>m-commerce</a:t>
            </a:r>
          </a:p>
        </p:txBody>
      </p:sp>
      <p:sp>
        <p:nvSpPr>
          <p:cNvPr id="1044487" name="Text Box 7"/>
          <p:cNvSpPr txBox="1">
            <a:spLocks noChangeArrowheads="1"/>
          </p:cNvSpPr>
          <p:nvPr/>
        </p:nvSpPr>
        <p:spPr bwMode="auto">
          <a:xfrm>
            <a:off x="2514600" y="2819400"/>
            <a:ext cx="3962400" cy="457200"/>
          </a:xfrm>
          <a:prstGeom prst="rect">
            <a:avLst/>
          </a:prstGeom>
          <a:noFill/>
          <a:ln w="9525">
            <a:noFill/>
            <a:miter lim="800000"/>
            <a:headEnd/>
            <a:tailEnd/>
          </a:ln>
          <a:effectLst/>
        </p:spPr>
        <p:txBody>
          <a:bodyPr>
            <a:spAutoFit/>
          </a:bodyPr>
          <a:lstStyle/>
          <a:p>
            <a:pPr>
              <a:spcBef>
                <a:spcPct val="50000"/>
              </a:spcBef>
            </a:pPr>
            <a:r>
              <a:rPr lang="fr-FR" b="1">
                <a:solidFill>
                  <a:schemeClr val="bg1"/>
                </a:solidFill>
              </a:rPr>
              <a:t>Electronic commerce</a:t>
            </a:r>
          </a:p>
        </p:txBody>
      </p:sp>
      <p:sp>
        <p:nvSpPr>
          <p:cNvPr id="1044488" name="Text Box 8"/>
          <p:cNvSpPr txBox="1">
            <a:spLocks noChangeArrowheads="1"/>
          </p:cNvSpPr>
          <p:nvPr/>
        </p:nvSpPr>
        <p:spPr bwMode="auto">
          <a:xfrm>
            <a:off x="2590800" y="1905000"/>
            <a:ext cx="3962400" cy="457200"/>
          </a:xfrm>
          <a:prstGeom prst="rect">
            <a:avLst/>
          </a:prstGeom>
          <a:noFill/>
          <a:ln w="9525">
            <a:noFill/>
            <a:miter lim="800000"/>
            <a:headEnd/>
            <a:tailEnd/>
          </a:ln>
          <a:effectLst/>
        </p:spPr>
        <p:txBody>
          <a:bodyPr>
            <a:spAutoFit/>
          </a:bodyPr>
          <a:lstStyle/>
          <a:p>
            <a:pPr>
              <a:spcBef>
                <a:spcPct val="50000"/>
              </a:spcBef>
            </a:pPr>
            <a:r>
              <a:rPr lang="fr-FR" b="1">
                <a:solidFill>
                  <a:schemeClr val="bg1"/>
                </a:solidFill>
              </a:rPr>
              <a:t>E-Business</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82" name="Rectangle 2"/>
          <p:cNvSpPr>
            <a:spLocks noGrp="1" noChangeArrowheads="1"/>
          </p:cNvSpPr>
          <p:nvPr>
            <p:ph type="title"/>
          </p:nvPr>
        </p:nvSpPr>
        <p:spPr/>
        <p:txBody>
          <a:bodyPr>
            <a:normAutofit fontScale="90000"/>
          </a:bodyPr>
          <a:lstStyle/>
          <a:p>
            <a:r>
              <a:rPr lang="de-DE"/>
              <a:t>Purchase Phases (Page Concepts) at Large MC Retailers</a:t>
            </a:r>
          </a:p>
        </p:txBody>
      </p:sp>
      <p:sp>
        <p:nvSpPr>
          <p:cNvPr id="1095684" name="AutoShape 4"/>
          <p:cNvSpPr>
            <a:spLocks noChangeArrowheads="1"/>
          </p:cNvSpPr>
          <p:nvPr/>
        </p:nvSpPr>
        <p:spPr bwMode="auto">
          <a:xfrm>
            <a:off x="5999163" y="1600200"/>
            <a:ext cx="1524000" cy="762000"/>
          </a:xfrm>
          <a:prstGeom prst="chevron">
            <a:avLst>
              <a:gd name="adj" fmla="val 23852"/>
            </a:avLst>
          </a:prstGeom>
          <a:solidFill>
            <a:schemeClr val="accent2"/>
          </a:solidFill>
          <a:ln w="19050">
            <a:solidFill>
              <a:srgbClr val="00B0E0"/>
            </a:solidFill>
            <a:miter lim="800000"/>
            <a:headEnd/>
            <a:tailEnd/>
          </a:ln>
          <a:effectLst/>
        </p:spPr>
        <p:txBody>
          <a:bodyPr anchor="ctr"/>
          <a:lstStyle/>
          <a:p>
            <a:pPr algn="ctr" defTabSz="762000">
              <a:lnSpc>
                <a:spcPts val="1400"/>
              </a:lnSpc>
            </a:pPr>
            <a:r>
              <a:rPr lang="en-GB" altLang="en-GB" sz="1600">
                <a:solidFill>
                  <a:schemeClr val="bg1"/>
                </a:solidFill>
              </a:rPr>
              <a:t> Transaction</a:t>
            </a:r>
            <a:endParaRPr lang="de-DE" altLang="en-GB" sz="1600">
              <a:solidFill>
                <a:schemeClr val="bg1"/>
              </a:solidFill>
            </a:endParaRPr>
          </a:p>
        </p:txBody>
      </p:sp>
      <p:sp>
        <p:nvSpPr>
          <p:cNvPr id="1095685" name="AutoShape 5" descr="10%"/>
          <p:cNvSpPr>
            <a:spLocks noChangeArrowheads="1"/>
          </p:cNvSpPr>
          <p:nvPr/>
        </p:nvSpPr>
        <p:spPr bwMode="auto">
          <a:xfrm>
            <a:off x="4605338" y="1600200"/>
            <a:ext cx="1524000" cy="762000"/>
          </a:xfrm>
          <a:prstGeom prst="chevron">
            <a:avLst>
              <a:gd name="adj" fmla="val 23852"/>
            </a:avLst>
          </a:prstGeom>
          <a:pattFill prst="pct10">
            <a:fgClr>
              <a:schemeClr val="bg2"/>
            </a:fgClr>
            <a:bgClr>
              <a:srgbClr val="FFFFFF"/>
            </a:bgClr>
          </a:pattFill>
          <a:ln w="19050">
            <a:solidFill>
              <a:schemeClr val="bg2"/>
            </a:solidFill>
            <a:miter lim="800000"/>
            <a:headEnd/>
            <a:tailEnd/>
          </a:ln>
          <a:effectLst/>
        </p:spPr>
        <p:txBody>
          <a:bodyPr anchor="ctr"/>
          <a:lstStyle/>
          <a:p>
            <a:pPr algn="ctr" defTabSz="762000">
              <a:lnSpc>
                <a:spcPts val="1400"/>
              </a:lnSpc>
            </a:pPr>
            <a:r>
              <a:rPr lang="en-GB" altLang="en-GB" sz="1600"/>
              <a:t>Offlineinfo</a:t>
            </a:r>
            <a:endParaRPr lang="de-DE" altLang="en-GB" sz="1600"/>
          </a:p>
        </p:txBody>
      </p:sp>
      <p:sp>
        <p:nvSpPr>
          <p:cNvPr id="1095686" name="AutoShape 6"/>
          <p:cNvSpPr>
            <a:spLocks noChangeArrowheads="1"/>
          </p:cNvSpPr>
          <p:nvPr/>
        </p:nvSpPr>
        <p:spPr bwMode="auto">
          <a:xfrm>
            <a:off x="414338" y="1600200"/>
            <a:ext cx="1524000" cy="762000"/>
          </a:xfrm>
          <a:prstGeom prst="homePlate">
            <a:avLst>
              <a:gd name="adj" fmla="val 23130"/>
            </a:avLst>
          </a:prstGeom>
          <a:solidFill>
            <a:srgbClr val="66FFCC"/>
          </a:solidFill>
          <a:ln w="19050">
            <a:solidFill>
              <a:srgbClr val="00FFFF"/>
            </a:solidFill>
            <a:miter lim="800000"/>
            <a:headEnd/>
            <a:tailEnd/>
          </a:ln>
          <a:effectLst/>
        </p:spPr>
        <p:txBody>
          <a:bodyPr anchor="ctr"/>
          <a:lstStyle/>
          <a:p>
            <a:pPr algn="ctr" defTabSz="762000">
              <a:lnSpc>
                <a:spcPts val="1400"/>
              </a:lnSpc>
            </a:pPr>
            <a:r>
              <a:rPr lang="en-GB" altLang="en-GB" sz="1600"/>
              <a:t>Home (Acquisition)</a:t>
            </a:r>
            <a:endParaRPr lang="de-DE" altLang="en-GB" sz="1600"/>
          </a:p>
        </p:txBody>
      </p:sp>
      <p:sp>
        <p:nvSpPr>
          <p:cNvPr id="1095687" name="Rectangle 7"/>
          <p:cNvSpPr>
            <a:spLocks noChangeArrowheads="1"/>
          </p:cNvSpPr>
          <p:nvPr/>
        </p:nvSpPr>
        <p:spPr bwMode="auto">
          <a:xfrm>
            <a:off x="838200" y="5715000"/>
            <a:ext cx="8018463" cy="533400"/>
          </a:xfrm>
          <a:prstGeom prst="rect">
            <a:avLst/>
          </a:prstGeom>
          <a:noFill/>
          <a:ln w="12700">
            <a:noFill/>
            <a:miter lim="800000"/>
            <a:headEnd/>
            <a:tailEnd/>
          </a:ln>
          <a:effectLst/>
        </p:spPr>
        <p:txBody>
          <a:bodyPr lIns="0" tIns="0" rIns="0" bIns="0"/>
          <a:lstStyle/>
          <a:p>
            <a:pPr marL="457200" indent="-457200">
              <a:lnSpc>
                <a:spcPct val="90000"/>
              </a:lnSpc>
              <a:spcBef>
                <a:spcPct val="40000"/>
              </a:spcBef>
              <a:buClr>
                <a:schemeClr val="tx1"/>
              </a:buClr>
              <a:buFont typeface="Wingdings" pitchFamily="2" charset="2"/>
              <a:buNone/>
            </a:pPr>
            <a:r>
              <a:rPr lang="en-GB" sz="1800" i="1">
                <a:cs typeface="Arial" charset="0"/>
              </a:rPr>
              <a:t>5.	transaction (transact)</a:t>
            </a:r>
            <a:r>
              <a:rPr lang="en-GB" sz="1800">
                <a:cs typeface="Arial" charset="0"/>
              </a:rPr>
              <a:t>:</a:t>
            </a:r>
            <a:r>
              <a:rPr lang="en-GB" sz="1800" b="0">
                <a:cs typeface="Arial" charset="0"/>
              </a:rPr>
              <a:t> steps before an actual purchase, starting with a customer entering the order process: check-out, input of customer data, payment and delivery preferences (online or offline), etc.</a:t>
            </a:r>
          </a:p>
        </p:txBody>
      </p:sp>
      <p:pic>
        <p:nvPicPr>
          <p:cNvPr id="1095688" name="Picture 8"/>
          <p:cNvPicPr>
            <a:picLocks noChangeAspect="1" noChangeArrowheads="1"/>
          </p:cNvPicPr>
          <p:nvPr/>
        </p:nvPicPr>
        <p:blipFill>
          <a:blip r:embed="rId3"/>
          <a:srcRect l="566" t="14185" r="54013" b="31715"/>
          <a:stretch>
            <a:fillRect/>
          </a:stretch>
        </p:blipFill>
        <p:spPr bwMode="auto">
          <a:xfrm>
            <a:off x="2743200" y="2627313"/>
            <a:ext cx="3030538" cy="2706687"/>
          </a:xfrm>
          <a:prstGeom prst="rect">
            <a:avLst/>
          </a:prstGeom>
          <a:noFill/>
          <a:ln w="19050">
            <a:noFill/>
            <a:miter lim="800000"/>
            <a:headEnd/>
            <a:tailEnd/>
          </a:ln>
          <a:effectLst/>
        </p:spPr>
      </p:pic>
      <p:pic>
        <p:nvPicPr>
          <p:cNvPr id="1095689" name="Picture 9" descr="store"/>
          <p:cNvPicPr>
            <a:picLocks noChangeAspect="1" noChangeArrowheads="1"/>
          </p:cNvPicPr>
          <p:nvPr/>
        </p:nvPicPr>
        <p:blipFill>
          <a:blip r:embed="rId4"/>
          <a:srcRect/>
          <a:stretch>
            <a:fillRect/>
          </a:stretch>
        </p:blipFill>
        <p:spPr bwMode="auto">
          <a:xfrm>
            <a:off x="6843713" y="3200400"/>
            <a:ext cx="2224087" cy="1552575"/>
          </a:xfrm>
          <a:prstGeom prst="rect">
            <a:avLst/>
          </a:prstGeom>
          <a:noFill/>
        </p:spPr>
      </p:pic>
      <p:sp>
        <p:nvSpPr>
          <p:cNvPr id="1095690" name="AutoShape 10"/>
          <p:cNvSpPr>
            <a:spLocks noChangeArrowheads="1"/>
          </p:cNvSpPr>
          <p:nvPr/>
        </p:nvSpPr>
        <p:spPr bwMode="auto">
          <a:xfrm>
            <a:off x="6400800" y="3886200"/>
            <a:ext cx="381000" cy="457200"/>
          </a:xfrm>
          <a:prstGeom prst="rightArrow">
            <a:avLst>
              <a:gd name="adj1" fmla="val 50000"/>
              <a:gd name="adj2" fmla="val 25000"/>
            </a:avLst>
          </a:prstGeom>
          <a:solidFill>
            <a:schemeClr val="tx1"/>
          </a:solidFill>
          <a:ln w="19050">
            <a:solidFill>
              <a:schemeClr val="tx1"/>
            </a:solidFill>
            <a:miter lim="800000"/>
            <a:headEnd/>
            <a:tailEnd/>
          </a:ln>
          <a:effectLst/>
        </p:spPr>
        <p:txBody>
          <a:bodyPr wrap="none" lIns="0" tIns="0" rIns="0" bIns="0" anchor="ctr"/>
          <a:lstStyle/>
          <a:p>
            <a:pPr marL="185738" indent="-185738" algn="ctr">
              <a:buClr>
                <a:schemeClr val="accent1"/>
              </a:buClr>
              <a:buSzPct val="70000"/>
              <a:buFont typeface="Wingdings" pitchFamily="2" charset="2"/>
              <a:buNone/>
            </a:pPr>
            <a:endParaRPr lang="de-DE" sz="1400" b="0"/>
          </a:p>
        </p:txBody>
      </p:sp>
      <p:sp>
        <p:nvSpPr>
          <p:cNvPr id="1095691" name="AutoShape 11"/>
          <p:cNvSpPr>
            <a:spLocks noChangeArrowheads="1"/>
          </p:cNvSpPr>
          <p:nvPr/>
        </p:nvSpPr>
        <p:spPr bwMode="auto">
          <a:xfrm>
            <a:off x="3222625" y="1600200"/>
            <a:ext cx="1524000" cy="762000"/>
          </a:xfrm>
          <a:prstGeom prst="chevron">
            <a:avLst>
              <a:gd name="adj" fmla="val 23852"/>
            </a:avLst>
          </a:prstGeom>
          <a:solidFill>
            <a:srgbClr val="00CCFF"/>
          </a:solidFill>
          <a:ln w="19050">
            <a:solidFill>
              <a:srgbClr val="00B0E0"/>
            </a:solidFill>
            <a:miter lim="800000"/>
            <a:headEnd/>
            <a:tailEnd/>
          </a:ln>
          <a:effectLst/>
        </p:spPr>
        <p:txBody>
          <a:bodyPr lIns="54000" tIns="0" rIns="54000" bIns="0" anchor="ctr"/>
          <a:lstStyle/>
          <a:p>
            <a:pPr algn="ctr" defTabSz="762000">
              <a:lnSpc>
                <a:spcPts val="1400"/>
              </a:lnSpc>
            </a:pPr>
            <a:r>
              <a:rPr lang="en-GB" altLang="en-GB" sz="1600"/>
              <a:t>Product</a:t>
            </a:r>
          </a:p>
          <a:p>
            <a:pPr algn="ctr" defTabSz="762000">
              <a:lnSpc>
                <a:spcPts val="1400"/>
              </a:lnSpc>
            </a:pPr>
            <a:r>
              <a:rPr lang="en-GB" altLang="en-GB" sz="1600"/>
              <a:t>  Click-Through</a:t>
            </a:r>
            <a:endParaRPr lang="de-DE" altLang="en-GB" sz="1600"/>
          </a:p>
        </p:txBody>
      </p:sp>
      <p:sp>
        <p:nvSpPr>
          <p:cNvPr id="1095692" name="AutoShape 12"/>
          <p:cNvSpPr>
            <a:spLocks noChangeArrowheads="1"/>
          </p:cNvSpPr>
          <p:nvPr/>
        </p:nvSpPr>
        <p:spPr bwMode="auto">
          <a:xfrm>
            <a:off x="1817688" y="1600200"/>
            <a:ext cx="1524000" cy="762000"/>
          </a:xfrm>
          <a:prstGeom prst="chevron">
            <a:avLst>
              <a:gd name="adj" fmla="val 23852"/>
            </a:avLst>
          </a:prstGeom>
          <a:solidFill>
            <a:schemeClr val="bg2"/>
          </a:solidFill>
          <a:ln w="19050">
            <a:solidFill>
              <a:srgbClr val="00B0E0"/>
            </a:solidFill>
            <a:miter lim="800000"/>
            <a:headEnd/>
            <a:tailEnd/>
          </a:ln>
          <a:effectLst/>
        </p:spPr>
        <p:txBody>
          <a:bodyPr lIns="126000" anchor="ctr"/>
          <a:lstStyle/>
          <a:p>
            <a:pPr algn="ctr" defTabSz="762000">
              <a:lnSpc>
                <a:spcPts val="1400"/>
              </a:lnSpc>
            </a:pPr>
            <a:r>
              <a:rPr lang="en-GB" altLang="en-GB" sz="1600"/>
              <a:t> Product   Impression</a:t>
            </a:r>
            <a:endParaRPr lang="de-DE" altLang="en-GB" sz="1600"/>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7730" name="Rectangle 2"/>
          <p:cNvSpPr>
            <a:spLocks noGrp="1" noChangeArrowheads="1"/>
          </p:cNvSpPr>
          <p:nvPr>
            <p:ph type="title"/>
          </p:nvPr>
        </p:nvSpPr>
        <p:spPr/>
        <p:txBody>
          <a:bodyPr>
            <a:normAutofit fontScale="90000"/>
          </a:bodyPr>
          <a:lstStyle/>
          <a:p>
            <a:r>
              <a:rPr lang="de-DE"/>
              <a:t>Purchase Phases (Page Concepts) at Large MC Retailers</a:t>
            </a:r>
          </a:p>
        </p:txBody>
      </p:sp>
      <p:sp>
        <p:nvSpPr>
          <p:cNvPr id="1097732" name="AutoShape 4"/>
          <p:cNvSpPr>
            <a:spLocks noChangeArrowheads="1"/>
          </p:cNvSpPr>
          <p:nvPr/>
        </p:nvSpPr>
        <p:spPr bwMode="auto">
          <a:xfrm>
            <a:off x="5999163" y="1600200"/>
            <a:ext cx="1524000" cy="762000"/>
          </a:xfrm>
          <a:prstGeom prst="chevron">
            <a:avLst>
              <a:gd name="adj" fmla="val 23852"/>
            </a:avLst>
          </a:prstGeom>
          <a:solidFill>
            <a:schemeClr val="accent2"/>
          </a:solidFill>
          <a:ln w="19050">
            <a:solidFill>
              <a:srgbClr val="00B0E0"/>
            </a:solidFill>
            <a:miter lim="800000"/>
            <a:headEnd/>
            <a:tailEnd/>
          </a:ln>
          <a:effectLst/>
        </p:spPr>
        <p:txBody>
          <a:bodyPr anchor="ctr"/>
          <a:lstStyle/>
          <a:p>
            <a:pPr algn="ctr" defTabSz="762000">
              <a:lnSpc>
                <a:spcPts val="1400"/>
              </a:lnSpc>
            </a:pPr>
            <a:r>
              <a:rPr lang="en-GB" altLang="en-GB" sz="1600">
                <a:solidFill>
                  <a:schemeClr val="bg1"/>
                </a:solidFill>
              </a:rPr>
              <a:t> Transaction</a:t>
            </a:r>
            <a:endParaRPr lang="de-DE" altLang="en-GB" sz="1600">
              <a:solidFill>
                <a:schemeClr val="bg1"/>
              </a:solidFill>
            </a:endParaRPr>
          </a:p>
        </p:txBody>
      </p:sp>
      <p:sp>
        <p:nvSpPr>
          <p:cNvPr id="1097733" name="AutoShape 5"/>
          <p:cNvSpPr>
            <a:spLocks noChangeArrowheads="1"/>
          </p:cNvSpPr>
          <p:nvPr/>
        </p:nvSpPr>
        <p:spPr bwMode="auto">
          <a:xfrm>
            <a:off x="7391400" y="1600200"/>
            <a:ext cx="1524000" cy="762000"/>
          </a:xfrm>
          <a:prstGeom prst="chevron">
            <a:avLst>
              <a:gd name="adj" fmla="val 23852"/>
            </a:avLst>
          </a:prstGeom>
          <a:solidFill>
            <a:srgbClr val="00009B"/>
          </a:solidFill>
          <a:ln w="19050">
            <a:solidFill>
              <a:srgbClr val="00B0E0"/>
            </a:solidFill>
            <a:miter lim="800000"/>
            <a:headEnd/>
            <a:tailEnd/>
          </a:ln>
          <a:effectLst/>
        </p:spPr>
        <p:txBody>
          <a:bodyPr anchor="ctr"/>
          <a:lstStyle/>
          <a:p>
            <a:pPr algn="ctr" defTabSz="762000">
              <a:lnSpc>
                <a:spcPts val="1400"/>
              </a:lnSpc>
            </a:pPr>
            <a:r>
              <a:rPr lang="en-GB" altLang="en-GB" sz="1600">
                <a:solidFill>
                  <a:schemeClr val="bg1"/>
                </a:solidFill>
              </a:rPr>
              <a:t>Purchase</a:t>
            </a:r>
            <a:endParaRPr lang="de-DE" altLang="en-GB" sz="1600">
              <a:solidFill>
                <a:schemeClr val="bg1"/>
              </a:solidFill>
            </a:endParaRPr>
          </a:p>
        </p:txBody>
      </p:sp>
      <p:sp>
        <p:nvSpPr>
          <p:cNvPr id="1097734" name="AutoShape 6" descr="10%"/>
          <p:cNvSpPr>
            <a:spLocks noChangeArrowheads="1"/>
          </p:cNvSpPr>
          <p:nvPr/>
        </p:nvSpPr>
        <p:spPr bwMode="auto">
          <a:xfrm>
            <a:off x="4605338" y="1600200"/>
            <a:ext cx="1524000" cy="762000"/>
          </a:xfrm>
          <a:prstGeom prst="chevron">
            <a:avLst>
              <a:gd name="adj" fmla="val 23852"/>
            </a:avLst>
          </a:prstGeom>
          <a:pattFill prst="pct10">
            <a:fgClr>
              <a:schemeClr val="bg2"/>
            </a:fgClr>
            <a:bgClr>
              <a:srgbClr val="FFFFFF"/>
            </a:bgClr>
          </a:pattFill>
          <a:ln w="19050">
            <a:solidFill>
              <a:schemeClr val="bg2"/>
            </a:solidFill>
            <a:miter lim="800000"/>
            <a:headEnd/>
            <a:tailEnd/>
          </a:ln>
          <a:effectLst/>
        </p:spPr>
        <p:txBody>
          <a:bodyPr anchor="ctr"/>
          <a:lstStyle/>
          <a:p>
            <a:pPr algn="ctr" defTabSz="762000">
              <a:lnSpc>
                <a:spcPts val="1400"/>
              </a:lnSpc>
            </a:pPr>
            <a:r>
              <a:rPr lang="en-GB" altLang="en-GB" sz="1600"/>
              <a:t>Offlineinfo</a:t>
            </a:r>
            <a:endParaRPr lang="de-DE" altLang="en-GB" sz="1600"/>
          </a:p>
        </p:txBody>
      </p:sp>
      <p:sp>
        <p:nvSpPr>
          <p:cNvPr id="1097735" name="AutoShape 7"/>
          <p:cNvSpPr>
            <a:spLocks noChangeArrowheads="1"/>
          </p:cNvSpPr>
          <p:nvPr/>
        </p:nvSpPr>
        <p:spPr bwMode="auto">
          <a:xfrm>
            <a:off x="414338" y="1600200"/>
            <a:ext cx="1524000" cy="762000"/>
          </a:xfrm>
          <a:prstGeom prst="homePlate">
            <a:avLst>
              <a:gd name="adj" fmla="val 23130"/>
            </a:avLst>
          </a:prstGeom>
          <a:solidFill>
            <a:srgbClr val="66FFCC"/>
          </a:solidFill>
          <a:ln w="19050">
            <a:solidFill>
              <a:srgbClr val="00FFFF"/>
            </a:solidFill>
            <a:miter lim="800000"/>
            <a:headEnd/>
            <a:tailEnd/>
          </a:ln>
          <a:effectLst/>
        </p:spPr>
        <p:txBody>
          <a:bodyPr anchor="ctr"/>
          <a:lstStyle/>
          <a:p>
            <a:pPr algn="ctr" defTabSz="762000">
              <a:lnSpc>
                <a:spcPts val="1400"/>
              </a:lnSpc>
            </a:pPr>
            <a:r>
              <a:rPr lang="en-GB" altLang="en-GB" sz="1600"/>
              <a:t>Home (Acquisition)</a:t>
            </a:r>
            <a:endParaRPr lang="de-DE" altLang="en-GB" sz="1600"/>
          </a:p>
        </p:txBody>
      </p:sp>
      <p:sp>
        <p:nvSpPr>
          <p:cNvPr id="1097736" name="Rectangle 8"/>
          <p:cNvSpPr>
            <a:spLocks noChangeArrowheads="1"/>
          </p:cNvSpPr>
          <p:nvPr/>
        </p:nvSpPr>
        <p:spPr bwMode="auto">
          <a:xfrm>
            <a:off x="838200" y="5715000"/>
            <a:ext cx="8018463" cy="533400"/>
          </a:xfrm>
          <a:prstGeom prst="rect">
            <a:avLst/>
          </a:prstGeom>
          <a:noFill/>
          <a:ln w="12700">
            <a:noFill/>
            <a:miter lim="800000"/>
            <a:headEnd/>
            <a:tailEnd/>
          </a:ln>
          <a:effectLst/>
        </p:spPr>
        <p:txBody>
          <a:bodyPr lIns="0" tIns="0" rIns="0" bIns="0"/>
          <a:lstStyle/>
          <a:p>
            <a:pPr marL="457200" indent="-457200">
              <a:lnSpc>
                <a:spcPct val="90000"/>
              </a:lnSpc>
              <a:spcBef>
                <a:spcPct val="40000"/>
              </a:spcBef>
              <a:buClr>
                <a:schemeClr val="tx1"/>
              </a:buClr>
              <a:buFont typeface="Wingdings" pitchFamily="2" charset="2"/>
              <a:buNone/>
            </a:pPr>
            <a:r>
              <a:rPr lang="en-GB" sz="1800" i="1">
                <a:cs typeface="Arial" charset="0"/>
              </a:rPr>
              <a:t>6.	purchase</a:t>
            </a:r>
            <a:r>
              <a:rPr lang="en-GB" sz="1800">
                <a:cs typeface="Arial" charset="0"/>
              </a:rPr>
              <a:t>:</a:t>
            </a:r>
            <a:r>
              <a:rPr lang="en-GB" sz="1800" b="0">
                <a:cs typeface="Arial" charset="0"/>
              </a:rPr>
              <a:t> indicates if a visitor completed the transaction process and bought a product, e.g. invocation of an order confirmation page.</a:t>
            </a:r>
          </a:p>
        </p:txBody>
      </p:sp>
      <p:pic>
        <p:nvPicPr>
          <p:cNvPr id="1097737" name="Picture 9" descr="store"/>
          <p:cNvPicPr>
            <a:picLocks noChangeAspect="1" noChangeArrowheads="1"/>
          </p:cNvPicPr>
          <p:nvPr/>
        </p:nvPicPr>
        <p:blipFill>
          <a:blip r:embed="rId4"/>
          <a:srcRect/>
          <a:stretch>
            <a:fillRect/>
          </a:stretch>
        </p:blipFill>
        <p:spPr bwMode="auto">
          <a:xfrm>
            <a:off x="6843713" y="3200400"/>
            <a:ext cx="2224087" cy="1552575"/>
          </a:xfrm>
          <a:prstGeom prst="rect">
            <a:avLst/>
          </a:prstGeom>
          <a:noFill/>
        </p:spPr>
      </p:pic>
      <p:sp>
        <p:nvSpPr>
          <p:cNvPr id="1097738" name="AutoShape 10"/>
          <p:cNvSpPr>
            <a:spLocks noChangeArrowheads="1"/>
          </p:cNvSpPr>
          <p:nvPr/>
        </p:nvSpPr>
        <p:spPr bwMode="auto">
          <a:xfrm>
            <a:off x="6400800" y="3886200"/>
            <a:ext cx="381000" cy="457200"/>
          </a:xfrm>
          <a:prstGeom prst="rightArrow">
            <a:avLst>
              <a:gd name="adj1" fmla="val 50000"/>
              <a:gd name="adj2" fmla="val 25000"/>
            </a:avLst>
          </a:prstGeom>
          <a:solidFill>
            <a:schemeClr val="tx1"/>
          </a:solidFill>
          <a:ln w="19050">
            <a:solidFill>
              <a:schemeClr val="tx1"/>
            </a:solidFill>
            <a:miter lim="800000"/>
            <a:headEnd/>
            <a:tailEnd/>
          </a:ln>
          <a:effectLst/>
        </p:spPr>
        <p:txBody>
          <a:bodyPr wrap="none" lIns="0" tIns="0" rIns="0" bIns="0" anchor="ctr"/>
          <a:lstStyle/>
          <a:p>
            <a:pPr marL="185738" indent="-185738" algn="ctr">
              <a:buClr>
                <a:schemeClr val="accent1"/>
              </a:buClr>
              <a:buSzPct val="70000"/>
              <a:buFont typeface="Wingdings" pitchFamily="2" charset="2"/>
              <a:buNone/>
            </a:pPr>
            <a:endParaRPr lang="de-DE" sz="1400" b="0"/>
          </a:p>
        </p:txBody>
      </p:sp>
      <p:graphicFrame>
        <p:nvGraphicFramePr>
          <p:cNvPr id="1292288" name="Object 1024"/>
          <p:cNvGraphicFramePr>
            <a:graphicFrameLocks noChangeAspect="1"/>
          </p:cNvGraphicFramePr>
          <p:nvPr/>
        </p:nvGraphicFramePr>
        <p:xfrm>
          <a:off x="2743200" y="2590800"/>
          <a:ext cx="3476625" cy="2628900"/>
        </p:xfrm>
        <a:graphic>
          <a:graphicData uri="http://schemas.openxmlformats.org/presentationml/2006/ole">
            <p:oleObj spid="_x0000_s143362" name="Bitmap" r:id="rId5" imgW="4142857" imgH="3134162" progId="Paint.Picture">
              <p:embed/>
            </p:oleObj>
          </a:graphicData>
        </a:graphic>
      </p:graphicFrame>
      <p:sp>
        <p:nvSpPr>
          <p:cNvPr id="1097740" name="AutoShape 12"/>
          <p:cNvSpPr>
            <a:spLocks noChangeArrowheads="1"/>
          </p:cNvSpPr>
          <p:nvPr/>
        </p:nvSpPr>
        <p:spPr bwMode="auto">
          <a:xfrm>
            <a:off x="3222625" y="1600200"/>
            <a:ext cx="1524000" cy="762000"/>
          </a:xfrm>
          <a:prstGeom prst="chevron">
            <a:avLst>
              <a:gd name="adj" fmla="val 23852"/>
            </a:avLst>
          </a:prstGeom>
          <a:solidFill>
            <a:srgbClr val="00CCFF"/>
          </a:solidFill>
          <a:ln w="19050">
            <a:solidFill>
              <a:srgbClr val="00B0E0"/>
            </a:solidFill>
            <a:miter lim="800000"/>
            <a:headEnd/>
            <a:tailEnd/>
          </a:ln>
          <a:effectLst/>
        </p:spPr>
        <p:txBody>
          <a:bodyPr lIns="54000" tIns="0" rIns="54000" bIns="0" anchor="ctr"/>
          <a:lstStyle/>
          <a:p>
            <a:pPr algn="ctr" defTabSz="762000">
              <a:lnSpc>
                <a:spcPts val="1400"/>
              </a:lnSpc>
            </a:pPr>
            <a:r>
              <a:rPr lang="en-GB" altLang="en-GB" sz="1600"/>
              <a:t>Product</a:t>
            </a:r>
          </a:p>
          <a:p>
            <a:pPr algn="ctr" defTabSz="762000">
              <a:lnSpc>
                <a:spcPts val="1400"/>
              </a:lnSpc>
            </a:pPr>
            <a:r>
              <a:rPr lang="en-GB" altLang="en-GB" sz="1600"/>
              <a:t>  Click-Through</a:t>
            </a:r>
            <a:endParaRPr lang="de-DE" altLang="en-GB" sz="1600"/>
          </a:p>
        </p:txBody>
      </p:sp>
      <p:sp>
        <p:nvSpPr>
          <p:cNvPr id="1097741" name="AutoShape 13"/>
          <p:cNvSpPr>
            <a:spLocks noChangeArrowheads="1"/>
          </p:cNvSpPr>
          <p:nvPr/>
        </p:nvSpPr>
        <p:spPr bwMode="auto">
          <a:xfrm>
            <a:off x="1817688" y="1600200"/>
            <a:ext cx="1524000" cy="762000"/>
          </a:xfrm>
          <a:prstGeom prst="chevron">
            <a:avLst>
              <a:gd name="adj" fmla="val 23852"/>
            </a:avLst>
          </a:prstGeom>
          <a:solidFill>
            <a:schemeClr val="bg2"/>
          </a:solidFill>
          <a:ln w="19050">
            <a:solidFill>
              <a:srgbClr val="00B0E0"/>
            </a:solidFill>
            <a:miter lim="800000"/>
            <a:headEnd/>
            <a:tailEnd/>
          </a:ln>
          <a:effectLst/>
        </p:spPr>
        <p:txBody>
          <a:bodyPr lIns="126000" anchor="ctr"/>
          <a:lstStyle/>
          <a:p>
            <a:pPr algn="ctr" defTabSz="762000">
              <a:lnSpc>
                <a:spcPts val="1400"/>
              </a:lnSpc>
            </a:pPr>
            <a:r>
              <a:rPr lang="en-GB" altLang="en-GB" sz="1600"/>
              <a:t> Product   Impression</a:t>
            </a:r>
            <a:endParaRPr lang="de-DE" altLang="en-GB" sz="1600"/>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6834" name="Rectangle 2"/>
          <p:cNvSpPr>
            <a:spLocks noGrp="1" noChangeArrowheads="1"/>
          </p:cNvSpPr>
          <p:nvPr>
            <p:ph type="title"/>
          </p:nvPr>
        </p:nvSpPr>
        <p:spPr/>
        <p:txBody>
          <a:bodyPr/>
          <a:lstStyle/>
          <a:p>
            <a:r>
              <a:rPr lang="de-DE"/>
              <a:t>Data and data preparation</a:t>
            </a:r>
          </a:p>
        </p:txBody>
      </p:sp>
      <p:sp>
        <p:nvSpPr>
          <p:cNvPr id="1016835" name="Rectangle 3"/>
          <p:cNvSpPr>
            <a:spLocks noGrp="1" noChangeArrowheads="1"/>
          </p:cNvSpPr>
          <p:nvPr>
            <p:ph type="body" idx="1"/>
          </p:nvPr>
        </p:nvSpPr>
        <p:spPr/>
        <p:txBody>
          <a:bodyPr/>
          <a:lstStyle/>
          <a:p>
            <a:r>
              <a:rPr lang="de-DE" sz="1800" dirty="0"/>
              <a:t>Data sources and sample:</a:t>
            </a:r>
          </a:p>
          <a:p>
            <a:pPr lvl="1"/>
            <a:r>
              <a:rPr lang="de-DE" sz="1800" dirty="0"/>
              <a:t>92,467 sessions from the company’s Web logs from 21 days in 2002</a:t>
            </a:r>
          </a:p>
          <a:p>
            <a:pPr lvl="1"/>
            <a:r>
              <a:rPr lang="de-DE" sz="1800" dirty="0"/>
              <a:t>anonymized transaction information of 13,653 customers who bought online over a period of 8 months in 2001/02.</a:t>
            </a:r>
          </a:p>
          <a:p>
            <a:pPr lvl="1"/>
            <a:r>
              <a:rPr lang="de-DE" sz="1800" dirty="0"/>
              <a:t>621 transaction records (21 days) were linked to Web-usage records </a:t>
            </a:r>
          </a:p>
          <a:p>
            <a:r>
              <a:rPr lang="de-DE" sz="1800" dirty="0"/>
              <a:t>Data preparation:</a:t>
            </a:r>
          </a:p>
          <a:p>
            <a:pPr lvl="1"/>
            <a:r>
              <a:rPr lang="de-DE" sz="1800" dirty="0"/>
              <a:t>Sessions were determined by session </a:t>
            </a:r>
            <a:r>
              <a:rPr lang="de-DE" sz="1800" dirty="0" smtClean="0"/>
              <a:t>Ids</a:t>
            </a:r>
            <a:endParaRPr lang="de-DE" sz="1800" dirty="0"/>
          </a:p>
          <a:p>
            <a:pPr lvl="1"/>
            <a:r>
              <a:rPr lang="de-DE" sz="1800" dirty="0" smtClean="0"/>
              <a:t>Each </a:t>
            </a:r>
            <a:r>
              <a:rPr lang="de-DE" sz="1800" dirty="0"/>
              <a:t>URL request mapped to a service concept from </a:t>
            </a:r>
            <a:r>
              <a:rPr lang="de-DE" sz="1800" i="1" dirty="0"/>
              <a:t>{c</a:t>
            </a:r>
            <a:r>
              <a:rPr lang="de-DE" sz="1800" i="1" baseline="-25000" dirty="0"/>
              <a:t>1</a:t>
            </a:r>
            <a:r>
              <a:rPr lang="de-DE" sz="1800" i="1" dirty="0"/>
              <a:t>,...,c</a:t>
            </a:r>
            <a:r>
              <a:rPr lang="de-DE" sz="1800" i="1" baseline="-25000" dirty="0"/>
              <a:t>n</a:t>
            </a:r>
            <a:r>
              <a:rPr lang="de-DE" sz="1800" i="1" dirty="0"/>
              <a:t>}</a:t>
            </a:r>
          </a:p>
          <a:p>
            <a:pPr lvl="1"/>
            <a:r>
              <a:rPr lang="de-DE" sz="1800" dirty="0"/>
              <a:t>Session representation: </a:t>
            </a:r>
            <a:r>
              <a:rPr lang="de-DE" sz="1800" i="1" dirty="0"/>
              <a:t>s = [w</a:t>
            </a:r>
            <a:r>
              <a:rPr lang="de-DE" sz="1800" i="1" baseline="-25000" dirty="0"/>
              <a:t>1</a:t>
            </a:r>
            <a:r>
              <a:rPr lang="de-DE" sz="1800" i="1" dirty="0"/>
              <a:t>, ...w</a:t>
            </a:r>
            <a:r>
              <a:rPr lang="de-DE" sz="1800" i="1" baseline="-25000" dirty="0"/>
              <a:t>n</a:t>
            </a:r>
            <a:r>
              <a:rPr lang="de-DE" sz="1800" i="1" dirty="0"/>
              <a:t>],</a:t>
            </a:r>
            <a:r>
              <a:rPr lang="de-DE" sz="1800" dirty="0"/>
              <a:t> with </a:t>
            </a:r>
            <a:r>
              <a:rPr lang="de-DE" sz="1800" i="1" dirty="0"/>
              <a:t>w</a:t>
            </a:r>
            <a:r>
              <a:rPr lang="de-DE" sz="1800" i="1" baseline="-25000" dirty="0"/>
              <a:t>i </a:t>
            </a:r>
            <a:r>
              <a:rPr lang="de-DE" sz="1800" dirty="0"/>
              <a:t>= weight of </a:t>
            </a:r>
            <a:r>
              <a:rPr lang="de-DE" sz="1800" i="1" dirty="0"/>
              <a:t>c</a:t>
            </a:r>
            <a:r>
              <a:rPr lang="de-DE" sz="1800" i="1" baseline="-25000" dirty="0"/>
              <a:t>i</a:t>
            </a:r>
            <a:r>
              <a:rPr lang="de-DE" sz="1800" dirty="0"/>
              <a:t>, indicating whether or not the concept was visited (1/0), or how often it was visited</a:t>
            </a:r>
          </a:p>
          <a:p>
            <a:pPr lvl="1"/>
            <a:r>
              <a:rPr lang="de-DE" sz="1800" dirty="0"/>
              <a:t>Customer record: feature vector incl. session and transaction data</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882" name="Rectangle 2"/>
          <p:cNvSpPr>
            <a:spLocks noGrp="1" noChangeArrowheads="1"/>
          </p:cNvSpPr>
          <p:nvPr>
            <p:ph type="title"/>
          </p:nvPr>
        </p:nvSpPr>
        <p:spPr/>
        <p:txBody>
          <a:bodyPr>
            <a:normAutofit fontScale="90000"/>
          </a:bodyPr>
          <a:lstStyle/>
          <a:p>
            <a:r>
              <a:rPr lang="de-DE"/>
              <a:t>Site semantics: A service concept hierarchy</a:t>
            </a:r>
          </a:p>
        </p:txBody>
      </p:sp>
      <p:sp>
        <p:nvSpPr>
          <p:cNvPr id="1018883" name="Text Box 3"/>
          <p:cNvSpPr txBox="1">
            <a:spLocks noChangeArrowheads="1"/>
          </p:cNvSpPr>
          <p:nvPr/>
        </p:nvSpPr>
        <p:spPr bwMode="auto">
          <a:xfrm>
            <a:off x="4419600" y="1828800"/>
            <a:ext cx="1066800" cy="292100"/>
          </a:xfrm>
          <a:prstGeom prst="rect">
            <a:avLst/>
          </a:prstGeom>
          <a:no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Any</a:t>
            </a:r>
          </a:p>
        </p:txBody>
      </p:sp>
      <p:sp>
        <p:nvSpPr>
          <p:cNvPr id="1018884" name="Text Box 4"/>
          <p:cNvSpPr txBox="1">
            <a:spLocks noChangeArrowheads="1"/>
          </p:cNvSpPr>
          <p:nvPr/>
        </p:nvSpPr>
        <p:spPr bwMode="auto">
          <a:xfrm>
            <a:off x="1981200" y="4065588"/>
            <a:ext cx="2209800" cy="354012"/>
          </a:xfrm>
          <a:prstGeom prst="rect">
            <a:avLst/>
          </a:prstGeom>
          <a:solidFill>
            <a:schemeClr val="bg2"/>
          </a:solidFill>
          <a:ln w="19050">
            <a:solidFill>
              <a:srgbClr val="00B0E0"/>
            </a:solidFill>
            <a:miter lim="800000"/>
            <a:headEnd/>
            <a:tailEnd/>
          </a:ln>
          <a:effectLst/>
        </p:spPr>
        <p:txBody>
          <a:bodyPr anchor="ctr"/>
          <a:lstStyle/>
          <a:p>
            <a:pPr algn="ctr" defTabSz="762000">
              <a:lnSpc>
                <a:spcPts val="1400"/>
              </a:lnSpc>
            </a:pPr>
            <a:r>
              <a:rPr lang="de-DE" sz="1400"/>
              <a:t>Information</a:t>
            </a:r>
          </a:p>
        </p:txBody>
      </p:sp>
      <p:sp>
        <p:nvSpPr>
          <p:cNvPr id="1018885" name="Text Box 5"/>
          <p:cNvSpPr txBox="1">
            <a:spLocks noChangeArrowheads="1"/>
          </p:cNvSpPr>
          <p:nvPr/>
        </p:nvSpPr>
        <p:spPr bwMode="auto">
          <a:xfrm>
            <a:off x="5715000" y="3787775"/>
            <a:ext cx="1676400" cy="354013"/>
          </a:xfrm>
          <a:prstGeom prst="rect">
            <a:avLst/>
          </a:prstGeom>
          <a:solidFill>
            <a:srgbClr val="3366FF"/>
          </a:solidFill>
          <a:ln w="19050">
            <a:solidFill>
              <a:srgbClr val="00B0E0"/>
            </a:solidFill>
            <a:miter lim="800000"/>
            <a:headEnd/>
            <a:tailEnd/>
          </a:ln>
          <a:effectLst/>
        </p:spPr>
        <p:txBody>
          <a:bodyPr anchor="ctr"/>
          <a:lstStyle/>
          <a:p>
            <a:pPr algn="ctr" defTabSz="762000">
              <a:lnSpc>
                <a:spcPts val="1400"/>
              </a:lnSpc>
            </a:pPr>
            <a:r>
              <a:rPr lang="de-DE" sz="1400">
                <a:solidFill>
                  <a:schemeClr val="bg1"/>
                </a:solidFill>
              </a:rPr>
              <a:t>Transaction</a:t>
            </a:r>
          </a:p>
        </p:txBody>
      </p:sp>
      <p:sp>
        <p:nvSpPr>
          <p:cNvPr id="1018886" name="Text Box 6"/>
          <p:cNvSpPr txBox="1">
            <a:spLocks noChangeArrowheads="1"/>
          </p:cNvSpPr>
          <p:nvPr/>
        </p:nvSpPr>
        <p:spPr bwMode="auto">
          <a:xfrm>
            <a:off x="6324600" y="2362200"/>
            <a:ext cx="914400" cy="354013"/>
          </a:xfrm>
          <a:prstGeom prst="rect">
            <a:avLst/>
          </a:prstGeom>
          <a:noFill/>
          <a:ln w="19050">
            <a:noFill/>
            <a:miter lim="800000"/>
            <a:headEnd/>
            <a:tailEnd/>
          </a:ln>
          <a:effectLst/>
        </p:spPr>
        <p:txBody>
          <a:bodyPr anchor="ctr"/>
          <a:lstStyle/>
          <a:p>
            <a:pPr algn="ctr" defTabSz="762000">
              <a:lnSpc>
                <a:spcPts val="1400"/>
              </a:lnSpc>
            </a:pPr>
            <a:r>
              <a:rPr lang="de-DE" sz="1400"/>
              <a:t>Services</a:t>
            </a:r>
          </a:p>
        </p:txBody>
      </p:sp>
      <p:sp>
        <p:nvSpPr>
          <p:cNvPr id="1018887" name="Text Box 7"/>
          <p:cNvSpPr txBox="1">
            <a:spLocks noChangeArrowheads="1"/>
          </p:cNvSpPr>
          <p:nvPr/>
        </p:nvSpPr>
        <p:spPr bwMode="auto">
          <a:xfrm>
            <a:off x="1447800" y="4957763"/>
            <a:ext cx="1295400" cy="381000"/>
          </a:xfrm>
          <a:prstGeom prst="rect">
            <a:avLst/>
          </a:prstGeom>
          <a:solidFill>
            <a:srgbClr val="00CCFF"/>
          </a:solidFill>
          <a:ln w="19050">
            <a:solidFill>
              <a:srgbClr val="00B0E0"/>
            </a:solidFill>
            <a:miter lim="800000"/>
            <a:headEnd/>
            <a:tailEnd/>
          </a:ln>
          <a:effectLst/>
        </p:spPr>
        <p:txBody>
          <a:bodyPr anchor="ctr"/>
          <a:lstStyle/>
          <a:p>
            <a:pPr algn="ctr" defTabSz="762000">
              <a:lnSpc>
                <a:spcPts val="1400"/>
              </a:lnSpc>
            </a:pPr>
            <a:r>
              <a:rPr lang="de-DE" sz="1400"/>
              <a:t>Information Product</a:t>
            </a:r>
          </a:p>
        </p:txBody>
      </p:sp>
      <p:sp>
        <p:nvSpPr>
          <p:cNvPr id="1018888" name="Text Box 8"/>
          <p:cNvSpPr txBox="1">
            <a:spLocks noChangeArrowheads="1"/>
          </p:cNvSpPr>
          <p:nvPr/>
        </p:nvSpPr>
        <p:spPr bwMode="auto">
          <a:xfrm>
            <a:off x="5562600" y="4321175"/>
            <a:ext cx="1219200" cy="354013"/>
          </a:xfrm>
          <a:prstGeom prst="rect">
            <a:avLst/>
          </a:prstGeom>
          <a:solidFill>
            <a:srgbClr val="3366FF"/>
          </a:solidFill>
          <a:ln w="19050">
            <a:solidFill>
              <a:srgbClr val="00B0E0"/>
            </a:solidFill>
            <a:miter lim="800000"/>
            <a:headEnd/>
            <a:tailEnd/>
          </a:ln>
          <a:effectLst/>
        </p:spPr>
        <p:txBody>
          <a:bodyPr anchor="ctr"/>
          <a:lstStyle/>
          <a:p>
            <a:pPr algn="ctr" defTabSz="762000">
              <a:lnSpc>
                <a:spcPts val="1400"/>
              </a:lnSpc>
            </a:pPr>
            <a:r>
              <a:rPr lang="de-DE" sz="1400">
                <a:solidFill>
                  <a:schemeClr val="bg1"/>
                </a:solidFill>
              </a:rPr>
              <a:t>Fulfillment/ Service</a:t>
            </a:r>
          </a:p>
        </p:txBody>
      </p:sp>
      <p:sp>
        <p:nvSpPr>
          <p:cNvPr id="1018889" name="Text Box 9"/>
          <p:cNvSpPr txBox="1">
            <a:spLocks noChangeArrowheads="1"/>
          </p:cNvSpPr>
          <p:nvPr/>
        </p:nvSpPr>
        <p:spPr bwMode="auto">
          <a:xfrm>
            <a:off x="6858000" y="4321175"/>
            <a:ext cx="1066800" cy="354013"/>
          </a:xfrm>
          <a:prstGeom prst="rect">
            <a:avLst/>
          </a:prstGeom>
          <a:solidFill>
            <a:srgbClr val="3366FF"/>
          </a:solidFill>
          <a:ln w="19050">
            <a:solidFill>
              <a:srgbClr val="00B0E0"/>
            </a:solidFill>
            <a:miter lim="800000"/>
            <a:headEnd/>
            <a:tailEnd/>
          </a:ln>
          <a:effectLst/>
        </p:spPr>
        <p:txBody>
          <a:bodyPr anchor="ctr"/>
          <a:lstStyle/>
          <a:p>
            <a:pPr algn="ctr" defTabSz="762000">
              <a:lnSpc>
                <a:spcPts val="1400"/>
              </a:lnSpc>
            </a:pPr>
            <a:r>
              <a:rPr lang="de-DE" sz="1400">
                <a:solidFill>
                  <a:schemeClr val="bg1"/>
                </a:solidFill>
              </a:rPr>
              <a:t>Customer Data</a:t>
            </a:r>
          </a:p>
        </p:txBody>
      </p:sp>
      <p:sp>
        <p:nvSpPr>
          <p:cNvPr id="1018890" name="Text Box 10"/>
          <p:cNvSpPr txBox="1">
            <a:spLocks noChangeArrowheads="1"/>
          </p:cNvSpPr>
          <p:nvPr/>
        </p:nvSpPr>
        <p:spPr bwMode="auto">
          <a:xfrm>
            <a:off x="4419600" y="4321175"/>
            <a:ext cx="1066800" cy="354013"/>
          </a:xfrm>
          <a:prstGeom prst="rect">
            <a:avLst/>
          </a:prstGeom>
          <a:solidFill>
            <a:srgbClr val="3366FF"/>
          </a:solidFill>
          <a:ln w="19050">
            <a:solidFill>
              <a:srgbClr val="00B0E0"/>
            </a:solidFill>
            <a:miter lim="800000"/>
            <a:headEnd/>
            <a:tailEnd/>
          </a:ln>
          <a:effectLst/>
        </p:spPr>
        <p:txBody>
          <a:bodyPr anchor="ctr"/>
          <a:lstStyle/>
          <a:p>
            <a:pPr algn="ctr" defTabSz="762000">
              <a:lnSpc>
                <a:spcPts val="1400"/>
              </a:lnSpc>
            </a:pPr>
            <a:r>
              <a:rPr lang="de-DE" sz="1400">
                <a:solidFill>
                  <a:schemeClr val="bg1"/>
                </a:solidFill>
              </a:rPr>
              <a:t>Shopping Cart</a:t>
            </a:r>
          </a:p>
        </p:txBody>
      </p:sp>
      <p:sp>
        <p:nvSpPr>
          <p:cNvPr id="1018891" name="Text Box 11"/>
          <p:cNvSpPr txBox="1">
            <a:spLocks noChangeArrowheads="1"/>
          </p:cNvSpPr>
          <p:nvPr/>
        </p:nvSpPr>
        <p:spPr bwMode="auto">
          <a:xfrm>
            <a:off x="8001000" y="4321175"/>
            <a:ext cx="990600" cy="354013"/>
          </a:xfrm>
          <a:prstGeom prst="rect">
            <a:avLst/>
          </a:prstGeom>
          <a:solidFill>
            <a:srgbClr val="3366FF"/>
          </a:solidFill>
          <a:ln w="19050">
            <a:solidFill>
              <a:srgbClr val="00B0E0"/>
            </a:solidFill>
            <a:miter lim="800000"/>
            <a:headEnd/>
            <a:tailEnd/>
          </a:ln>
          <a:effectLst/>
        </p:spPr>
        <p:txBody>
          <a:bodyPr anchor="ctr"/>
          <a:lstStyle/>
          <a:p>
            <a:pPr algn="ctr" defTabSz="762000">
              <a:lnSpc>
                <a:spcPts val="1400"/>
              </a:lnSpc>
            </a:pPr>
            <a:r>
              <a:rPr lang="de-DE" sz="1400">
                <a:solidFill>
                  <a:schemeClr val="bg1"/>
                </a:solidFill>
              </a:rPr>
              <a:t>Payment</a:t>
            </a:r>
          </a:p>
        </p:txBody>
      </p:sp>
      <p:sp>
        <p:nvSpPr>
          <p:cNvPr id="1018892" name="Text Box 12"/>
          <p:cNvSpPr txBox="1">
            <a:spLocks noChangeArrowheads="1"/>
          </p:cNvSpPr>
          <p:nvPr/>
        </p:nvSpPr>
        <p:spPr bwMode="auto">
          <a:xfrm>
            <a:off x="6172200" y="3124200"/>
            <a:ext cx="1371600" cy="504825"/>
          </a:xfrm>
          <a:prstGeom prst="rect">
            <a:avLst/>
          </a:prstGeom>
          <a:no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Company Infos</a:t>
            </a:r>
          </a:p>
        </p:txBody>
      </p:sp>
      <p:sp>
        <p:nvSpPr>
          <p:cNvPr id="1018893" name="Text Box 13"/>
          <p:cNvSpPr txBox="1">
            <a:spLocks noChangeArrowheads="1"/>
          </p:cNvSpPr>
          <p:nvPr/>
        </p:nvSpPr>
        <p:spPr bwMode="auto">
          <a:xfrm>
            <a:off x="5605463" y="2819400"/>
            <a:ext cx="1239837" cy="292100"/>
          </a:xfrm>
          <a:prstGeom prst="rect">
            <a:avLst/>
          </a:prstGeom>
          <a:no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Registration</a:t>
            </a:r>
          </a:p>
        </p:txBody>
      </p:sp>
      <p:sp>
        <p:nvSpPr>
          <p:cNvPr id="1018894" name="Text Box 14"/>
          <p:cNvSpPr txBox="1">
            <a:spLocks noChangeArrowheads="1"/>
          </p:cNvSpPr>
          <p:nvPr/>
        </p:nvSpPr>
        <p:spPr bwMode="auto">
          <a:xfrm>
            <a:off x="7315200" y="3289300"/>
            <a:ext cx="762000" cy="292100"/>
          </a:xfrm>
          <a:prstGeom prst="rect">
            <a:avLst/>
          </a:prstGeom>
          <a:no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Other </a:t>
            </a:r>
          </a:p>
        </p:txBody>
      </p:sp>
      <p:sp>
        <p:nvSpPr>
          <p:cNvPr id="1018895" name="Line 15"/>
          <p:cNvSpPr>
            <a:spLocks noChangeShapeType="1"/>
          </p:cNvSpPr>
          <p:nvPr/>
        </p:nvSpPr>
        <p:spPr bwMode="auto">
          <a:xfrm flipH="1" flipV="1">
            <a:off x="4953000" y="2133600"/>
            <a:ext cx="1295400" cy="16764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896" name="Line 16"/>
          <p:cNvSpPr>
            <a:spLocks noChangeShapeType="1"/>
          </p:cNvSpPr>
          <p:nvPr/>
        </p:nvSpPr>
        <p:spPr bwMode="auto">
          <a:xfrm flipH="1">
            <a:off x="4191000" y="2133600"/>
            <a:ext cx="762000" cy="19050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897" name="Line 17"/>
          <p:cNvSpPr>
            <a:spLocks noChangeShapeType="1"/>
          </p:cNvSpPr>
          <p:nvPr/>
        </p:nvSpPr>
        <p:spPr bwMode="auto">
          <a:xfrm>
            <a:off x="4953000" y="2133600"/>
            <a:ext cx="1752600" cy="3048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898" name="Line 18"/>
          <p:cNvSpPr>
            <a:spLocks noChangeShapeType="1"/>
          </p:cNvSpPr>
          <p:nvPr/>
        </p:nvSpPr>
        <p:spPr bwMode="auto">
          <a:xfrm flipH="1">
            <a:off x="2057400" y="4419600"/>
            <a:ext cx="990600" cy="65088"/>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899" name="Line 19"/>
          <p:cNvSpPr>
            <a:spLocks noChangeShapeType="1"/>
          </p:cNvSpPr>
          <p:nvPr/>
        </p:nvSpPr>
        <p:spPr bwMode="auto">
          <a:xfrm flipH="1">
            <a:off x="4953000" y="4168775"/>
            <a:ext cx="1371600" cy="1524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00" name="Line 20"/>
          <p:cNvSpPr>
            <a:spLocks noChangeShapeType="1"/>
          </p:cNvSpPr>
          <p:nvPr/>
        </p:nvSpPr>
        <p:spPr bwMode="auto">
          <a:xfrm flipH="1">
            <a:off x="6324600" y="4168775"/>
            <a:ext cx="0" cy="1524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01" name="Line 21"/>
          <p:cNvSpPr>
            <a:spLocks noChangeShapeType="1"/>
          </p:cNvSpPr>
          <p:nvPr/>
        </p:nvSpPr>
        <p:spPr bwMode="auto">
          <a:xfrm>
            <a:off x="6324600" y="4168775"/>
            <a:ext cx="1143000" cy="1524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02" name="Line 22"/>
          <p:cNvSpPr>
            <a:spLocks noChangeShapeType="1"/>
          </p:cNvSpPr>
          <p:nvPr/>
        </p:nvSpPr>
        <p:spPr bwMode="auto">
          <a:xfrm>
            <a:off x="6324600" y="4168775"/>
            <a:ext cx="2209800" cy="1524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03" name="Line 23"/>
          <p:cNvSpPr>
            <a:spLocks noChangeShapeType="1"/>
          </p:cNvSpPr>
          <p:nvPr/>
        </p:nvSpPr>
        <p:spPr bwMode="auto">
          <a:xfrm flipH="1" flipV="1">
            <a:off x="6705600" y="2667000"/>
            <a:ext cx="76200" cy="5334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04" name="Line 24"/>
          <p:cNvSpPr>
            <a:spLocks noChangeShapeType="1"/>
          </p:cNvSpPr>
          <p:nvPr/>
        </p:nvSpPr>
        <p:spPr bwMode="auto">
          <a:xfrm>
            <a:off x="6705600" y="2667000"/>
            <a:ext cx="1219200" cy="2286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05" name="Line 25"/>
          <p:cNvSpPr>
            <a:spLocks noChangeShapeType="1"/>
          </p:cNvSpPr>
          <p:nvPr/>
        </p:nvSpPr>
        <p:spPr bwMode="auto">
          <a:xfrm>
            <a:off x="6705600" y="2667000"/>
            <a:ext cx="990600" cy="6858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06" name="Text Box 26"/>
          <p:cNvSpPr txBox="1">
            <a:spLocks noChangeArrowheads="1"/>
          </p:cNvSpPr>
          <p:nvPr/>
        </p:nvSpPr>
        <p:spPr bwMode="auto">
          <a:xfrm>
            <a:off x="1295400" y="2762250"/>
            <a:ext cx="1608138" cy="292100"/>
          </a:xfrm>
          <a:prstGeom prst="rect">
            <a:avLst/>
          </a:prstGeom>
          <a:solidFill>
            <a:srgbClr val="66FFCC"/>
          </a:solid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Acquisition</a:t>
            </a:r>
          </a:p>
        </p:txBody>
      </p:sp>
      <p:sp>
        <p:nvSpPr>
          <p:cNvPr id="1018907" name="Line 27"/>
          <p:cNvSpPr>
            <a:spLocks noChangeShapeType="1"/>
          </p:cNvSpPr>
          <p:nvPr/>
        </p:nvSpPr>
        <p:spPr bwMode="auto">
          <a:xfrm flipH="1">
            <a:off x="2057400" y="2133600"/>
            <a:ext cx="2895600" cy="6096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08" name="Text Box 28"/>
          <p:cNvSpPr txBox="1">
            <a:spLocks noChangeArrowheads="1"/>
          </p:cNvSpPr>
          <p:nvPr/>
        </p:nvSpPr>
        <p:spPr bwMode="auto">
          <a:xfrm>
            <a:off x="1041400" y="3200400"/>
            <a:ext cx="1143000" cy="514350"/>
          </a:xfrm>
          <a:prstGeom prst="rect">
            <a:avLst/>
          </a:prstGeom>
          <a:solidFill>
            <a:srgbClr val="FF9900">
              <a:alpha val="50000"/>
            </a:srgbClr>
          </a:solidFill>
          <a:ln w="19050">
            <a:solidFill>
              <a:schemeClr val="bg2"/>
            </a:solidFill>
            <a:miter lim="800000"/>
            <a:headEnd/>
            <a:tailEnd/>
          </a:ln>
          <a:effectLst/>
        </p:spPr>
        <p:txBody>
          <a:bodyPr anchor="ctr"/>
          <a:lstStyle/>
          <a:p>
            <a:pPr algn="ctr" defTabSz="762000">
              <a:lnSpc>
                <a:spcPts val="1400"/>
              </a:lnSpc>
            </a:pPr>
            <a:r>
              <a:rPr lang="de-DE" sz="1400" i="1"/>
              <a:t>Offline Referrer</a:t>
            </a:r>
          </a:p>
        </p:txBody>
      </p:sp>
      <p:sp>
        <p:nvSpPr>
          <p:cNvPr id="1018909" name="Text Box 29"/>
          <p:cNvSpPr txBox="1">
            <a:spLocks noChangeArrowheads="1"/>
          </p:cNvSpPr>
          <p:nvPr/>
        </p:nvSpPr>
        <p:spPr bwMode="auto">
          <a:xfrm>
            <a:off x="2247900" y="3200400"/>
            <a:ext cx="1257300" cy="292100"/>
          </a:xfrm>
          <a:prstGeom prst="rect">
            <a:avLst/>
          </a:prstGeom>
          <a:solidFill>
            <a:srgbClr val="66FFCC"/>
          </a:solid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Advertiser</a:t>
            </a:r>
          </a:p>
        </p:txBody>
      </p:sp>
      <p:sp>
        <p:nvSpPr>
          <p:cNvPr id="1018910" name="Line 30"/>
          <p:cNvSpPr>
            <a:spLocks noChangeShapeType="1"/>
          </p:cNvSpPr>
          <p:nvPr/>
        </p:nvSpPr>
        <p:spPr bwMode="auto">
          <a:xfrm flipV="1">
            <a:off x="838200" y="3048000"/>
            <a:ext cx="1295400" cy="13335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11" name="Text Box 31"/>
          <p:cNvSpPr txBox="1">
            <a:spLocks noChangeArrowheads="1"/>
          </p:cNvSpPr>
          <p:nvPr/>
        </p:nvSpPr>
        <p:spPr bwMode="auto">
          <a:xfrm>
            <a:off x="3568700" y="3200400"/>
            <a:ext cx="762000" cy="292100"/>
          </a:xfrm>
          <a:prstGeom prst="rect">
            <a:avLst/>
          </a:prstGeom>
          <a:solidFill>
            <a:srgbClr val="66FFCC"/>
          </a:solid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Other</a:t>
            </a:r>
          </a:p>
        </p:txBody>
      </p:sp>
      <p:sp>
        <p:nvSpPr>
          <p:cNvPr id="1018912" name="Line 32"/>
          <p:cNvSpPr>
            <a:spLocks noChangeShapeType="1"/>
          </p:cNvSpPr>
          <p:nvPr/>
        </p:nvSpPr>
        <p:spPr bwMode="auto">
          <a:xfrm>
            <a:off x="2133600" y="3048000"/>
            <a:ext cx="685800" cy="1524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13" name="Text Box 33"/>
          <p:cNvSpPr txBox="1">
            <a:spLocks noChangeArrowheads="1"/>
          </p:cNvSpPr>
          <p:nvPr/>
        </p:nvSpPr>
        <p:spPr bwMode="auto">
          <a:xfrm>
            <a:off x="2819400" y="4502150"/>
            <a:ext cx="1295400" cy="354013"/>
          </a:xfrm>
          <a:prstGeom prst="rect">
            <a:avLst/>
          </a:prstGeom>
          <a:solidFill>
            <a:srgbClr val="FF9900">
              <a:alpha val="50000"/>
            </a:srgbClr>
          </a:solidFill>
          <a:ln w="19050">
            <a:solidFill>
              <a:schemeClr val="bg2"/>
            </a:solidFill>
            <a:miter lim="800000"/>
            <a:headEnd/>
            <a:tailEnd/>
          </a:ln>
          <a:effectLst/>
        </p:spPr>
        <p:txBody>
          <a:bodyPr anchor="ctr"/>
          <a:lstStyle/>
          <a:p>
            <a:pPr algn="ctr" defTabSz="762000">
              <a:lnSpc>
                <a:spcPts val="1400"/>
              </a:lnSpc>
            </a:pPr>
            <a:r>
              <a:rPr lang="de-DE" sz="1400" i="1"/>
              <a:t>Store Locator</a:t>
            </a:r>
          </a:p>
        </p:txBody>
      </p:sp>
      <p:sp>
        <p:nvSpPr>
          <p:cNvPr id="1018914" name="Line 34"/>
          <p:cNvSpPr>
            <a:spLocks noChangeShapeType="1"/>
          </p:cNvSpPr>
          <p:nvPr/>
        </p:nvSpPr>
        <p:spPr bwMode="auto">
          <a:xfrm>
            <a:off x="3048000" y="4419600"/>
            <a:ext cx="457200" cy="65088"/>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15" name="Text Box 35"/>
          <p:cNvSpPr txBox="1">
            <a:spLocks noChangeArrowheads="1"/>
          </p:cNvSpPr>
          <p:nvPr/>
        </p:nvSpPr>
        <p:spPr bwMode="auto">
          <a:xfrm>
            <a:off x="1447800" y="4502150"/>
            <a:ext cx="1295400" cy="354013"/>
          </a:xfrm>
          <a:prstGeom prst="rect">
            <a:avLst/>
          </a:prstGeom>
          <a:solidFill>
            <a:schemeClr val="bg2"/>
          </a:solidFill>
          <a:ln w="19050">
            <a:solidFill>
              <a:srgbClr val="00B0E0"/>
            </a:solidFill>
            <a:miter lim="800000"/>
            <a:headEnd/>
            <a:tailEnd/>
          </a:ln>
          <a:effectLst/>
        </p:spPr>
        <p:txBody>
          <a:bodyPr anchor="ctr"/>
          <a:lstStyle/>
          <a:p>
            <a:pPr algn="ctr" defTabSz="762000">
              <a:lnSpc>
                <a:spcPts val="1400"/>
              </a:lnSpc>
            </a:pPr>
            <a:r>
              <a:rPr lang="de-DE" sz="1400"/>
              <a:t>Information Catalog</a:t>
            </a:r>
          </a:p>
        </p:txBody>
      </p:sp>
      <p:sp>
        <p:nvSpPr>
          <p:cNvPr id="1018916" name="Text Box 36"/>
          <p:cNvSpPr txBox="1">
            <a:spLocks noChangeArrowheads="1"/>
          </p:cNvSpPr>
          <p:nvPr/>
        </p:nvSpPr>
        <p:spPr bwMode="auto">
          <a:xfrm>
            <a:off x="152400" y="3200400"/>
            <a:ext cx="762000" cy="292100"/>
          </a:xfrm>
          <a:prstGeom prst="rect">
            <a:avLst/>
          </a:prstGeom>
          <a:solidFill>
            <a:srgbClr val="66FFCC"/>
          </a:solid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Home</a:t>
            </a:r>
          </a:p>
        </p:txBody>
      </p:sp>
      <p:sp>
        <p:nvSpPr>
          <p:cNvPr id="1018917" name="Line 37"/>
          <p:cNvSpPr>
            <a:spLocks noChangeShapeType="1"/>
          </p:cNvSpPr>
          <p:nvPr/>
        </p:nvSpPr>
        <p:spPr bwMode="auto">
          <a:xfrm flipH="1">
            <a:off x="1828800" y="3067050"/>
            <a:ext cx="304800" cy="133350"/>
          </a:xfrm>
          <a:prstGeom prst="line">
            <a:avLst/>
          </a:prstGeom>
          <a:noFill/>
          <a:ln w="9525">
            <a:solidFill>
              <a:schemeClr val="tx1"/>
            </a:solidFill>
            <a:round/>
            <a:headEnd/>
            <a:tailEnd/>
          </a:ln>
          <a:effectLst/>
        </p:spPr>
        <p:txBody>
          <a:bodyPr wrap="none" lIns="82800" tIns="39600" rIns="82800" bIns="39600" anchor="ctr"/>
          <a:lstStyle/>
          <a:p>
            <a:endParaRPr lang="en-US"/>
          </a:p>
        </p:txBody>
      </p:sp>
      <p:sp>
        <p:nvSpPr>
          <p:cNvPr id="1018918" name="Line 38"/>
          <p:cNvSpPr>
            <a:spLocks noChangeShapeType="1"/>
          </p:cNvSpPr>
          <p:nvPr/>
        </p:nvSpPr>
        <p:spPr bwMode="auto">
          <a:xfrm>
            <a:off x="2133600" y="3048000"/>
            <a:ext cx="1828800" cy="152400"/>
          </a:xfrm>
          <a:prstGeom prst="line">
            <a:avLst/>
          </a:prstGeom>
          <a:noFill/>
          <a:ln w="9525">
            <a:solidFill>
              <a:schemeClr val="tx1"/>
            </a:solidFill>
            <a:round/>
            <a:headEnd/>
            <a:tailEnd/>
          </a:ln>
          <a:effectLst/>
        </p:spPr>
        <p:txBody>
          <a:bodyPr wrap="none" lIns="82800" tIns="39600" rIns="82800" bIns="39600" anchor="ctr"/>
          <a:lstStyle/>
          <a:p>
            <a:endParaRPr lang="en-US"/>
          </a:p>
        </p:txBody>
      </p:sp>
      <p:sp>
        <p:nvSpPr>
          <p:cNvPr id="1018919" name="Text Box 39"/>
          <p:cNvSpPr txBox="1">
            <a:spLocks noChangeArrowheads="1"/>
          </p:cNvSpPr>
          <p:nvPr/>
        </p:nvSpPr>
        <p:spPr bwMode="auto">
          <a:xfrm>
            <a:off x="5562600" y="2590800"/>
            <a:ext cx="685800" cy="292100"/>
          </a:xfrm>
          <a:prstGeom prst="rect">
            <a:avLst/>
          </a:prstGeom>
          <a:no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Game</a:t>
            </a:r>
          </a:p>
        </p:txBody>
      </p:sp>
      <p:sp>
        <p:nvSpPr>
          <p:cNvPr id="1018920" name="Text Box 40"/>
          <p:cNvSpPr txBox="1">
            <a:spLocks noChangeArrowheads="1"/>
          </p:cNvSpPr>
          <p:nvPr/>
        </p:nvSpPr>
        <p:spPr bwMode="auto">
          <a:xfrm>
            <a:off x="7924800" y="2625725"/>
            <a:ext cx="1066800" cy="727075"/>
          </a:xfrm>
          <a:prstGeom prst="rect">
            <a:avLst/>
          </a:prstGeom>
          <a:solidFill>
            <a:srgbClr val="FF9900">
              <a:alpha val="50000"/>
            </a:srgbClr>
          </a:solidFill>
          <a:ln w="19050">
            <a:solidFill>
              <a:schemeClr val="bg2"/>
            </a:solidFill>
            <a:miter lim="800000"/>
            <a:headEnd/>
            <a:tailEnd/>
          </a:ln>
          <a:effectLst/>
        </p:spPr>
        <p:txBody>
          <a:bodyPr anchor="ctr"/>
          <a:lstStyle/>
          <a:p>
            <a:pPr algn="ctr" defTabSz="762000">
              <a:lnSpc>
                <a:spcPts val="1400"/>
              </a:lnSpc>
            </a:pPr>
            <a:r>
              <a:rPr lang="de-DE" sz="1400" i="1"/>
              <a:t>Offline Service and Support</a:t>
            </a:r>
          </a:p>
        </p:txBody>
      </p:sp>
      <p:sp>
        <p:nvSpPr>
          <p:cNvPr id="1018921" name="Line 41"/>
          <p:cNvSpPr>
            <a:spLocks noChangeShapeType="1"/>
          </p:cNvSpPr>
          <p:nvPr/>
        </p:nvSpPr>
        <p:spPr bwMode="auto">
          <a:xfrm flipH="1">
            <a:off x="6172200" y="2667000"/>
            <a:ext cx="533400" cy="76200"/>
          </a:xfrm>
          <a:prstGeom prst="line">
            <a:avLst/>
          </a:prstGeom>
          <a:noFill/>
          <a:ln w="9525">
            <a:solidFill>
              <a:schemeClr val="tx1"/>
            </a:solidFill>
            <a:round/>
            <a:headEnd/>
            <a:tailEnd/>
          </a:ln>
          <a:effectLst/>
        </p:spPr>
        <p:txBody>
          <a:bodyPr wrap="none" lIns="82800" tIns="39600" rIns="82800" bIns="39600" anchor="ctr"/>
          <a:lstStyle/>
          <a:p>
            <a:endParaRPr lang="en-US"/>
          </a:p>
        </p:txBody>
      </p:sp>
      <p:sp>
        <p:nvSpPr>
          <p:cNvPr id="1018922" name="Line 42"/>
          <p:cNvSpPr>
            <a:spLocks noChangeShapeType="1"/>
          </p:cNvSpPr>
          <p:nvPr/>
        </p:nvSpPr>
        <p:spPr bwMode="auto">
          <a:xfrm flipH="1">
            <a:off x="6553200" y="2667000"/>
            <a:ext cx="152400" cy="228600"/>
          </a:xfrm>
          <a:prstGeom prst="line">
            <a:avLst/>
          </a:prstGeom>
          <a:noFill/>
          <a:ln w="9525">
            <a:solidFill>
              <a:schemeClr val="tx1"/>
            </a:solidFill>
            <a:round/>
            <a:headEnd/>
            <a:tailEnd/>
          </a:ln>
          <a:effectLst/>
        </p:spPr>
        <p:txBody>
          <a:bodyPr wrap="none" lIns="82800" tIns="39600" rIns="82800" bIns="39600" anchor="ctr"/>
          <a:lstStyle/>
          <a:p>
            <a:endParaRPr lang="en-US"/>
          </a:p>
        </p:txBody>
      </p:sp>
      <p:sp>
        <p:nvSpPr>
          <p:cNvPr id="1018923" name="Text Box 43"/>
          <p:cNvSpPr txBox="1">
            <a:spLocks noChangeArrowheads="1"/>
          </p:cNvSpPr>
          <p:nvPr/>
        </p:nvSpPr>
        <p:spPr bwMode="auto">
          <a:xfrm>
            <a:off x="4452938" y="5562600"/>
            <a:ext cx="609600" cy="354013"/>
          </a:xfrm>
          <a:prstGeom prst="rect">
            <a:avLst/>
          </a:prstGeom>
          <a:solidFill>
            <a:srgbClr val="FF9900">
              <a:alpha val="50000"/>
            </a:srgbClr>
          </a:solidFill>
          <a:ln w="19050">
            <a:solidFill>
              <a:schemeClr val="bg2"/>
            </a:solidFill>
            <a:miter lim="800000"/>
            <a:headEnd/>
            <a:tailEnd/>
          </a:ln>
          <a:effectLst/>
        </p:spPr>
        <p:txBody>
          <a:bodyPr anchor="ctr"/>
          <a:lstStyle/>
          <a:p>
            <a:pPr algn="ctr" defTabSz="762000">
              <a:lnSpc>
                <a:spcPts val="1400"/>
              </a:lnSpc>
            </a:pPr>
            <a:endParaRPr lang="de-DE" sz="1400"/>
          </a:p>
        </p:txBody>
      </p:sp>
      <p:sp>
        <p:nvSpPr>
          <p:cNvPr id="1018924" name="Text Box 44"/>
          <p:cNvSpPr txBox="1">
            <a:spLocks noChangeArrowheads="1"/>
          </p:cNvSpPr>
          <p:nvPr/>
        </p:nvSpPr>
        <p:spPr bwMode="auto">
          <a:xfrm>
            <a:off x="4419600" y="5575300"/>
            <a:ext cx="3386138" cy="292100"/>
          </a:xfrm>
          <a:prstGeom prst="rect">
            <a:avLst/>
          </a:prstGeom>
          <a:noFill/>
          <a:ln w="9525">
            <a:noFill/>
            <a:miter lim="800000"/>
            <a:headEnd/>
            <a:tailEnd/>
          </a:ln>
          <a:effectLst/>
        </p:spPr>
        <p:txBody>
          <a:bodyPr lIns="82800" tIns="39600" rIns="82800" bIns="39600" anchorCtr="1">
            <a:spAutoFit/>
          </a:bodyPr>
          <a:lstStyle/>
          <a:p>
            <a:pPr>
              <a:spcBef>
                <a:spcPct val="50000"/>
              </a:spcBef>
              <a:buClr>
                <a:srgbClr val="CF0E30"/>
              </a:buClr>
            </a:pPr>
            <a:r>
              <a:rPr lang="de-DE" sz="1400"/>
              <a:t>= </a:t>
            </a:r>
            <a:r>
              <a:rPr lang="de-DE" sz="1400" i="1"/>
              <a:t>Multi-Channel Concept</a:t>
            </a:r>
          </a:p>
        </p:txBody>
      </p:sp>
      <p:sp>
        <p:nvSpPr>
          <p:cNvPr id="1018925" name="Line 45"/>
          <p:cNvSpPr>
            <a:spLocks noChangeShapeType="1"/>
          </p:cNvSpPr>
          <p:nvPr/>
        </p:nvSpPr>
        <p:spPr bwMode="auto">
          <a:xfrm>
            <a:off x="2057400" y="4865688"/>
            <a:ext cx="0" cy="76200"/>
          </a:xfrm>
          <a:prstGeom prst="line">
            <a:avLst/>
          </a:prstGeom>
          <a:noFill/>
          <a:ln w="9525">
            <a:solidFill>
              <a:schemeClr val="tx1"/>
            </a:solidFill>
            <a:round/>
            <a:headEnd/>
            <a:tailEnd/>
          </a:ln>
          <a:effectLst/>
        </p:spPr>
        <p:txBody>
          <a:bodyPr lIns="82800" tIns="39600" rIns="82800" bIns="39600" anchor="ctr" anchorCtr="1"/>
          <a:lstStyle/>
          <a:p>
            <a:endParaRPr lang="en-US"/>
          </a:p>
        </p:txBody>
      </p:sp>
      <p:sp>
        <p:nvSpPr>
          <p:cNvPr id="1018926" name="Text Box 46"/>
          <p:cNvSpPr txBox="1">
            <a:spLocks noChangeArrowheads="1"/>
          </p:cNvSpPr>
          <p:nvPr/>
        </p:nvSpPr>
        <p:spPr bwMode="auto">
          <a:xfrm>
            <a:off x="533400" y="1371600"/>
            <a:ext cx="8382000" cy="274638"/>
          </a:xfrm>
          <a:prstGeom prst="rect">
            <a:avLst/>
          </a:prstGeom>
          <a:noFill/>
          <a:ln w="19050">
            <a:noFill/>
            <a:miter lim="800000"/>
            <a:headEnd/>
            <a:tailEnd/>
          </a:ln>
          <a:effectLst/>
        </p:spPr>
        <p:txBody>
          <a:bodyPr lIns="0" tIns="0" rIns="0" bIns="0">
            <a:spAutoFit/>
          </a:bodyPr>
          <a:lstStyle/>
          <a:p>
            <a:pPr marL="185738" indent="-185738">
              <a:spcBef>
                <a:spcPct val="50000"/>
              </a:spcBef>
              <a:buClr>
                <a:schemeClr val="accent1"/>
              </a:buClr>
              <a:buSzPct val="70000"/>
              <a:buFont typeface="Wingdings" pitchFamily="2" charset="2"/>
              <a:buNone/>
            </a:pPr>
            <a:r>
              <a:rPr lang="de-DE" sz="1800" b="0"/>
              <a:t>	760,535 page requests were mapped onto the concepts from this hierarchy:</a:t>
            </a:r>
            <a:endParaRPr lang="en-US" sz="1800" b="0"/>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930" name="Rectangle 2"/>
          <p:cNvSpPr>
            <a:spLocks noGrp="1" noChangeArrowheads="1"/>
          </p:cNvSpPr>
          <p:nvPr>
            <p:ph type="title"/>
          </p:nvPr>
        </p:nvSpPr>
        <p:spPr/>
        <p:txBody>
          <a:bodyPr/>
          <a:lstStyle/>
          <a:p>
            <a:r>
              <a:rPr lang="de-DE"/>
              <a:t>Types of patterns</a:t>
            </a:r>
          </a:p>
        </p:txBody>
      </p:sp>
      <p:sp>
        <p:nvSpPr>
          <p:cNvPr id="1020931" name="Rectangle 3"/>
          <p:cNvSpPr>
            <a:spLocks noGrp="1" noChangeArrowheads="1"/>
          </p:cNvSpPr>
          <p:nvPr>
            <p:ph type="body" idx="1"/>
          </p:nvPr>
        </p:nvSpPr>
        <p:spPr/>
        <p:txBody>
          <a:bodyPr>
            <a:normAutofit lnSpcReduction="10000"/>
          </a:bodyPr>
          <a:lstStyle/>
          <a:p>
            <a:pPr lvl="1"/>
            <a:r>
              <a:rPr lang="de-DE"/>
              <a:t>Conversion rates (~ confidence of content-specified sequential association rules) for assessing business success</a:t>
            </a:r>
          </a:p>
          <a:p>
            <a:pPr lvl="1"/>
            <a:r>
              <a:rPr lang="de-DE"/>
              <a:t>Association rule and sequence analysis for understanding online/offline preferences and their temporal development</a:t>
            </a:r>
          </a:p>
          <a:p>
            <a:pPr lvl="1"/>
            <a:r>
              <a:rPr lang="de-DE"/>
              <a:t>Cluster analysis for customer segmentation</a:t>
            </a:r>
          </a:p>
          <a:p>
            <a:pPr lvl="1"/>
            <a:r>
              <a:rPr lang="de-DE"/>
              <a:t>Correlation analysis for investigating the relationship between demographic indicators and online/offline preferences</a:t>
            </a:r>
          </a:p>
          <a:p>
            <a:endParaRPr lang="de-DE"/>
          </a:p>
          <a:p>
            <a:endParaRPr lang="de-DE"/>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62" name="Rectangle 2"/>
          <p:cNvSpPr>
            <a:spLocks noGrp="1" noChangeArrowheads="1"/>
          </p:cNvSpPr>
          <p:nvPr>
            <p:ph type="title"/>
          </p:nvPr>
        </p:nvSpPr>
        <p:spPr/>
        <p:txBody>
          <a:bodyPr/>
          <a:lstStyle/>
          <a:p>
            <a:r>
              <a:rPr lang="de-DE" altLang="de-DE">
                <a:solidFill>
                  <a:schemeClr val="accent1"/>
                </a:solidFill>
              </a:rPr>
              <a:t>&gt;&gt;</a:t>
            </a:r>
            <a:r>
              <a:rPr lang="de-DE"/>
              <a:t> Session representation</a:t>
            </a:r>
          </a:p>
        </p:txBody>
      </p:sp>
      <p:sp>
        <p:nvSpPr>
          <p:cNvPr id="1116163" name="Rectangle 3"/>
          <p:cNvSpPr>
            <a:spLocks noGrp="1" noChangeArrowheads="1"/>
          </p:cNvSpPr>
          <p:nvPr>
            <p:ph type="body" idx="1"/>
          </p:nvPr>
        </p:nvSpPr>
        <p:spPr>
          <a:xfrm>
            <a:off x="844550" y="1752600"/>
            <a:ext cx="8018463" cy="3810000"/>
          </a:xfrm>
          <a:noFill/>
          <a:ln/>
        </p:spPr>
        <p:txBody>
          <a:bodyPr/>
          <a:lstStyle/>
          <a:p>
            <a:r>
              <a:rPr lang="de-DE" sz="1800">
                <a:cs typeface="Arial" charset="0"/>
              </a:rPr>
              <a:t>Each session represented as a feature vector on the multi-channel concepts</a:t>
            </a:r>
          </a:p>
          <a:p>
            <a:r>
              <a:rPr lang="de-DE" sz="1800">
                <a:cs typeface="Arial" charset="0"/>
              </a:rPr>
              <a:t>Two methods used for definition of new conversion metrics:</a:t>
            </a:r>
          </a:p>
          <a:p>
            <a:r>
              <a:rPr lang="de-DE" sz="1800">
                <a:cs typeface="Arial" charset="0"/>
                <a:sym typeface="Wingdings" pitchFamily="2" charset="2"/>
              </a:rPr>
              <a:t> </a:t>
            </a:r>
            <a:r>
              <a:rPr lang="de-DE" sz="1800" i="1">
                <a:cs typeface="Arial" charset="0"/>
              </a:rPr>
              <a:t>weighted-concept method (number of visits to a concept)</a:t>
            </a:r>
          </a:p>
          <a:p>
            <a:endParaRPr lang="de-DE" sz="1800" i="1">
              <a:cs typeface="Arial" charset="0"/>
            </a:endParaRPr>
          </a:p>
          <a:p>
            <a:endParaRPr lang="de-DE" sz="1800" i="1">
              <a:cs typeface="Arial" charset="0"/>
            </a:endParaRPr>
          </a:p>
          <a:p>
            <a:endParaRPr lang="de-DE" sz="1800">
              <a:cs typeface="Arial" charset="0"/>
            </a:endParaRPr>
          </a:p>
          <a:p>
            <a:pPr>
              <a:buFont typeface="Wingdings" pitchFamily="2" charset="2"/>
              <a:buChar char="à"/>
            </a:pPr>
            <a:endParaRPr lang="de-DE" sz="1800">
              <a:cs typeface="Arial" charset="0"/>
              <a:sym typeface="Wingdings" pitchFamily="2" charset="2"/>
            </a:endParaRPr>
          </a:p>
          <a:p>
            <a:pPr>
              <a:buFont typeface="Wingdings" pitchFamily="2" charset="2"/>
              <a:buChar char="à"/>
            </a:pPr>
            <a:r>
              <a:rPr lang="de-DE" sz="1800" i="1">
                <a:cs typeface="Arial" charset="0"/>
              </a:rPr>
              <a:t>dichotomized concept method (whether or not concept was visited)</a:t>
            </a:r>
          </a:p>
          <a:p>
            <a:endParaRPr lang="de-DE" i="1">
              <a:cs typeface="Arial" charset="0"/>
            </a:endParaRPr>
          </a:p>
        </p:txBody>
      </p:sp>
      <p:graphicFrame>
        <p:nvGraphicFramePr>
          <p:cNvPr id="1116165" name="Group 5"/>
          <p:cNvGraphicFramePr>
            <a:graphicFrameLocks noGrp="1"/>
          </p:cNvGraphicFramePr>
          <p:nvPr/>
        </p:nvGraphicFramePr>
        <p:xfrm>
          <a:off x="1219200" y="3321050"/>
          <a:ext cx="6858000" cy="1402716"/>
        </p:xfrm>
        <a:graphic>
          <a:graphicData uri="http://schemas.openxmlformats.org/drawingml/2006/table">
            <a:tbl>
              <a:tblPr/>
              <a:tblGrid>
                <a:gridCol w="1143000"/>
                <a:gridCol w="838200"/>
                <a:gridCol w="838200"/>
                <a:gridCol w="838200"/>
                <a:gridCol w="838200"/>
                <a:gridCol w="838200"/>
                <a:gridCol w="762000"/>
                <a:gridCol w="762000"/>
              </a:tblGrid>
              <a:tr h="212725">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1" u="none" strike="noStrike" cap="none" normalizeH="0" baseline="0" smtClean="0">
                          <a:ln>
                            <a:noFill/>
                          </a:ln>
                          <a:solidFill>
                            <a:schemeClr val="tx1"/>
                          </a:solidFill>
                          <a:effectLst/>
                          <a:latin typeface="Arial" charset="0"/>
                          <a:cs typeface="Times" charset="0"/>
                        </a:rPr>
                        <a:t>Session</a:t>
                      </a:r>
                      <a:endParaRPr kumimoji="0" lang="en-US" sz="1800" b="0" i="1" u="none" strike="noStrike" cap="none" normalizeH="0" baseline="0" smtClean="0">
                        <a:ln>
                          <a:noFill/>
                        </a:ln>
                        <a:solidFill>
                          <a:schemeClr val="tx1"/>
                        </a:solidFill>
                        <a:effectLst/>
                        <a:latin typeface="Arial" charset="0"/>
                        <a:cs typeface="Times" charset="0"/>
                      </a:endParaRPr>
                    </a:p>
                  </a:txBody>
                  <a:tcPr marL="3810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home</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infcat</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infprod</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service</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transact</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purch.</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offinfo</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5750">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A</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3</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7</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4</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2</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B</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3</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5</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2</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116259" name="Group 99"/>
          <p:cNvGraphicFramePr>
            <a:graphicFrameLocks noGrp="1"/>
          </p:cNvGraphicFramePr>
          <p:nvPr/>
        </p:nvGraphicFramePr>
        <p:xfrm>
          <a:off x="1219200" y="5334000"/>
          <a:ext cx="6859588" cy="1402716"/>
        </p:xfrm>
        <a:graphic>
          <a:graphicData uri="http://schemas.openxmlformats.org/drawingml/2006/table">
            <a:tbl>
              <a:tblPr/>
              <a:tblGrid>
                <a:gridCol w="1144588"/>
                <a:gridCol w="839787"/>
                <a:gridCol w="841375"/>
                <a:gridCol w="839788"/>
                <a:gridCol w="841375"/>
                <a:gridCol w="839787"/>
                <a:gridCol w="757238"/>
                <a:gridCol w="755650"/>
              </a:tblGrid>
              <a:tr h="212725">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1" u="none" strike="noStrike" cap="none" normalizeH="0" baseline="0" smtClean="0">
                          <a:ln>
                            <a:noFill/>
                          </a:ln>
                          <a:solidFill>
                            <a:schemeClr val="tx1"/>
                          </a:solidFill>
                          <a:effectLst/>
                          <a:latin typeface="Arial" charset="0"/>
                          <a:cs typeface="Times" charset="0"/>
                        </a:rPr>
                        <a:t>Session</a:t>
                      </a:r>
                      <a:endParaRPr kumimoji="0" lang="en-US" sz="1800" b="0" i="1" u="none" strike="noStrike" cap="none" normalizeH="0" baseline="0" smtClean="0">
                        <a:ln>
                          <a:noFill/>
                        </a:ln>
                        <a:solidFill>
                          <a:schemeClr val="tx1"/>
                        </a:solidFill>
                        <a:effectLst/>
                        <a:latin typeface="Arial" charset="0"/>
                        <a:cs typeface="Times" charset="0"/>
                      </a:endParaRPr>
                    </a:p>
                  </a:txBody>
                  <a:tcPr marL="3810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home</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infcat</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infprod</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service</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transact</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purch.</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offinfo</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5750">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A</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B</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0</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1</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r>
                        <a:rPr kumimoji="0" lang="de-DE" sz="1800" b="0" i="0" u="none" strike="noStrike" cap="none" normalizeH="0" baseline="0" smtClean="0">
                          <a:ln>
                            <a:noFill/>
                          </a:ln>
                          <a:solidFill>
                            <a:schemeClr val="tx1"/>
                          </a:solidFill>
                          <a:effectLst/>
                          <a:latin typeface="Arial" charset="0"/>
                          <a:cs typeface="Times" charset="0"/>
                        </a:rPr>
                        <a:t>...</a:t>
                      </a:r>
                      <a:endParaRPr kumimoji="0" lang="en-US"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
                          <a:schemeClr val="tx1"/>
                        </a:buClr>
                        <a:buSzPct val="80000"/>
                        <a:buFont typeface="Monotype Sorts" pitchFamily="2" charset="2"/>
                        <a:buNone/>
                        <a:tabLst/>
                      </a:pPr>
                      <a:endParaRPr kumimoji="0" lang="de-DE" sz="1800" b="0" i="0" u="none" strike="noStrike" cap="none" normalizeH="0" baseline="0" smtClean="0">
                        <a:ln>
                          <a:noFill/>
                        </a:ln>
                        <a:solidFill>
                          <a:schemeClr val="tx1"/>
                        </a:solidFill>
                        <a:effectLst/>
                        <a:latin typeface="Arial" charset="0"/>
                        <a:cs typeface="Times" charset="0"/>
                      </a:endParaRPr>
                    </a:p>
                  </a:txBody>
                  <a:tcPr marL="3810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wipe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098" name="Rectangle 1026"/>
          <p:cNvSpPr>
            <a:spLocks noGrp="1" noChangeArrowheads="1"/>
          </p:cNvSpPr>
          <p:nvPr>
            <p:ph type="title"/>
          </p:nvPr>
        </p:nvSpPr>
        <p:spPr>
          <a:xfrm>
            <a:off x="0" y="155448"/>
            <a:ext cx="9144000" cy="1252728"/>
          </a:xfrm>
        </p:spPr>
        <p:txBody>
          <a:bodyPr>
            <a:normAutofit fontScale="90000"/>
          </a:bodyPr>
          <a:lstStyle/>
          <a:p>
            <a:r>
              <a:rPr lang="de-DE" dirty="0"/>
              <a:t>“Internal consistency“ of preferences – </a:t>
            </a:r>
            <a:br>
              <a:rPr lang="de-DE" dirty="0"/>
            </a:br>
            <a:r>
              <a:rPr lang="de-DE" dirty="0"/>
              <a:t>payment and delivery preferences</a:t>
            </a:r>
          </a:p>
        </p:txBody>
      </p:sp>
      <p:sp>
        <p:nvSpPr>
          <p:cNvPr id="1028099" name="Rectangle 1027"/>
          <p:cNvSpPr>
            <a:spLocks noGrp="1" noChangeArrowheads="1"/>
          </p:cNvSpPr>
          <p:nvPr>
            <p:ph type="body" idx="1"/>
          </p:nvPr>
        </p:nvSpPr>
        <p:spPr>
          <a:xfrm>
            <a:off x="773113" y="3975100"/>
            <a:ext cx="7889875" cy="2178050"/>
          </a:xfrm>
        </p:spPr>
        <p:txBody>
          <a:bodyPr/>
          <a:lstStyle/>
          <a:p>
            <a:pPr>
              <a:lnSpc>
                <a:spcPct val="90000"/>
              </a:lnSpc>
            </a:pPr>
            <a:r>
              <a:rPr lang="de-DE" sz="1800" dirty="0"/>
              <a:t>Online payment </a:t>
            </a:r>
            <a:r>
              <a:rPr lang="de-DE" sz="1800" dirty="0">
                <a:sym typeface="Wingdings" pitchFamily="2" charset="2"/>
              </a:rPr>
              <a:t> Direct delivery (s=0.27, c=0.97) </a:t>
            </a:r>
            <a:r>
              <a:rPr lang="de-DE" sz="1800" dirty="0">
                <a:solidFill>
                  <a:srgbClr val="006666"/>
                </a:solidFill>
                <a:sym typeface="Wingdings" pitchFamily="2" charset="2"/>
              </a:rPr>
              <a:t>&lt; 1/3 traditional onl.users!</a:t>
            </a:r>
            <a:endParaRPr lang="de-DE" sz="1800" dirty="0">
              <a:sym typeface="Wingdings" pitchFamily="2" charset="2"/>
            </a:endParaRPr>
          </a:p>
          <a:p>
            <a:pPr>
              <a:lnSpc>
                <a:spcPct val="90000"/>
              </a:lnSpc>
            </a:pPr>
            <a:r>
              <a:rPr lang="de-DE" sz="1800" dirty="0">
                <a:sym typeface="Wingdings" pitchFamily="2" charset="2"/>
              </a:rPr>
              <a:t>Online payment  In-store pickup (s=0.02, c=0.03)</a:t>
            </a:r>
          </a:p>
          <a:p>
            <a:pPr>
              <a:lnSpc>
                <a:spcPct val="90000"/>
              </a:lnSpc>
            </a:pPr>
            <a:r>
              <a:rPr lang="de-DE" sz="1800" dirty="0">
                <a:sym typeface="Wingdings" pitchFamily="2" charset="2"/>
              </a:rPr>
              <a:t>Cash on delivery  Direct delivery (s=0.02, c=0.03)</a:t>
            </a:r>
          </a:p>
          <a:p>
            <a:pPr>
              <a:lnSpc>
                <a:spcPct val="90000"/>
              </a:lnSpc>
            </a:pPr>
            <a:r>
              <a:rPr lang="de-DE" sz="1800" dirty="0">
                <a:sym typeface="Wingdings" pitchFamily="2" charset="2"/>
              </a:rPr>
              <a:t>In-store payment  In-store pickup (s=0.69, c=0.94)</a:t>
            </a:r>
            <a:r>
              <a:rPr lang="de-DE" sz="1800" dirty="0">
                <a:solidFill>
                  <a:srgbClr val="006666"/>
                </a:solidFill>
                <a:sym typeface="Wingdings" pitchFamily="2" charset="2"/>
              </a:rPr>
              <a:t> </a:t>
            </a:r>
          </a:p>
          <a:p>
            <a:pPr>
              <a:lnSpc>
                <a:spcPct val="90000"/>
              </a:lnSpc>
            </a:pPr>
            <a:r>
              <a:rPr lang="de-DE" sz="1800" dirty="0">
                <a:solidFill>
                  <a:srgbClr val="006666"/>
                </a:solidFill>
                <a:sym typeface="Wingdings" pitchFamily="2" charset="2"/>
              </a:rPr>
              <a:t> Site is primarily used to collect information.</a:t>
            </a:r>
            <a:endParaRPr lang="de-DE" sz="1800" dirty="0"/>
          </a:p>
        </p:txBody>
      </p:sp>
      <p:pic>
        <p:nvPicPr>
          <p:cNvPr id="1028100" name="Picture 1028"/>
          <p:cNvPicPr>
            <a:picLocks noChangeAspect="1" noChangeArrowheads="1"/>
          </p:cNvPicPr>
          <p:nvPr/>
        </p:nvPicPr>
        <p:blipFill>
          <a:blip r:embed="rId2"/>
          <a:srcRect/>
          <a:stretch>
            <a:fillRect/>
          </a:stretch>
        </p:blipFill>
        <p:spPr bwMode="auto">
          <a:xfrm>
            <a:off x="447675" y="1524000"/>
            <a:ext cx="8696325" cy="2143125"/>
          </a:xfrm>
          <a:prstGeom prst="rect">
            <a:avLst/>
          </a:prstGeom>
          <a:noFill/>
          <a:ln w="28575">
            <a:noFill/>
            <a:miter lim="800000"/>
            <a:headEnd/>
            <a:tailEnd/>
          </a:ln>
          <a:effectLst/>
        </p:spPr>
      </p:pic>
      <p:sp>
        <p:nvSpPr>
          <p:cNvPr id="1028101" name="Oval 1029"/>
          <p:cNvSpPr>
            <a:spLocks noChangeArrowheads="1"/>
          </p:cNvSpPr>
          <p:nvPr/>
        </p:nvSpPr>
        <p:spPr bwMode="auto">
          <a:xfrm>
            <a:off x="5257800" y="2667000"/>
            <a:ext cx="2133600" cy="990600"/>
          </a:xfrm>
          <a:prstGeom prst="ellipse">
            <a:avLst/>
          </a:prstGeom>
          <a:noFill/>
          <a:ln w="38100">
            <a:solidFill>
              <a:srgbClr val="990033"/>
            </a:solidFill>
            <a:round/>
            <a:headEnd/>
            <a:tailEnd/>
          </a:ln>
          <a:effectLst/>
        </p:spPr>
        <p:txBody>
          <a:bodyPr wrap="none" tIns="0" bIns="0" anchor="ctr"/>
          <a:lstStyle/>
          <a:p>
            <a:endParaRPr lang="en-US"/>
          </a:p>
        </p:txBody>
      </p:sp>
      <p:sp>
        <p:nvSpPr>
          <p:cNvPr id="1028102" name="Rectangle 1030"/>
          <p:cNvSpPr>
            <a:spLocks noChangeArrowheads="1"/>
          </p:cNvSpPr>
          <p:nvPr/>
        </p:nvSpPr>
        <p:spPr bwMode="auto">
          <a:xfrm>
            <a:off x="6934200" y="4724400"/>
            <a:ext cx="1981200" cy="914400"/>
          </a:xfrm>
          <a:prstGeom prst="rect">
            <a:avLst/>
          </a:prstGeom>
          <a:solidFill>
            <a:schemeClr val="folHlink"/>
          </a:solidFill>
          <a:ln w="9525">
            <a:noFill/>
            <a:miter lim="800000"/>
            <a:headEnd/>
            <a:tailEnd/>
          </a:ln>
          <a:effectLst>
            <a:outerShdw dist="107763" dir="2700000" algn="ctr" rotWithShape="0">
              <a:schemeClr val="bg2"/>
            </a:outerShdw>
          </a:effectLst>
        </p:spPr>
        <p:txBody>
          <a:bodyPr/>
          <a:lstStyle/>
          <a:p>
            <a:pPr eaLnBrk="1" hangingPunct="1">
              <a:lnSpc>
                <a:spcPct val="90000"/>
              </a:lnSpc>
              <a:spcBef>
                <a:spcPts val="800"/>
              </a:spcBef>
              <a:spcAft>
                <a:spcPts val="400"/>
              </a:spcAft>
              <a:buClr>
                <a:srgbClr val="006600"/>
              </a:buClr>
              <a:buSzPct val="150000"/>
            </a:pPr>
            <a:r>
              <a:rPr lang="de-DE" sz="1800" b="0">
                <a:latin typeface="Tahoma" pitchFamily="34" charset="0"/>
                <a:cs typeface="Times New Roman" pitchFamily="18" charset="0"/>
                <a:sym typeface="Wingdings" pitchFamily="2" charset="2"/>
              </a:rPr>
              <a:t>s: support, c: confidence of the sequence</a:t>
            </a:r>
            <a:endParaRPr lang="de-DE" sz="1800" b="0">
              <a:latin typeface="Tahoma" pitchFamily="34" charset="0"/>
              <a:cs typeface="Times New Roman" pitchFamily="18"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122" name="Rectangle 1026"/>
          <p:cNvSpPr>
            <a:spLocks noGrp="1" noChangeArrowheads="1"/>
          </p:cNvSpPr>
          <p:nvPr>
            <p:ph type="title"/>
          </p:nvPr>
        </p:nvSpPr>
        <p:spPr/>
        <p:txBody>
          <a:bodyPr>
            <a:normAutofit fontScale="90000"/>
          </a:bodyPr>
          <a:lstStyle/>
          <a:p>
            <a:r>
              <a:rPr lang="de-DE"/>
              <a:t>“Internal consistency“ of preferences – </a:t>
            </a:r>
            <a:br>
              <a:rPr lang="de-DE"/>
            </a:br>
            <a:r>
              <a:rPr lang="de-DE"/>
              <a:t>return preferences</a:t>
            </a:r>
          </a:p>
        </p:txBody>
      </p:sp>
      <p:sp>
        <p:nvSpPr>
          <p:cNvPr id="1029123" name="Rectangle 1027"/>
          <p:cNvSpPr>
            <a:spLocks noGrp="1" noChangeArrowheads="1"/>
          </p:cNvSpPr>
          <p:nvPr>
            <p:ph type="body" idx="1"/>
          </p:nvPr>
        </p:nvSpPr>
        <p:spPr>
          <a:xfrm>
            <a:off x="773113" y="3975100"/>
            <a:ext cx="7889875" cy="2178050"/>
          </a:xfrm>
        </p:spPr>
        <p:txBody>
          <a:bodyPr>
            <a:normAutofit fontScale="92500" lnSpcReduction="10000"/>
          </a:bodyPr>
          <a:lstStyle/>
          <a:p>
            <a:pPr>
              <a:lnSpc>
                <a:spcPct val="90000"/>
              </a:lnSpc>
            </a:pPr>
            <a:r>
              <a:rPr lang="de-DE" sz="2400">
                <a:sym typeface="Wingdings" pitchFamily="2" charset="2"/>
              </a:rPr>
              <a:t>Return  In-store (s=0.06, c=0.87)</a:t>
            </a:r>
          </a:p>
          <a:p>
            <a:pPr>
              <a:lnSpc>
                <a:spcPct val="90000"/>
              </a:lnSpc>
            </a:pPr>
            <a:r>
              <a:rPr lang="de-DE" sz="2400">
                <a:sym typeface="Wingdings" pitchFamily="2" charset="2"/>
              </a:rPr>
              <a:t>Return  Mail-in (s=0.04, c=0.13)</a:t>
            </a:r>
          </a:p>
          <a:p>
            <a:pPr>
              <a:lnSpc>
                <a:spcPct val="90000"/>
              </a:lnSpc>
            </a:pPr>
            <a:r>
              <a:rPr lang="de-DE" sz="2400">
                <a:solidFill>
                  <a:srgbClr val="006666"/>
                </a:solidFill>
                <a:sym typeface="Wingdings" pitchFamily="2" charset="2"/>
              </a:rPr>
              <a:t> Customers may wish personal assistance. </a:t>
            </a:r>
          </a:p>
          <a:p>
            <a:pPr>
              <a:lnSpc>
                <a:spcPct val="90000"/>
              </a:lnSpc>
            </a:pPr>
            <a:r>
              <a:rPr lang="de-DE">
                <a:sym typeface="Wingdings" pitchFamily="2" charset="2"/>
              </a:rPr>
              <a:t>(a result supported by the service mix analysis of different multi-channel retailers and by questionnaire results)</a:t>
            </a:r>
            <a:endParaRPr lang="de-DE"/>
          </a:p>
        </p:txBody>
      </p:sp>
      <p:pic>
        <p:nvPicPr>
          <p:cNvPr id="1029124" name="Picture 1028"/>
          <p:cNvPicPr>
            <a:picLocks noChangeAspect="1" noChangeArrowheads="1"/>
          </p:cNvPicPr>
          <p:nvPr/>
        </p:nvPicPr>
        <p:blipFill>
          <a:blip r:embed="rId2"/>
          <a:srcRect/>
          <a:stretch>
            <a:fillRect/>
          </a:stretch>
        </p:blipFill>
        <p:spPr bwMode="auto">
          <a:xfrm>
            <a:off x="447675" y="1524000"/>
            <a:ext cx="8696325" cy="2143125"/>
          </a:xfrm>
          <a:prstGeom prst="rect">
            <a:avLst/>
          </a:prstGeom>
          <a:noFill/>
          <a:ln w="28575">
            <a:noFill/>
            <a:miter lim="800000"/>
            <a:headEnd/>
            <a:tailEnd/>
          </a:ln>
          <a:effectLst/>
        </p:spPr>
      </p:pic>
      <p:sp>
        <p:nvSpPr>
          <p:cNvPr id="1029125" name="Oval 1029"/>
          <p:cNvSpPr>
            <a:spLocks noChangeArrowheads="1"/>
          </p:cNvSpPr>
          <p:nvPr/>
        </p:nvSpPr>
        <p:spPr bwMode="auto">
          <a:xfrm>
            <a:off x="6781800" y="2667000"/>
            <a:ext cx="2133600" cy="990600"/>
          </a:xfrm>
          <a:prstGeom prst="ellipse">
            <a:avLst/>
          </a:prstGeom>
          <a:noFill/>
          <a:ln w="38100">
            <a:solidFill>
              <a:srgbClr val="00CC00"/>
            </a:solidFill>
            <a:round/>
            <a:headEnd/>
            <a:tailEnd/>
          </a:ln>
          <a:effectLst/>
        </p:spPr>
        <p:txBody>
          <a:bodyPr wrap="none" tIns="0" bIns="0" anchor="ctr"/>
          <a:lstStyle/>
          <a:p>
            <a:endParaRPr lang="en-US"/>
          </a:p>
        </p:txBody>
      </p:sp>
      <p:sp>
        <p:nvSpPr>
          <p:cNvPr id="1029126" name="Rectangle 1030"/>
          <p:cNvSpPr>
            <a:spLocks noChangeArrowheads="1"/>
          </p:cNvSpPr>
          <p:nvPr/>
        </p:nvSpPr>
        <p:spPr bwMode="auto">
          <a:xfrm>
            <a:off x="6934200" y="3962400"/>
            <a:ext cx="1981200" cy="914400"/>
          </a:xfrm>
          <a:prstGeom prst="rect">
            <a:avLst/>
          </a:prstGeom>
          <a:solidFill>
            <a:schemeClr val="folHlink"/>
          </a:solidFill>
          <a:ln w="9525">
            <a:noFill/>
            <a:miter lim="800000"/>
            <a:headEnd/>
            <a:tailEnd/>
          </a:ln>
          <a:effectLst>
            <a:outerShdw dist="107763" dir="2700000" algn="ctr" rotWithShape="0">
              <a:schemeClr val="bg2"/>
            </a:outerShdw>
          </a:effectLst>
        </p:spPr>
        <p:txBody>
          <a:bodyPr/>
          <a:lstStyle/>
          <a:p>
            <a:pPr eaLnBrk="1" hangingPunct="1">
              <a:lnSpc>
                <a:spcPct val="90000"/>
              </a:lnSpc>
              <a:spcBef>
                <a:spcPts val="800"/>
              </a:spcBef>
              <a:spcAft>
                <a:spcPts val="400"/>
              </a:spcAft>
              <a:buClr>
                <a:srgbClr val="006600"/>
              </a:buClr>
              <a:buSzPct val="150000"/>
            </a:pPr>
            <a:r>
              <a:rPr lang="de-DE" sz="1800" b="0">
                <a:latin typeface="Tahoma" pitchFamily="34" charset="0"/>
                <a:cs typeface="Times New Roman" pitchFamily="18" charset="0"/>
                <a:sym typeface="Wingdings" pitchFamily="2" charset="2"/>
              </a:rPr>
              <a:t>s: support, c: confidence of the association rule</a:t>
            </a:r>
            <a:endParaRPr lang="de-DE" sz="1800" b="0">
              <a:latin typeface="Tahoma" pitchFamily="34" charset="0"/>
              <a:cs typeface="Times New Roman" pitchFamily="18"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146" name="Rectangle 1026"/>
          <p:cNvSpPr>
            <a:spLocks noGrp="1" noChangeArrowheads="1"/>
          </p:cNvSpPr>
          <p:nvPr>
            <p:ph type="title"/>
          </p:nvPr>
        </p:nvSpPr>
        <p:spPr/>
        <p:txBody>
          <a:bodyPr>
            <a:normAutofit fontScale="90000"/>
          </a:bodyPr>
          <a:lstStyle/>
          <a:p>
            <a:r>
              <a:rPr lang="de-DE"/>
              <a:t>Development of preferences over time</a:t>
            </a:r>
          </a:p>
        </p:txBody>
      </p:sp>
      <p:sp>
        <p:nvSpPr>
          <p:cNvPr id="1030147" name="Rectangle 1027"/>
          <p:cNvSpPr>
            <a:spLocks noGrp="1" noChangeArrowheads="1"/>
          </p:cNvSpPr>
          <p:nvPr>
            <p:ph type="body" idx="1"/>
          </p:nvPr>
        </p:nvSpPr>
        <p:spPr>
          <a:xfrm>
            <a:off x="755650" y="3213100"/>
            <a:ext cx="7889875" cy="3098800"/>
          </a:xfrm>
        </p:spPr>
        <p:txBody>
          <a:bodyPr/>
          <a:lstStyle/>
          <a:p>
            <a:r>
              <a:rPr lang="de-DE" sz="1600"/>
              <a:t>Direct delivery </a:t>
            </a:r>
            <a:r>
              <a:rPr lang="de-DE" sz="1600">
                <a:sym typeface="Wingdings" pitchFamily="2" charset="2"/>
              </a:rPr>
              <a:t> In-store pickup in </a:t>
            </a:r>
            <a:r>
              <a:rPr lang="de-DE" sz="1600">
                <a:sym typeface="Symbol" pitchFamily="18" charset="2"/>
              </a:rPr>
              <a:t></a:t>
            </a:r>
            <a:r>
              <a:rPr lang="de-DE" sz="1600">
                <a:sym typeface="Wingdings" pitchFamily="2" charset="2"/>
              </a:rPr>
              <a:t>1 following transaction (s=0.001,c=0.15)</a:t>
            </a:r>
          </a:p>
          <a:p>
            <a:r>
              <a:rPr lang="de-DE" sz="1600">
                <a:sym typeface="Wingdings" pitchFamily="2" charset="2"/>
              </a:rPr>
              <a:t>Direct delivery  Direct delivery in all following transactions (s=0.003,c=0.85)</a:t>
            </a:r>
          </a:p>
          <a:p>
            <a:r>
              <a:rPr lang="de-DE" sz="1600">
                <a:sym typeface="Wingdings" pitchFamily="2" charset="2"/>
              </a:rPr>
              <a:t>In-store pickup  Direct delivery in </a:t>
            </a:r>
            <a:r>
              <a:rPr lang="de-DE" sz="1600">
                <a:sym typeface="Symbol" pitchFamily="18" charset="2"/>
              </a:rPr>
              <a:t></a:t>
            </a:r>
            <a:r>
              <a:rPr lang="de-DE" sz="1600">
                <a:sym typeface="Wingdings" pitchFamily="2" charset="2"/>
              </a:rPr>
              <a:t>1 foll. transaction (s=0.001, c=0.10) (*)</a:t>
            </a:r>
          </a:p>
          <a:p>
            <a:r>
              <a:rPr lang="de-DE" sz="1600">
                <a:sym typeface="Wingdings" pitchFamily="2" charset="2"/>
              </a:rPr>
              <a:t>In-store pickup  In-store pickup in all foll. transactions (s=0.004, c=0.90) </a:t>
            </a:r>
          </a:p>
          <a:p>
            <a:r>
              <a:rPr lang="de-DE" sz="1600">
                <a:sym typeface="Wingdings" pitchFamily="2" charset="2"/>
              </a:rPr>
              <a:t>Results for payment migration are similar.</a:t>
            </a:r>
            <a:endParaRPr lang="de-DE" sz="1600"/>
          </a:p>
          <a:p>
            <a:r>
              <a:rPr lang="de-DE" sz="1600">
                <a:solidFill>
                  <a:srgbClr val="006666"/>
                </a:solidFill>
                <a:sym typeface="Wingdings" pitchFamily="2" charset="2"/>
              </a:rPr>
              <a:t> </a:t>
            </a:r>
            <a:r>
              <a:rPr lang="de-DE" sz="1600">
                <a:solidFill>
                  <a:srgbClr val="006666"/>
                </a:solidFill>
              </a:rPr>
              <a:t>90% of repeat customers did not change transaction preferences at all.</a:t>
            </a:r>
          </a:p>
          <a:p>
            <a:r>
              <a:rPr lang="de-DE" sz="1600">
                <a:solidFill>
                  <a:srgbClr val="006666"/>
                </a:solidFill>
                <a:sym typeface="Wingdings" pitchFamily="2" charset="2"/>
              </a:rPr>
              <a:t> </a:t>
            </a:r>
            <a:r>
              <a:rPr lang="de-DE" sz="1600">
                <a:solidFill>
                  <a:srgbClr val="006666"/>
                </a:solidFill>
              </a:rPr>
              <a:t>Rule (*) as an indicator of the development of trust?!</a:t>
            </a:r>
          </a:p>
          <a:p>
            <a:endParaRPr lang="de-DE" sz="1600">
              <a:solidFill>
                <a:srgbClr val="006666"/>
              </a:solidFill>
            </a:endParaRPr>
          </a:p>
        </p:txBody>
      </p:sp>
      <p:pic>
        <p:nvPicPr>
          <p:cNvPr id="1030148" name="Picture 1028"/>
          <p:cNvPicPr>
            <a:picLocks noChangeAspect="1" noChangeArrowheads="1"/>
          </p:cNvPicPr>
          <p:nvPr/>
        </p:nvPicPr>
        <p:blipFill>
          <a:blip r:embed="rId2"/>
          <a:srcRect/>
          <a:stretch>
            <a:fillRect/>
          </a:stretch>
        </p:blipFill>
        <p:spPr bwMode="auto">
          <a:xfrm>
            <a:off x="447675" y="990600"/>
            <a:ext cx="8696325" cy="2143125"/>
          </a:xfrm>
          <a:prstGeom prst="rect">
            <a:avLst/>
          </a:prstGeom>
          <a:noFill/>
          <a:ln w="28575">
            <a:noFill/>
            <a:miter lim="800000"/>
            <a:headEnd/>
            <a:tailEnd/>
          </a:ln>
          <a:effectLst/>
        </p:spPr>
      </p:pic>
      <p:sp>
        <p:nvSpPr>
          <p:cNvPr id="1030149" name="Oval 1029"/>
          <p:cNvSpPr>
            <a:spLocks noChangeArrowheads="1"/>
          </p:cNvSpPr>
          <p:nvPr/>
        </p:nvSpPr>
        <p:spPr bwMode="auto">
          <a:xfrm>
            <a:off x="6781800" y="2133600"/>
            <a:ext cx="609600" cy="914400"/>
          </a:xfrm>
          <a:prstGeom prst="ellipse">
            <a:avLst/>
          </a:prstGeom>
          <a:noFill/>
          <a:ln w="38100">
            <a:solidFill>
              <a:srgbClr val="FF9900"/>
            </a:solidFill>
            <a:round/>
            <a:headEnd/>
            <a:tailEnd/>
          </a:ln>
          <a:effectLst/>
        </p:spPr>
        <p:txBody>
          <a:bodyPr wrap="none" tIns="0" bIns="0" anchor="ctr"/>
          <a:lstStyle/>
          <a:p>
            <a:endParaRPr lang="en-US"/>
          </a:p>
        </p:txBody>
      </p:sp>
      <p:sp>
        <p:nvSpPr>
          <p:cNvPr id="1030150" name="Rectangle 1030"/>
          <p:cNvSpPr>
            <a:spLocks noChangeArrowheads="1"/>
          </p:cNvSpPr>
          <p:nvPr/>
        </p:nvSpPr>
        <p:spPr bwMode="auto">
          <a:xfrm>
            <a:off x="7162800" y="304800"/>
            <a:ext cx="1981200" cy="914400"/>
          </a:xfrm>
          <a:prstGeom prst="rect">
            <a:avLst/>
          </a:prstGeom>
          <a:solidFill>
            <a:schemeClr val="folHlink"/>
          </a:solidFill>
          <a:ln w="9525">
            <a:noFill/>
            <a:miter lim="800000"/>
            <a:headEnd/>
            <a:tailEnd/>
          </a:ln>
          <a:effectLst>
            <a:outerShdw dist="107763" dir="2700000" algn="ctr" rotWithShape="0">
              <a:schemeClr val="bg2"/>
            </a:outerShdw>
          </a:effectLst>
        </p:spPr>
        <p:txBody>
          <a:bodyPr/>
          <a:lstStyle/>
          <a:p>
            <a:pPr eaLnBrk="1" hangingPunct="1">
              <a:lnSpc>
                <a:spcPct val="90000"/>
              </a:lnSpc>
              <a:spcBef>
                <a:spcPts val="800"/>
              </a:spcBef>
              <a:spcAft>
                <a:spcPts val="400"/>
              </a:spcAft>
              <a:buClr>
                <a:srgbClr val="006600"/>
              </a:buClr>
              <a:buSzPct val="150000"/>
            </a:pPr>
            <a:r>
              <a:rPr lang="de-DE" sz="1800" b="0">
                <a:latin typeface="Tahoma" pitchFamily="34" charset="0"/>
                <a:cs typeface="Times New Roman" pitchFamily="18" charset="0"/>
                <a:sym typeface="Wingdings" pitchFamily="2" charset="2"/>
              </a:rPr>
              <a:t>s: support, c: confidence of the sequence</a:t>
            </a:r>
            <a:endParaRPr lang="de-DE" sz="1800" b="0">
              <a:latin typeface="Tahoma" pitchFamily="34" charset="0"/>
              <a:cs typeface="Times New Roman"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1394" name="Rectangle 2"/>
          <p:cNvSpPr>
            <a:spLocks noGrp="1" noChangeArrowheads="1"/>
          </p:cNvSpPr>
          <p:nvPr>
            <p:ph type="title"/>
          </p:nvPr>
        </p:nvSpPr>
        <p:spPr>
          <a:noFill/>
        </p:spPr>
        <p:txBody>
          <a:bodyPr/>
          <a:lstStyle/>
          <a:p>
            <a:r>
              <a:rPr lang="de-DE"/>
              <a:t>Association-rule mining</a:t>
            </a:r>
          </a:p>
        </p:txBody>
      </p:sp>
      <p:sp>
        <p:nvSpPr>
          <p:cNvPr id="1211395" name="Rectangle 3"/>
          <p:cNvSpPr>
            <a:spLocks noGrp="1" noChangeArrowheads="1"/>
          </p:cNvSpPr>
          <p:nvPr>
            <p:ph type="body" idx="1"/>
          </p:nvPr>
        </p:nvSpPr>
        <p:spPr/>
        <p:txBody>
          <a:bodyPr>
            <a:normAutofit/>
          </a:bodyPr>
          <a:lstStyle/>
          <a:p>
            <a:pPr>
              <a:lnSpc>
                <a:spcPct val="90000"/>
              </a:lnSpc>
            </a:pPr>
            <a:r>
              <a:rPr lang="de-DE" dirty="0" smtClean="0">
                <a:sym typeface="Wingdings" pitchFamily="2" charset="2"/>
              </a:rPr>
              <a:t>What </a:t>
            </a:r>
            <a:r>
              <a:rPr lang="de-DE" dirty="0">
                <a:sym typeface="Wingdings" pitchFamily="2" charset="2"/>
              </a:rPr>
              <a:t>is an association rule?</a:t>
            </a:r>
          </a:p>
          <a:p>
            <a:pPr>
              <a:lnSpc>
                <a:spcPct val="90000"/>
              </a:lnSpc>
              <a:buFont typeface="Wingdings" pitchFamily="2" charset="2"/>
              <a:buChar char="§"/>
            </a:pPr>
            <a:r>
              <a:rPr lang="de-DE" dirty="0"/>
              <a:t> What are interestingness measures for association rules?</a:t>
            </a:r>
          </a:p>
          <a:p>
            <a:pPr lvl="1">
              <a:lnSpc>
                <a:spcPct val="90000"/>
              </a:lnSpc>
              <a:buFont typeface="Wingdings" pitchFamily="2" charset="2"/>
              <a:buChar char="§"/>
            </a:pPr>
            <a:r>
              <a:rPr lang="de-DE" dirty="0"/>
              <a:t>support, confidence, lift (there are also further measures)</a:t>
            </a:r>
          </a:p>
          <a:p>
            <a:pPr lvl="1">
              <a:lnSpc>
                <a:spcPct val="90000"/>
              </a:lnSpc>
              <a:buFont typeface="Wingdings" pitchFamily="2" charset="2"/>
              <a:buChar char="§"/>
            </a:pPr>
            <a:r>
              <a:rPr lang="de-DE" dirty="0"/>
              <a:t>cf. the „performance measures“ recall, precision, etc. for classifiers</a:t>
            </a:r>
          </a:p>
          <a:p>
            <a:pPr>
              <a:lnSpc>
                <a:spcPct val="90000"/>
              </a:lnSpc>
              <a:buFont typeface="Wingdings" pitchFamily="2" charset="2"/>
              <a:buChar char="§"/>
            </a:pPr>
            <a:r>
              <a:rPr lang="de-DE" dirty="0"/>
              <a:t> How is association-rule mining performed? </a:t>
            </a:r>
          </a:p>
          <a:p>
            <a:pPr lvl="1">
              <a:lnSpc>
                <a:spcPct val="90000"/>
              </a:lnSpc>
              <a:buFont typeface="Wingdings" pitchFamily="2" charset="2"/>
              <a:buChar char="§"/>
            </a:pPr>
            <a:r>
              <a:rPr lang="de-DE" dirty="0"/>
              <a:t>the basic apriori algorithm</a:t>
            </a:r>
          </a:p>
          <a:p>
            <a:pPr>
              <a:lnSpc>
                <a:spcPct val="90000"/>
              </a:lnSpc>
              <a:buFont typeface="Wingdings" pitchFamily="2" charset="2"/>
              <a:buChar char="è"/>
            </a:pPr>
            <a:endParaRPr lang="de-DE"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6A17BB9-4218-4C4F-8BB8-6EEF07CB0E4E}" type="slidenum">
              <a:rPr lang="fr-FR"/>
              <a:pPr/>
              <a:t>8</a:t>
            </a:fld>
            <a:endParaRPr lang="fr-FR"/>
          </a:p>
        </p:txBody>
      </p:sp>
      <p:sp>
        <p:nvSpPr>
          <p:cNvPr id="1049602" name="Rectangle 2"/>
          <p:cNvSpPr>
            <a:spLocks noGrp="1" noChangeArrowheads="1"/>
          </p:cNvSpPr>
          <p:nvPr>
            <p:ph type="title"/>
          </p:nvPr>
        </p:nvSpPr>
        <p:spPr/>
        <p:txBody>
          <a:bodyPr/>
          <a:lstStyle/>
          <a:p>
            <a:r>
              <a:rPr lang="fr-FR"/>
              <a:t>E-commerce</a:t>
            </a:r>
            <a:endParaRPr lang="en-GB"/>
          </a:p>
        </p:txBody>
      </p:sp>
      <p:sp>
        <p:nvSpPr>
          <p:cNvPr id="1049603" name="Rectangle 3" descr="Rectangle: Click to edit Master text styles&#10;Second level&#10;Third level&#10;Fourth level&#10;Fifth level"/>
          <p:cNvSpPr>
            <a:spLocks noGrp="1" noChangeArrowheads="1"/>
          </p:cNvSpPr>
          <p:nvPr>
            <p:ph type="body" idx="1"/>
          </p:nvPr>
        </p:nvSpPr>
        <p:spPr/>
        <p:txBody>
          <a:bodyPr/>
          <a:lstStyle/>
          <a:p>
            <a:pPr>
              <a:lnSpc>
                <a:spcPct val="90000"/>
              </a:lnSpc>
            </a:pPr>
            <a:r>
              <a:rPr lang="fr-FR"/>
              <a:t>Focus on facilitating transactions and selling of products and services online,</a:t>
            </a:r>
          </a:p>
          <a:p>
            <a:pPr>
              <a:lnSpc>
                <a:spcPct val="90000"/>
              </a:lnSpc>
            </a:pPr>
            <a:r>
              <a:rPr lang="fr-FR"/>
              <a:t>By internet or any other telecom network,</a:t>
            </a:r>
          </a:p>
          <a:p>
            <a:pPr>
              <a:lnSpc>
                <a:spcPct val="90000"/>
              </a:lnSpc>
            </a:pPr>
            <a:r>
              <a:rPr lang="fr-FR"/>
              <a:t>Encompasses all trading steps :</a:t>
            </a:r>
          </a:p>
          <a:p>
            <a:pPr lvl="2">
              <a:lnSpc>
                <a:spcPct val="90000"/>
              </a:lnSpc>
            </a:pPr>
            <a:r>
              <a:rPr lang="fr-FR"/>
              <a:t>Online (marketing, ordering, distribution), e-payment </a:t>
            </a:r>
          </a:p>
          <a:p>
            <a:pPr lvl="2">
              <a:lnSpc>
                <a:spcPct val="90000"/>
              </a:lnSpc>
            </a:pPr>
            <a:r>
              <a:rPr lang="fr-FR"/>
              <a:t>Buy-side activities (suppliers)</a:t>
            </a:r>
          </a:p>
          <a:p>
            <a:pPr lvl="2">
              <a:lnSpc>
                <a:spcPct val="90000"/>
              </a:lnSpc>
            </a:pPr>
            <a:r>
              <a:rPr lang="fr-FR"/>
              <a:t>Selle-side activities (customers) </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2" name="Rectangle 2"/>
          <p:cNvSpPr>
            <a:spLocks noGrp="1" noChangeArrowheads="1"/>
          </p:cNvSpPr>
          <p:nvPr>
            <p:ph type="title"/>
          </p:nvPr>
        </p:nvSpPr>
        <p:spPr/>
        <p:txBody>
          <a:bodyPr/>
          <a:lstStyle/>
          <a:p>
            <a:r>
              <a:rPr lang="de-DE"/>
              <a:t>The site</a:t>
            </a:r>
          </a:p>
        </p:txBody>
      </p:sp>
      <p:pic>
        <p:nvPicPr>
          <p:cNvPr id="1187843" name="Picture 3"/>
          <p:cNvPicPr>
            <a:picLocks noChangeAspect="1" noChangeArrowheads="1"/>
          </p:cNvPicPr>
          <p:nvPr>
            <p:ph type="body" idx="1"/>
          </p:nvPr>
        </p:nvPicPr>
        <p:blipFill>
          <a:blip r:embed="rId3"/>
          <a:srcRect/>
          <a:stretch>
            <a:fillRect/>
          </a:stretch>
        </p:blipFill>
        <p:spPr>
          <a:xfrm>
            <a:off x="458788" y="989013"/>
            <a:ext cx="6477000" cy="5830887"/>
          </a:xfrm>
          <a:noFill/>
          <a:ln/>
        </p:spPr>
      </p:pic>
      <p:sp>
        <p:nvSpPr>
          <p:cNvPr id="1187844" name="Oval 4"/>
          <p:cNvSpPr>
            <a:spLocks noChangeArrowheads="1"/>
          </p:cNvSpPr>
          <p:nvPr/>
        </p:nvSpPr>
        <p:spPr bwMode="auto">
          <a:xfrm>
            <a:off x="1905000" y="2667000"/>
            <a:ext cx="6934200" cy="2133600"/>
          </a:xfrm>
          <a:prstGeom prst="ellipse">
            <a:avLst/>
          </a:prstGeom>
          <a:solidFill>
            <a:srgbClr val="99CCFF"/>
          </a:solidFill>
          <a:ln w="28575">
            <a:noFill/>
            <a:round/>
            <a:headEnd/>
            <a:tailEnd/>
          </a:ln>
          <a:effectLst/>
        </p:spPr>
        <p:txBody>
          <a:bodyPr wrap="none" tIns="0" bIns="0" anchor="ctr"/>
          <a:lstStyle/>
          <a:p>
            <a:pPr>
              <a:spcBef>
                <a:spcPct val="50000"/>
              </a:spcBef>
              <a:buClr>
                <a:schemeClr val="hlink"/>
              </a:buClr>
              <a:buSzPct val="80000"/>
              <a:buFont typeface="Monotype Sorts" pitchFamily="2" charset="2"/>
              <a:buNone/>
            </a:pPr>
            <a:r>
              <a:rPr lang="en-GB" sz="1800"/>
              <a:t>Business understanding / problem definition:</a:t>
            </a:r>
          </a:p>
          <a:p>
            <a:pPr>
              <a:spcBef>
                <a:spcPct val="50000"/>
              </a:spcBef>
              <a:buClr>
                <a:schemeClr val="hlink"/>
              </a:buClr>
              <a:buSzPct val="80000"/>
              <a:buFont typeface="Monotype Sorts" pitchFamily="2" charset="2"/>
              <a:buNone/>
            </a:pPr>
            <a:r>
              <a:rPr lang="en-GB" sz="1800"/>
              <a:t>* How do users search in this online catalog?</a:t>
            </a:r>
          </a:p>
          <a:p>
            <a:pPr>
              <a:spcBef>
                <a:spcPct val="50000"/>
              </a:spcBef>
              <a:buClr>
                <a:schemeClr val="hlink"/>
              </a:buClr>
              <a:buSzPct val="80000"/>
              <a:buFont typeface="Monotype Sorts" pitchFamily="2" charset="2"/>
              <a:buNone/>
            </a:pPr>
            <a:r>
              <a:rPr lang="en-GB" sz="1800"/>
              <a:t>* Which search criteria are popular?</a:t>
            </a:r>
          </a:p>
          <a:p>
            <a:pPr>
              <a:spcBef>
                <a:spcPct val="50000"/>
              </a:spcBef>
              <a:buClr>
                <a:schemeClr val="hlink"/>
              </a:buClr>
              <a:buSzPct val="80000"/>
              <a:buFont typeface="Monotype Sorts" pitchFamily="2" charset="2"/>
              <a:buNone/>
            </a:pPr>
            <a:r>
              <a:rPr lang="en-GB" sz="1800"/>
              <a:t>* Which are efficient?</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7474" name="Rectangle 2"/>
          <p:cNvSpPr>
            <a:spLocks noGrp="1" noChangeArrowheads="1"/>
          </p:cNvSpPr>
          <p:nvPr>
            <p:ph type="title"/>
          </p:nvPr>
        </p:nvSpPr>
        <p:spPr/>
        <p:txBody>
          <a:bodyPr>
            <a:normAutofit fontScale="90000"/>
          </a:bodyPr>
          <a:lstStyle/>
          <a:p>
            <a:r>
              <a:rPr lang="de-DE"/>
              <a:t>The concept hierarchies / site ontology</a:t>
            </a:r>
            <a:br>
              <a:rPr lang="de-DE"/>
            </a:br>
            <a:r>
              <a:rPr lang="de-DE" sz="2000"/>
              <a:t>(excerpt)</a:t>
            </a:r>
          </a:p>
        </p:txBody>
      </p:sp>
      <p:pic>
        <p:nvPicPr>
          <p:cNvPr id="1257475" name="Picture 3"/>
          <p:cNvPicPr>
            <a:picLocks noChangeAspect="1" noChangeArrowheads="1"/>
          </p:cNvPicPr>
          <p:nvPr/>
        </p:nvPicPr>
        <p:blipFill>
          <a:blip r:embed="rId2"/>
          <a:srcRect/>
          <a:stretch>
            <a:fillRect/>
          </a:stretch>
        </p:blipFill>
        <p:spPr bwMode="auto">
          <a:xfrm>
            <a:off x="0" y="1484313"/>
            <a:ext cx="8191500" cy="4640262"/>
          </a:xfrm>
          <a:prstGeom prst="rect">
            <a:avLst/>
          </a:prstGeom>
          <a:noFill/>
          <a:ln w="57150" algn="ctr">
            <a:noFill/>
            <a:miter lim="800000"/>
            <a:headEnd/>
            <a:tailEnd/>
          </a:ln>
          <a:effectLst/>
        </p:spPr>
      </p:pic>
      <p:sp>
        <p:nvSpPr>
          <p:cNvPr id="1257476" name="Text Box 4"/>
          <p:cNvSpPr txBox="1">
            <a:spLocks noChangeArrowheads="1"/>
          </p:cNvSpPr>
          <p:nvPr/>
        </p:nvSpPr>
        <p:spPr bwMode="auto">
          <a:xfrm>
            <a:off x="5848350" y="1484313"/>
            <a:ext cx="3092450" cy="733425"/>
          </a:xfrm>
          <a:prstGeom prst="rect">
            <a:avLst/>
          </a:prstGeom>
          <a:solidFill>
            <a:schemeClr val="accent2"/>
          </a:solidFill>
          <a:ln w="57150" algn="ctr">
            <a:noFill/>
            <a:miter lim="800000"/>
            <a:headEnd/>
            <a:tailEnd/>
          </a:ln>
          <a:effectLst/>
        </p:spPr>
        <p:txBody>
          <a:bodyPr wrap="none" tIns="0" bIns="0">
            <a:spAutoFit/>
          </a:bodyPr>
          <a:lstStyle/>
          <a:p>
            <a:r>
              <a:rPr lang="de-DE" sz="1600"/>
              <a:t>SEITE1-...LI (1st page of a list)</a:t>
            </a:r>
          </a:p>
          <a:p>
            <a:r>
              <a:rPr lang="de-DE" sz="1600"/>
              <a:t>or</a:t>
            </a:r>
          </a:p>
          <a:p>
            <a:r>
              <a:rPr lang="de-DE" sz="1600"/>
              <a:t>SEITEn-...LI (further page)</a:t>
            </a:r>
          </a:p>
        </p:txBody>
      </p:sp>
      <p:sp>
        <p:nvSpPr>
          <p:cNvPr id="1257477" name="Text Box 5"/>
          <p:cNvSpPr txBox="1">
            <a:spLocks noChangeArrowheads="1"/>
          </p:cNvSpPr>
          <p:nvPr/>
        </p:nvSpPr>
        <p:spPr bwMode="auto">
          <a:xfrm>
            <a:off x="179388" y="6096000"/>
            <a:ext cx="1335087" cy="244475"/>
          </a:xfrm>
          <a:prstGeom prst="rect">
            <a:avLst/>
          </a:prstGeom>
          <a:solidFill>
            <a:schemeClr val="accent2"/>
          </a:solidFill>
          <a:ln w="57150" algn="ctr">
            <a:noFill/>
            <a:miter lim="800000"/>
            <a:headEnd/>
            <a:tailEnd/>
          </a:ln>
          <a:effectLst/>
        </p:spPr>
        <p:txBody>
          <a:bodyPr wrap="none" tIns="0" bIns="0">
            <a:spAutoFit/>
          </a:bodyPr>
          <a:lstStyle/>
          <a:p>
            <a:r>
              <a:rPr lang="de-DE" sz="1600"/>
              <a:t>LA („Land“)</a:t>
            </a:r>
          </a:p>
        </p:txBody>
      </p:sp>
      <p:sp>
        <p:nvSpPr>
          <p:cNvPr id="1257478" name="Text Box 6"/>
          <p:cNvSpPr txBox="1">
            <a:spLocks noChangeArrowheads="1"/>
          </p:cNvSpPr>
          <p:nvPr/>
        </p:nvSpPr>
        <p:spPr bwMode="auto">
          <a:xfrm>
            <a:off x="1730375" y="6096000"/>
            <a:ext cx="1674813" cy="244475"/>
          </a:xfrm>
          <a:prstGeom prst="rect">
            <a:avLst/>
          </a:prstGeom>
          <a:solidFill>
            <a:schemeClr val="accent2"/>
          </a:solidFill>
          <a:ln w="57150" algn="ctr">
            <a:noFill/>
            <a:miter lim="800000"/>
            <a:headEnd/>
            <a:tailEnd/>
          </a:ln>
          <a:effectLst/>
        </p:spPr>
        <p:txBody>
          <a:bodyPr wrap="none" tIns="0" bIns="0">
            <a:spAutoFit/>
          </a:bodyPr>
          <a:lstStyle/>
          <a:p>
            <a:r>
              <a:rPr lang="de-DE" sz="1600"/>
              <a:t>SA („Schulart“)</a:t>
            </a:r>
          </a:p>
        </p:txBody>
      </p:sp>
      <p:sp>
        <p:nvSpPr>
          <p:cNvPr id="1257479" name="Text Box 7"/>
          <p:cNvSpPr txBox="1">
            <a:spLocks noChangeArrowheads="1"/>
          </p:cNvSpPr>
          <p:nvPr/>
        </p:nvSpPr>
        <p:spPr bwMode="auto">
          <a:xfrm>
            <a:off x="3621088" y="6096000"/>
            <a:ext cx="1470025" cy="244475"/>
          </a:xfrm>
          <a:prstGeom prst="rect">
            <a:avLst/>
          </a:prstGeom>
          <a:solidFill>
            <a:schemeClr val="accent2"/>
          </a:solidFill>
          <a:ln w="57150" algn="ctr">
            <a:noFill/>
            <a:miter lim="800000"/>
            <a:headEnd/>
            <a:tailEnd/>
          </a:ln>
          <a:effectLst/>
        </p:spPr>
        <p:txBody>
          <a:bodyPr wrap="none" tIns="0" bIns="0">
            <a:spAutoFit/>
          </a:bodyPr>
          <a:lstStyle/>
          <a:p>
            <a:r>
              <a:rPr lang="de-DE" sz="1600"/>
              <a:t>SU („Suche“)</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8498" name="Rectangle 2"/>
          <p:cNvSpPr>
            <a:spLocks noGrp="1" noChangeArrowheads="1"/>
          </p:cNvSpPr>
          <p:nvPr>
            <p:ph type="title"/>
          </p:nvPr>
        </p:nvSpPr>
        <p:spPr>
          <a:xfrm>
            <a:off x="838200" y="214313"/>
            <a:ext cx="7812088" cy="508000"/>
          </a:xfrm>
        </p:spPr>
        <p:txBody>
          <a:bodyPr>
            <a:normAutofit fontScale="90000"/>
          </a:bodyPr>
          <a:lstStyle/>
          <a:p>
            <a:r>
              <a:rPr lang="en-GB" sz="2000"/>
              <a:t>Sequence mining – one result pattern: </a:t>
            </a:r>
            <a:r>
              <a:rPr lang="en-GB" sz="2000" i="1"/>
              <a:t>successful search for a school in Germany</a:t>
            </a:r>
          </a:p>
        </p:txBody>
      </p:sp>
      <p:pic>
        <p:nvPicPr>
          <p:cNvPr id="1258499" name="Picture 3" descr="wumtre"/>
          <p:cNvPicPr>
            <a:picLocks noChangeAspect="1" noChangeArrowheads="1"/>
          </p:cNvPicPr>
          <p:nvPr/>
        </p:nvPicPr>
        <p:blipFill>
          <a:blip r:embed="rId3"/>
          <a:srcRect/>
          <a:stretch>
            <a:fillRect/>
          </a:stretch>
        </p:blipFill>
        <p:spPr bwMode="auto">
          <a:xfrm>
            <a:off x="0" y="3200400"/>
            <a:ext cx="9144000" cy="3394075"/>
          </a:xfrm>
          <a:prstGeom prst="rect">
            <a:avLst/>
          </a:prstGeom>
          <a:noFill/>
        </p:spPr>
      </p:pic>
      <p:sp>
        <p:nvSpPr>
          <p:cNvPr id="1258500" name="Oval 4"/>
          <p:cNvSpPr>
            <a:spLocks noChangeArrowheads="1"/>
          </p:cNvSpPr>
          <p:nvPr/>
        </p:nvSpPr>
        <p:spPr bwMode="auto">
          <a:xfrm>
            <a:off x="215900" y="6075363"/>
            <a:ext cx="1885950" cy="498475"/>
          </a:xfrm>
          <a:prstGeom prst="ellipse">
            <a:avLst/>
          </a:prstGeom>
          <a:noFill/>
          <a:ln w="31750">
            <a:solidFill>
              <a:srgbClr val="1F8F1F"/>
            </a:solidFill>
            <a:round/>
            <a:headEnd/>
            <a:tailEnd/>
          </a:ln>
          <a:effectLst/>
        </p:spPr>
        <p:txBody>
          <a:bodyPr lIns="90000" tIns="0" rIns="90000" bIns="0" anchor="ctr">
            <a:spAutoFit/>
          </a:bodyPr>
          <a:lstStyle/>
          <a:p>
            <a:endParaRPr lang="en-US"/>
          </a:p>
        </p:txBody>
      </p:sp>
      <p:sp>
        <p:nvSpPr>
          <p:cNvPr id="1258501" name="Oval 5"/>
          <p:cNvSpPr>
            <a:spLocks noChangeArrowheads="1"/>
          </p:cNvSpPr>
          <p:nvPr/>
        </p:nvSpPr>
        <p:spPr bwMode="auto">
          <a:xfrm>
            <a:off x="2209800" y="6075363"/>
            <a:ext cx="1685925" cy="498475"/>
          </a:xfrm>
          <a:prstGeom prst="ellipse">
            <a:avLst/>
          </a:prstGeom>
          <a:noFill/>
          <a:ln w="31750">
            <a:solidFill>
              <a:srgbClr val="1F8F1F"/>
            </a:solidFill>
            <a:round/>
            <a:headEnd/>
            <a:tailEnd/>
          </a:ln>
          <a:effectLst/>
        </p:spPr>
        <p:txBody>
          <a:bodyPr lIns="90000" tIns="0" rIns="90000" bIns="0" anchor="ctr">
            <a:spAutoFit/>
          </a:bodyPr>
          <a:lstStyle/>
          <a:p>
            <a:endParaRPr lang="en-US"/>
          </a:p>
        </p:txBody>
      </p:sp>
      <p:sp>
        <p:nvSpPr>
          <p:cNvPr id="1258502" name="Oval 6"/>
          <p:cNvSpPr>
            <a:spLocks noChangeArrowheads="1"/>
          </p:cNvSpPr>
          <p:nvPr/>
        </p:nvSpPr>
        <p:spPr bwMode="auto">
          <a:xfrm>
            <a:off x="1449388" y="3535363"/>
            <a:ext cx="1901825" cy="549275"/>
          </a:xfrm>
          <a:prstGeom prst="ellipse">
            <a:avLst/>
          </a:prstGeom>
          <a:noFill/>
          <a:ln w="31750">
            <a:solidFill>
              <a:srgbClr val="A90B4B"/>
            </a:solidFill>
            <a:round/>
            <a:headEnd/>
            <a:tailEnd/>
          </a:ln>
          <a:effectLst/>
        </p:spPr>
        <p:txBody>
          <a:bodyPr lIns="90000" tIns="0" rIns="90000" bIns="0" anchor="ctr">
            <a:spAutoFit/>
          </a:bodyPr>
          <a:lstStyle/>
          <a:p>
            <a:pPr algn="ctr"/>
            <a:endParaRPr lang="de-DE" sz="2400" b="0"/>
          </a:p>
        </p:txBody>
      </p:sp>
      <p:sp>
        <p:nvSpPr>
          <p:cNvPr id="1258503" name="Oval 7"/>
          <p:cNvSpPr>
            <a:spLocks noChangeArrowheads="1"/>
          </p:cNvSpPr>
          <p:nvPr/>
        </p:nvSpPr>
        <p:spPr bwMode="auto">
          <a:xfrm>
            <a:off x="2895600" y="4210050"/>
            <a:ext cx="1792288" cy="381000"/>
          </a:xfrm>
          <a:prstGeom prst="ellipse">
            <a:avLst/>
          </a:prstGeom>
          <a:noFill/>
          <a:ln w="31750">
            <a:solidFill>
              <a:schemeClr val="accent2"/>
            </a:solidFill>
            <a:round/>
            <a:headEnd/>
            <a:tailEnd/>
          </a:ln>
          <a:effectLst/>
        </p:spPr>
        <p:txBody>
          <a:bodyPr lIns="90000" tIns="0" rIns="90000" bIns="0" anchor="ctr">
            <a:spAutoFit/>
          </a:bodyPr>
          <a:lstStyle/>
          <a:p>
            <a:endParaRPr lang="en-US"/>
          </a:p>
        </p:txBody>
      </p:sp>
      <p:sp>
        <p:nvSpPr>
          <p:cNvPr id="1258504" name="Oval 8"/>
          <p:cNvSpPr>
            <a:spLocks noChangeArrowheads="1"/>
          </p:cNvSpPr>
          <p:nvPr/>
        </p:nvSpPr>
        <p:spPr bwMode="auto">
          <a:xfrm>
            <a:off x="2895600" y="4713288"/>
            <a:ext cx="1792288" cy="457200"/>
          </a:xfrm>
          <a:prstGeom prst="ellipse">
            <a:avLst/>
          </a:prstGeom>
          <a:noFill/>
          <a:ln w="31750">
            <a:solidFill>
              <a:srgbClr val="FA1D18"/>
            </a:solidFill>
            <a:round/>
            <a:headEnd/>
            <a:tailEnd/>
          </a:ln>
          <a:effectLst/>
        </p:spPr>
        <p:txBody>
          <a:bodyPr lIns="90000" tIns="0" rIns="90000" bIns="0" anchor="ctr">
            <a:spAutoFit/>
          </a:bodyPr>
          <a:lstStyle/>
          <a:p>
            <a:endParaRPr lang="en-US"/>
          </a:p>
        </p:txBody>
      </p:sp>
      <p:sp>
        <p:nvSpPr>
          <p:cNvPr id="1258505" name="Text Box 9"/>
          <p:cNvSpPr txBox="1">
            <a:spLocks noChangeArrowheads="1"/>
          </p:cNvSpPr>
          <p:nvPr/>
        </p:nvSpPr>
        <p:spPr bwMode="auto">
          <a:xfrm>
            <a:off x="5334000" y="3581400"/>
            <a:ext cx="1590675" cy="304800"/>
          </a:xfrm>
          <a:prstGeom prst="rect">
            <a:avLst/>
          </a:prstGeom>
          <a:solidFill>
            <a:srgbClr val="CCECFF"/>
          </a:solidFill>
          <a:ln w="31750">
            <a:noFill/>
            <a:miter lim="800000"/>
            <a:headEnd/>
            <a:tailEnd/>
          </a:ln>
          <a:effectLst/>
        </p:spPr>
        <p:txBody>
          <a:bodyPr wrap="none" lIns="90000" tIns="0" rIns="90000" bIns="0">
            <a:spAutoFit/>
          </a:bodyPr>
          <a:lstStyle/>
          <a:p>
            <a:pPr algn="ctr"/>
            <a:r>
              <a:rPr lang="de-DE" b="0">
                <a:solidFill>
                  <a:srgbClr val="A90B4B"/>
                </a:solidFill>
              </a:rPr>
              <a:t>a refinement</a:t>
            </a:r>
          </a:p>
        </p:txBody>
      </p:sp>
      <p:sp>
        <p:nvSpPr>
          <p:cNvPr id="1258506" name="Text Box 10"/>
          <p:cNvSpPr txBox="1">
            <a:spLocks noChangeArrowheads="1"/>
          </p:cNvSpPr>
          <p:nvPr/>
        </p:nvSpPr>
        <p:spPr bwMode="auto">
          <a:xfrm>
            <a:off x="5948363" y="4210050"/>
            <a:ext cx="1436687" cy="304800"/>
          </a:xfrm>
          <a:prstGeom prst="rect">
            <a:avLst/>
          </a:prstGeom>
          <a:solidFill>
            <a:srgbClr val="CCECFF"/>
          </a:solidFill>
          <a:ln w="31750">
            <a:noFill/>
            <a:miter lim="800000"/>
            <a:headEnd/>
            <a:tailEnd/>
          </a:ln>
          <a:effectLst/>
        </p:spPr>
        <p:txBody>
          <a:bodyPr wrap="none" lIns="90000" tIns="0" rIns="90000" bIns="0">
            <a:spAutoFit/>
          </a:bodyPr>
          <a:lstStyle/>
          <a:p>
            <a:pPr algn="ctr"/>
            <a:r>
              <a:rPr lang="de-DE" b="0">
                <a:solidFill>
                  <a:srgbClr val="D88600"/>
                </a:solidFill>
              </a:rPr>
              <a:t>a repetition</a:t>
            </a:r>
          </a:p>
        </p:txBody>
      </p:sp>
      <p:sp>
        <p:nvSpPr>
          <p:cNvPr id="1258507" name="Text Box 11"/>
          <p:cNvSpPr txBox="1">
            <a:spLocks noChangeArrowheads="1"/>
          </p:cNvSpPr>
          <p:nvPr/>
        </p:nvSpPr>
        <p:spPr bwMode="auto">
          <a:xfrm>
            <a:off x="6048375" y="4713288"/>
            <a:ext cx="1762125" cy="304800"/>
          </a:xfrm>
          <a:prstGeom prst="rect">
            <a:avLst/>
          </a:prstGeom>
          <a:solidFill>
            <a:srgbClr val="CCECFF"/>
          </a:solidFill>
          <a:ln w="31750">
            <a:noFill/>
            <a:miter lim="800000"/>
            <a:headEnd/>
            <a:tailEnd/>
          </a:ln>
          <a:effectLst/>
        </p:spPr>
        <p:txBody>
          <a:bodyPr wrap="none" lIns="90000" tIns="0" rIns="90000" bIns="0">
            <a:spAutoFit/>
          </a:bodyPr>
          <a:lstStyle/>
          <a:p>
            <a:pPr algn="ctr"/>
            <a:r>
              <a:rPr lang="de-DE" b="0">
                <a:solidFill>
                  <a:srgbClr val="FA1D18"/>
                </a:solidFill>
              </a:rPr>
              <a:t>a continuation</a:t>
            </a:r>
          </a:p>
        </p:txBody>
      </p:sp>
      <p:sp>
        <p:nvSpPr>
          <p:cNvPr id="1258508" name="Text Box 12"/>
          <p:cNvSpPr txBox="1">
            <a:spLocks noChangeArrowheads="1"/>
          </p:cNvSpPr>
          <p:nvPr/>
        </p:nvSpPr>
        <p:spPr bwMode="auto">
          <a:xfrm>
            <a:off x="3895725" y="6172200"/>
            <a:ext cx="2493963" cy="304800"/>
          </a:xfrm>
          <a:prstGeom prst="rect">
            <a:avLst/>
          </a:prstGeom>
          <a:solidFill>
            <a:srgbClr val="C0C0C0"/>
          </a:solidFill>
          <a:ln w="31750">
            <a:noFill/>
            <a:miter lim="800000"/>
            <a:headEnd/>
            <a:tailEnd/>
          </a:ln>
          <a:effectLst/>
        </p:spPr>
        <p:txBody>
          <a:bodyPr wrap="none" lIns="90000" tIns="0" rIns="90000" bIns="0">
            <a:spAutoFit/>
          </a:bodyPr>
          <a:lstStyle/>
          <a:p>
            <a:r>
              <a:rPr lang="de-DE" b="0">
                <a:solidFill>
                  <a:srgbClr val="00CC00"/>
                </a:solidFill>
              </a:rPr>
              <a:t>one example pattern</a:t>
            </a:r>
          </a:p>
        </p:txBody>
      </p:sp>
      <p:sp>
        <p:nvSpPr>
          <p:cNvPr id="1258509" name="Rectangle 13"/>
          <p:cNvSpPr>
            <a:spLocks noGrp="1" noChangeArrowheads="1"/>
          </p:cNvSpPr>
          <p:nvPr>
            <p:ph type="body" idx="1"/>
          </p:nvPr>
        </p:nvSpPr>
        <p:spPr>
          <a:xfrm>
            <a:off x="0" y="1295400"/>
            <a:ext cx="4572000" cy="1752600"/>
          </a:xfrm>
          <a:solidFill>
            <a:srgbClr val="CCECFF"/>
          </a:solidFill>
        </p:spPr>
        <p:txBody>
          <a:bodyPr/>
          <a:lstStyle/>
          <a:p>
            <a:pPr lvl="1">
              <a:lnSpc>
                <a:spcPct val="50000"/>
              </a:lnSpc>
              <a:buFont typeface="Wingdings" pitchFamily="2" charset="2"/>
              <a:buNone/>
            </a:pPr>
            <a:r>
              <a:rPr lang="en-GB" sz="1600">
                <a:latin typeface="Courier New" pitchFamily="49" charset="0"/>
              </a:rPr>
              <a:t>select t </a:t>
            </a:r>
          </a:p>
          <a:p>
            <a:pPr lvl="1">
              <a:lnSpc>
                <a:spcPct val="50000"/>
              </a:lnSpc>
              <a:buFont typeface="Wingdings" pitchFamily="2" charset="2"/>
              <a:buNone/>
            </a:pPr>
            <a:r>
              <a:rPr lang="en-GB" sz="1600">
                <a:latin typeface="Courier New" pitchFamily="49" charset="0"/>
              </a:rPr>
              <a:t>from node a b, template a * b as t </a:t>
            </a:r>
          </a:p>
          <a:p>
            <a:pPr lvl="1">
              <a:lnSpc>
                <a:spcPct val="50000"/>
              </a:lnSpc>
              <a:buFont typeface="Wingdings" pitchFamily="2" charset="2"/>
              <a:buNone/>
            </a:pPr>
            <a:r>
              <a:rPr lang="en-GB" sz="1600">
                <a:latin typeface="Courier New" pitchFamily="49" charset="0"/>
              </a:rPr>
              <a:t>where a.url startswith "SEITE1-" </a:t>
            </a:r>
          </a:p>
          <a:p>
            <a:pPr lvl="1">
              <a:lnSpc>
                <a:spcPct val="50000"/>
              </a:lnSpc>
              <a:buFont typeface="Wingdings" pitchFamily="2" charset="2"/>
              <a:buNone/>
            </a:pPr>
            <a:r>
              <a:rPr lang="en-GB" sz="1600">
                <a:latin typeface="Courier New" pitchFamily="49" charset="0"/>
              </a:rPr>
              <a:t>and a.occurrence = 1 </a:t>
            </a:r>
          </a:p>
          <a:p>
            <a:pPr lvl="1">
              <a:lnSpc>
                <a:spcPct val="50000"/>
              </a:lnSpc>
              <a:buFont typeface="Wingdings" pitchFamily="2" charset="2"/>
              <a:buNone/>
            </a:pPr>
            <a:r>
              <a:rPr lang="en-GB" sz="1600">
                <a:latin typeface="Courier New" pitchFamily="49" charset="0"/>
              </a:rPr>
              <a:t>and b.url contains "1SCHULE" </a:t>
            </a:r>
          </a:p>
          <a:p>
            <a:pPr lvl="1">
              <a:lnSpc>
                <a:spcPct val="50000"/>
              </a:lnSpc>
              <a:buFont typeface="Wingdings" pitchFamily="2" charset="2"/>
              <a:buNone/>
            </a:pPr>
            <a:r>
              <a:rPr lang="en-GB" sz="1600">
                <a:latin typeface="Courier New" pitchFamily="49" charset="0"/>
              </a:rPr>
              <a:t>and b.occurrence = 1 </a:t>
            </a:r>
          </a:p>
          <a:p>
            <a:pPr lvl="1">
              <a:lnSpc>
                <a:spcPct val="50000"/>
              </a:lnSpc>
              <a:buFont typeface="Wingdings" pitchFamily="2" charset="2"/>
              <a:buNone/>
            </a:pPr>
            <a:r>
              <a:rPr lang="en-GB" sz="1600">
                <a:latin typeface="Courier New" pitchFamily="49" charset="0"/>
              </a:rPr>
              <a:t>and (b.support / a.support) &gt;= 0.2</a:t>
            </a:r>
          </a:p>
        </p:txBody>
      </p:sp>
      <p:sp>
        <p:nvSpPr>
          <p:cNvPr id="1258510" name="Text Box 14"/>
          <p:cNvSpPr txBox="1">
            <a:spLocks noChangeArrowheads="1"/>
          </p:cNvSpPr>
          <p:nvPr/>
        </p:nvSpPr>
        <p:spPr bwMode="auto">
          <a:xfrm>
            <a:off x="5651500" y="6594475"/>
            <a:ext cx="3492500" cy="212725"/>
          </a:xfrm>
          <a:prstGeom prst="rect">
            <a:avLst/>
          </a:prstGeom>
          <a:solidFill>
            <a:schemeClr val="bg1"/>
          </a:solidFill>
          <a:ln w="28575">
            <a:noFill/>
            <a:miter lim="800000"/>
            <a:headEnd/>
            <a:tailEnd/>
          </a:ln>
          <a:effectLst/>
        </p:spPr>
        <p:txBody>
          <a:bodyPr wrap="none" tIns="0" bIns="0">
            <a:spAutoFit/>
          </a:bodyPr>
          <a:lstStyle/>
          <a:p>
            <a:pPr algn="r"/>
            <a:r>
              <a:rPr lang="de-DE" sz="1400">
                <a:solidFill>
                  <a:schemeClr val="folHlink"/>
                </a:solidFill>
              </a:rPr>
              <a:t>(Berendt &amp; Spiliopoulou, </a:t>
            </a:r>
            <a:r>
              <a:rPr lang="de-DE" sz="1400" i="1">
                <a:solidFill>
                  <a:schemeClr val="folHlink"/>
                </a:solidFill>
              </a:rPr>
              <a:t>VLDB J.</a:t>
            </a:r>
            <a:r>
              <a:rPr lang="de-DE" sz="1400">
                <a:solidFill>
                  <a:schemeClr val="folHlink"/>
                </a:solidFill>
              </a:rPr>
              <a:t> 2000)</a:t>
            </a:r>
          </a:p>
        </p:txBody>
      </p:sp>
      <p:grpSp>
        <p:nvGrpSpPr>
          <p:cNvPr id="2" name="Group 15"/>
          <p:cNvGrpSpPr>
            <a:grpSpLocks/>
          </p:cNvGrpSpPr>
          <p:nvPr/>
        </p:nvGrpSpPr>
        <p:grpSpPr bwMode="auto">
          <a:xfrm>
            <a:off x="4191000" y="1295400"/>
            <a:ext cx="4518025" cy="1828800"/>
            <a:chOff x="2640" y="816"/>
            <a:chExt cx="2846" cy="1152"/>
          </a:xfrm>
        </p:grpSpPr>
        <p:sp>
          <p:nvSpPr>
            <p:cNvPr id="1258512" name="Text Box 16"/>
            <p:cNvSpPr txBox="1">
              <a:spLocks noChangeArrowheads="1"/>
            </p:cNvSpPr>
            <p:nvPr/>
          </p:nvSpPr>
          <p:spPr bwMode="auto">
            <a:xfrm>
              <a:off x="2953" y="816"/>
              <a:ext cx="2533" cy="1152"/>
            </a:xfrm>
            <a:prstGeom prst="rect">
              <a:avLst/>
            </a:prstGeom>
            <a:solidFill>
              <a:schemeClr val="tx2"/>
            </a:solidFill>
            <a:ln w="28575">
              <a:noFill/>
              <a:miter lim="800000"/>
              <a:headEnd/>
              <a:tailEnd/>
            </a:ln>
            <a:effectLst>
              <a:outerShdw dist="107763" dir="2700000" algn="ctr" rotWithShape="0">
                <a:schemeClr val="folHlink"/>
              </a:outerShdw>
            </a:effectLst>
          </p:spPr>
          <p:txBody>
            <a:bodyPr tIns="0" bIns="0">
              <a:spAutoFit/>
            </a:bodyPr>
            <a:lstStyle/>
            <a:p>
              <a:r>
                <a:rPr lang="de-DE">
                  <a:latin typeface="Courier New" pitchFamily="49" charset="0"/>
                  <a:cs typeface="Times New Roman" pitchFamily="18" charset="0"/>
                </a:rPr>
                <a:t>/liste.html?offset=920&amp;zeilen=20&amp;anzahl=1323&amp;sprache=de&amp;sw_kategorie=de&amp;erscheint=&amp;suchfeld=&amp;suchwert=&amp;staat=de&amp;region=by&amp;schultyp=</a:t>
              </a:r>
              <a:r>
                <a:rPr lang="de-DE">
                  <a:latin typeface="Courier New" pitchFamily="49" charset="0"/>
                </a:rPr>
                <a:t> </a:t>
              </a:r>
            </a:p>
          </p:txBody>
        </p:sp>
        <p:sp>
          <p:nvSpPr>
            <p:cNvPr id="1258513" name="Line 17"/>
            <p:cNvSpPr>
              <a:spLocks noChangeShapeType="1"/>
            </p:cNvSpPr>
            <p:nvPr/>
          </p:nvSpPr>
          <p:spPr bwMode="auto">
            <a:xfrm flipH="1">
              <a:off x="2640" y="1118"/>
              <a:ext cx="313" cy="0"/>
            </a:xfrm>
            <a:prstGeom prst="line">
              <a:avLst/>
            </a:prstGeom>
            <a:noFill/>
            <a:ln w="76200">
              <a:solidFill>
                <a:schemeClr val="folHlink"/>
              </a:solidFill>
              <a:round/>
              <a:headEnd/>
              <a:tailEnd type="triangle" w="med" len="med"/>
            </a:ln>
            <a:effectLst/>
          </p:spPr>
          <p:txBody>
            <a:bodyPr wrap="none" tIns="0" bIns="0"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2584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58500"/>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499"/>
                                          </p:stCondLst>
                                        </p:cTn>
                                        <p:tgtEl>
                                          <p:spTgt spid="1258501"/>
                                        </p:tgtEl>
                                        <p:attrNameLst>
                                          <p:attrName>style.visibility</p:attrName>
                                        </p:attrNameLst>
                                      </p:cBhvr>
                                      <p:to>
                                        <p:strVal val="visible"/>
                                      </p:to>
                                    </p:se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499"/>
                                          </p:stCondLst>
                                        </p:cTn>
                                        <p:tgtEl>
                                          <p:spTgt spid="125850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258502"/>
                                        </p:tgtEl>
                                        <p:attrNameLst>
                                          <p:attrName>style.visibility</p:attrName>
                                        </p:attrNameLst>
                                      </p:cBhvr>
                                      <p:to>
                                        <p:strVal val="visible"/>
                                      </p:to>
                                    </p:se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499"/>
                                          </p:stCondLst>
                                        </p:cTn>
                                        <p:tgtEl>
                                          <p:spTgt spid="125850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1258503"/>
                                        </p:tgtEl>
                                        <p:attrNameLst>
                                          <p:attrName>style.visibility</p:attrName>
                                        </p:attrNameLst>
                                      </p:cBhvr>
                                      <p:to>
                                        <p:strVal val="visible"/>
                                      </p:to>
                                    </p:se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499"/>
                                          </p:stCondLst>
                                        </p:cTn>
                                        <p:tgtEl>
                                          <p:spTgt spid="125850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258504"/>
                                        </p:tgtEl>
                                        <p:attrNameLst>
                                          <p:attrName>style.visibility</p:attrName>
                                        </p:attrNameLst>
                                      </p:cBhvr>
                                      <p:to>
                                        <p:strVal val="visible"/>
                                      </p:to>
                                    </p:set>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499"/>
                                          </p:stCondLst>
                                        </p:cTn>
                                        <p:tgtEl>
                                          <p:spTgt spid="1258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8500" grpId="0" animBg="1"/>
      <p:bldP spid="1258501" grpId="0" animBg="1"/>
      <p:bldP spid="1258502" grpId="0" animBg="1" autoUpdateAnimBg="0"/>
      <p:bldP spid="1258503" grpId="0" animBg="1"/>
      <p:bldP spid="1258504" grpId="0" animBg="1"/>
      <p:bldP spid="1258505" grpId="0" animBg="1" autoUpdateAnimBg="0"/>
      <p:bldP spid="1258506" grpId="0" animBg="1" autoUpdateAnimBg="0"/>
      <p:bldP spid="1258507" grpId="0" animBg="1" autoUpdateAnimBg="0"/>
      <p:bldP spid="1258508" grpId="0" animBg="1"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154" name="Rectangle 2"/>
          <p:cNvSpPr>
            <a:spLocks noGrp="1" noChangeArrowheads="1"/>
          </p:cNvSpPr>
          <p:nvPr>
            <p:ph type="title"/>
          </p:nvPr>
        </p:nvSpPr>
        <p:spPr/>
        <p:txBody>
          <a:bodyPr/>
          <a:lstStyle/>
          <a:p>
            <a:r>
              <a:rPr lang="de-DE"/>
              <a:t>The site</a:t>
            </a:r>
          </a:p>
        </p:txBody>
      </p:sp>
      <p:pic>
        <p:nvPicPr>
          <p:cNvPr id="1201156" name="Picture 4"/>
          <p:cNvPicPr>
            <a:picLocks noChangeAspect="1" noChangeArrowheads="1"/>
          </p:cNvPicPr>
          <p:nvPr/>
        </p:nvPicPr>
        <p:blipFill>
          <a:blip r:embed="rId2"/>
          <a:srcRect/>
          <a:stretch>
            <a:fillRect/>
          </a:stretch>
        </p:blipFill>
        <p:spPr bwMode="auto">
          <a:xfrm>
            <a:off x="395288" y="1484313"/>
            <a:ext cx="8305800" cy="4684712"/>
          </a:xfrm>
          <a:prstGeom prst="rect">
            <a:avLst/>
          </a:prstGeom>
          <a:noFill/>
          <a:ln w="9525">
            <a:solidFill>
              <a:schemeClr val="tx1"/>
            </a:solidFill>
            <a:miter lim="800000"/>
            <a:headEnd/>
            <a:tailEnd/>
          </a:ln>
          <a:effectLst/>
        </p:spPr>
      </p:pic>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193986" name="Object 2"/>
          <p:cNvGraphicFramePr>
            <a:graphicFrameLocks noChangeAspect="1"/>
          </p:cNvGraphicFramePr>
          <p:nvPr/>
        </p:nvGraphicFramePr>
        <p:xfrm>
          <a:off x="4419600" y="1050925"/>
          <a:ext cx="4232275" cy="5343525"/>
        </p:xfrm>
        <a:graphic>
          <a:graphicData uri="http://schemas.openxmlformats.org/presentationml/2006/ole">
            <p:oleObj spid="_x0000_s144386" name="Image" r:id="rId4" imgW="7128839" imgH="7128839" progId="Photoshop.Image.5">
              <p:embed/>
            </p:oleObj>
          </a:graphicData>
        </a:graphic>
      </p:graphicFrame>
      <p:sp>
        <p:nvSpPr>
          <p:cNvPr id="1193987" name="Rectangle 3"/>
          <p:cNvSpPr>
            <a:spLocks noGrp="1" noChangeArrowheads="1"/>
          </p:cNvSpPr>
          <p:nvPr>
            <p:ph type="title"/>
          </p:nvPr>
        </p:nvSpPr>
        <p:spPr>
          <a:xfrm>
            <a:off x="0" y="215900"/>
            <a:ext cx="8650288" cy="1308100"/>
          </a:xfrm>
        </p:spPr>
        <p:txBody>
          <a:bodyPr>
            <a:normAutofit fontScale="90000"/>
          </a:bodyPr>
          <a:lstStyle/>
          <a:p>
            <a:r>
              <a:rPr lang="de-DE" dirty="0"/>
              <a:t>Understanding the semantics of requests</a:t>
            </a:r>
            <a:br>
              <a:rPr lang="de-DE" dirty="0"/>
            </a:br>
            <a:r>
              <a:rPr lang="de-DE" dirty="0">
                <a:sym typeface="Wingdings" pitchFamily="2" charset="2"/>
              </a:rPr>
              <a:t>	</a:t>
            </a:r>
            <a:r>
              <a:rPr lang="de-DE" sz="2000" dirty="0"/>
              <a:t>Step 1: Domain ontology</a:t>
            </a:r>
            <a:endParaRPr lang="en-GB" sz="2000" dirty="0"/>
          </a:p>
        </p:txBody>
      </p:sp>
      <p:sp>
        <p:nvSpPr>
          <p:cNvPr id="1193989" name="Rectangle 5"/>
          <p:cNvSpPr>
            <a:spLocks noGrp="1" noChangeArrowheads="1"/>
          </p:cNvSpPr>
          <p:nvPr>
            <p:ph type="body" idx="1"/>
          </p:nvPr>
        </p:nvSpPr>
        <p:spPr>
          <a:xfrm>
            <a:off x="0" y="1981200"/>
            <a:ext cx="4113212" cy="4419600"/>
          </a:xfrm>
          <a:solidFill>
            <a:schemeClr val="tx2"/>
          </a:solidFill>
          <a:ln/>
        </p:spPr>
        <p:txBody>
          <a:bodyPr>
            <a:normAutofit fontScale="85000" lnSpcReduction="10000"/>
          </a:bodyPr>
          <a:lstStyle/>
          <a:p>
            <a:pPr lvl="1">
              <a:spcBef>
                <a:spcPct val="0"/>
              </a:spcBef>
              <a:buClrTx/>
              <a:buSzTx/>
              <a:buFontTx/>
              <a:buChar char="•"/>
            </a:pPr>
            <a:endParaRPr lang="en-GB" dirty="0"/>
          </a:p>
          <a:p>
            <a:pPr lvl="1">
              <a:spcBef>
                <a:spcPct val="0"/>
              </a:spcBef>
              <a:buClrTx/>
              <a:buSzTx/>
              <a:buFontTx/>
              <a:buChar char="•"/>
            </a:pPr>
            <a:r>
              <a:rPr lang="en-GB" dirty="0">
                <a:solidFill>
                  <a:srgbClr val="FFFF00"/>
                </a:solidFill>
              </a:rPr>
              <a:t>community portal </a:t>
            </a:r>
            <a:r>
              <a:rPr lang="en-GB" sz="1800" dirty="0">
                <a:solidFill>
                  <a:srgbClr val="FFFF00"/>
                </a:solidFill>
                <a:hlinkClick r:id="rId5"/>
              </a:rPr>
              <a:t>ka2portal.aifb.uni-karlsruhe.de</a:t>
            </a:r>
            <a:r>
              <a:rPr lang="en-GB" sz="1800" dirty="0">
                <a:solidFill>
                  <a:srgbClr val="FFFF00"/>
                </a:solidFill>
              </a:rPr>
              <a:t> </a:t>
            </a:r>
          </a:p>
          <a:p>
            <a:pPr lvl="1">
              <a:spcBef>
                <a:spcPct val="0"/>
              </a:spcBef>
              <a:buClrTx/>
              <a:buSzTx/>
              <a:buFontTx/>
              <a:buChar char="•"/>
            </a:pPr>
            <a:endParaRPr lang="en-GB" sz="1800" dirty="0">
              <a:solidFill>
                <a:srgbClr val="FFFF00"/>
              </a:solidFill>
            </a:endParaRPr>
          </a:p>
          <a:p>
            <a:pPr lvl="1">
              <a:spcBef>
                <a:spcPct val="0"/>
              </a:spcBef>
              <a:buClrTx/>
              <a:buSzTx/>
              <a:buFontTx/>
              <a:buChar char="•"/>
            </a:pPr>
            <a:r>
              <a:rPr lang="en-GB" dirty="0">
                <a:solidFill>
                  <a:srgbClr val="FFFF00"/>
                </a:solidFill>
              </a:rPr>
              <a:t>ontology-based:</a:t>
            </a:r>
          </a:p>
          <a:p>
            <a:pPr lvl="2">
              <a:lnSpc>
                <a:spcPct val="140000"/>
              </a:lnSpc>
              <a:spcBef>
                <a:spcPct val="0"/>
              </a:spcBef>
              <a:buClrTx/>
              <a:buSzTx/>
              <a:buFontTx/>
              <a:buChar char="•"/>
            </a:pPr>
            <a:r>
              <a:rPr lang="en-GB" dirty="0">
                <a:solidFill>
                  <a:srgbClr val="FFFF00"/>
                </a:solidFill>
              </a:rPr>
              <a:t>Knowledge base in F-Logic</a:t>
            </a:r>
          </a:p>
          <a:p>
            <a:pPr lvl="2">
              <a:lnSpc>
                <a:spcPct val="140000"/>
              </a:lnSpc>
              <a:spcBef>
                <a:spcPct val="0"/>
              </a:spcBef>
              <a:buClrTx/>
              <a:buSzTx/>
              <a:buFontTx/>
              <a:buChar char="•"/>
            </a:pPr>
            <a:r>
              <a:rPr lang="en-GB" dirty="0">
                <a:solidFill>
                  <a:srgbClr val="FFFF00"/>
                </a:solidFill>
              </a:rPr>
              <a:t>Static pages: annotations</a:t>
            </a:r>
          </a:p>
          <a:p>
            <a:pPr lvl="2">
              <a:lnSpc>
                <a:spcPct val="140000"/>
              </a:lnSpc>
              <a:spcBef>
                <a:spcPct val="0"/>
              </a:spcBef>
              <a:buClrTx/>
              <a:buSzTx/>
              <a:buFontTx/>
              <a:buChar char="•"/>
            </a:pPr>
            <a:r>
              <a:rPr lang="en-GB" dirty="0">
                <a:solidFill>
                  <a:srgbClr val="FFFF00"/>
                </a:solidFill>
              </a:rPr>
              <a:t>Dynamic pages: generated from queries </a:t>
            </a:r>
          </a:p>
          <a:p>
            <a:pPr lvl="2">
              <a:lnSpc>
                <a:spcPct val="140000"/>
              </a:lnSpc>
              <a:spcBef>
                <a:spcPct val="0"/>
              </a:spcBef>
              <a:buClrTx/>
              <a:buSzTx/>
              <a:buFontTx/>
              <a:buChar char="•"/>
            </a:pPr>
            <a:r>
              <a:rPr lang="en-GB" dirty="0">
                <a:solidFill>
                  <a:srgbClr val="FFFF00"/>
                </a:solidFill>
              </a:rPr>
              <a:t>Queries also in F-Logic</a:t>
            </a:r>
          </a:p>
          <a:p>
            <a:pPr lvl="2">
              <a:lnSpc>
                <a:spcPct val="140000"/>
              </a:lnSpc>
              <a:spcBef>
                <a:spcPct val="0"/>
              </a:spcBef>
              <a:buClrTx/>
              <a:buSzTx/>
              <a:buFontTx/>
              <a:buChar char="•"/>
            </a:pPr>
            <a:r>
              <a:rPr lang="en-GB" dirty="0">
                <a:solidFill>
                  <a:srgbClr val="FFFF00"/>
                </a:solidFill>
              </a:rPr>
              <a:t>Logs contain these queries</a:t>
            </a:r>
          </a:p>
          <a:p>
            <a:pPr>
              <a:spcBef>
                <a:spcPct val="0"/>
              </a:spcBef>
              <a:buClrTx/>
              <a:buSzTx/>
              <a:buFontTx/>
              <a:buNone/>
            </a:pPr>
            <a:endParaRPr lang="de-DE" dirty="0">
              <a:solidFill>
                <a:srgbClr val="FFFF00"/>
              </a:solidFill>
            </a:endParaRPr>
          </a:p>
        </p:txBody>
      </p:sp>
      <p:grpSp>
        <p:nvGrpSpPr>
          <p:cNvPr id="2" name="Group 6"/>
          <p:cNvGrpSpPr>
            <a:grpSpLocks/>
          </p:cNvGrpSpPr>
          <p:nvPr/>
        </p:nvGrpSpPr>
        <p:grpSpPr bwMode="auto">
          <a:xfrm>
            <a:off x="5791200" y="2057400"/>
            <a:ext cx="1196975" cy="685800"/>
            <a:chOff x="3648" y="1296"/>
            <a:chExt cx="754" cy="432"/>
          </a:xfrm>
        </p:grpSpPr>
        <p:sp>
          <p:nvSpPr>
            <p:cNvPr id="1193991" name="Text Box 7"/>
            <p:cNvSpPr txBox="1">
              <a:spLocks noChangeArrowheads="1"/>
            </p:cNvSpPr>
            <p:nvPr/>
          </p:nvSpPr>
          <p:spPr bwMode="auto">
            <a:xfrm>
              <a:off x="3648" y="1296"/>
              <a:ext cx="754" cy="173"/>
            </a:xfrm>
            <a:prstGeom prst="rect">
              <a:avLst/>
            </a:prstGeom>
            <a:noFill/>
            <a:ln w="31750">
              <a:noFill/>
              <a:miter lim="800000"/>
              <a:headEnd/>
              <a:tailEnd/>
            </a:ln>
            <a:effectLst/>
          </p:spPr>
          <p:txBody>
            <a:bodyPr wrap="none" lIns="90000" tIns="0" rIns="90000" bIns="0">
              <a:spAutoFit/>
            </a:bodyPr>
            <a:lstStyle/>
            <a:p>
              <a:pPr algn="ctr"/>
              <a:r>
                <a:rPr lang="de-DE" sz="1800">
                  <a:solidFill>
                    <a:srgbClr val="A90B4B"/>
                  </a:solidFill>
                </a:rPr>
                <a:t>affiliation</a:t>
              </a:r>
            </a:p>
          </p:txBody>
        </p:sp>
        <p:sp>
          <p:nvSpPr>
            <p:cNvPr id="1193992" name="Freeform 8"/>
            <p:cNvSpPr>
              <a:spLocks/>
            </p:cNvSpPr>
            <p:nvPr/>
          </p:nvSpPr>
          <p:spPr bwMode="auto">
            <a:xfrm>
              <a:off x="3840" y="1528"/>
              <a:ext cx="480" cy="200"/>
            </a:xfrm>
            <a:custGeom>
              <a:avLst/>
              <a:gdLst/>
              <a:ahLst/>
              <a:cxnLst>
                <a:cxn ang="0">
                  <a:pos x="480" y="152"/>
                </a:cxn>
                <a:cxn ang="0">
                  <a:pos x="240" y="8"/>
                </a:cxn>
                <a:cxn ang="0">
                  <a:pos x="0" y="200"/>
                </a:cxn>
              </a:cxnLst>
              <a:rect l="0" t="0" r="r" b="b"/>
              <a:pathLst>
                <a:path w="480" h="200">
                  <a:moveTo>
                    <a:pt x="480" y="152"/>
                  </a:moveTo>
                  <a:cubicBezTo>
                    <a:pt x="400" y="76"/>
                    <a:pt x="320" y="0"/>
                    <a:pt x="240" y="8"/>
                  </a:cubicBezTo>
                  <a:cubicBezTo>
                    <a:pt x="160" y="16"/>
                    <a:pt x="80" y="108"/>
                    <a:pt x="0" y="200"/>
                  </a:cubicBezTo>
                </a:path>
              </a:pathLst>
            </a:custGeom>
            <a:noFill/>
            <a:ln w="38100" cap="flat" cmpd="sng">
              <a:solidFill>
                <a:srgbClr val="A90B4B"/>
              </a:solidFill>
              <a:prstDash val="solid"/>
              <a:round/>
              <a:headEnd type="none" w="med" len="med"/>
              <a:tailEnd type="triangle" w="med" len="med"/>
            </a:ln>
            <a:effectLst/>
          </p:spPr>
          <p:txBody>
            <a:bodyPr wrap="none" tIns="0" bIns="0"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939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3989" grpId="0" animBg="1"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7170" name="Rectangle 2"/>
          <p:cNvSpPr>
            <a:spLocks noGrp="1" noChangeArrowheads="1"/>
          </p:cNvSpPr>
          <p:nvPr>
            <p:ph type="title"/>
          </p:nvPr>
        </p:nvSpPr>
        <p:spPr/>
        <p:txBody>
          <a:bodyPr>
            <a:normAutofit fontScale="90000"/>
          </a:bodyPr>
          <a:lstStyle/>
          <a:p>
            <a:r>
              <a:rPr lang="de-DE"/>
              <a:t>References / background reading (1)</a:t>
            </a:r>
          </a:p>
        </p:txBody>
      </p:sp>
      <p:sp>
        <p:nvSpPr>
          <p:cNvPr id="1287171" name="Rectangle 3"/>
          <p:cNvSpPr>
            <a:spLocks noGrp="1" noChangeArrowheads="1"/>
          </p:cNvSpPr>
          <p:nvPr>
            <p:ph type="body" idx="1"/>
          </p:nvPr>
        </p:nvSpPr>
        <p:spPr>
          <a:xfrm>
            <a:off x="228600" y="1447800"/>
            <a:ext cx="8915400" cy="5221288"/>
          </a:xfrm>
        </p:spPr>
        <p:txBody>
          <a:bodyPr>
            <a:noAutofit/>
          </a:bodyPr>
          <a:lstStyle/>
          <a:p>
            <a:pPr lvl="1">
              <a:lnSpc>
                <a:spcPct val="80000"/>
              </a:lnSpc>
            </a:pPr>
            <a:r>
              <a:rPr lang="de-DE" sz="1800" dirty="0"/>
              <a:t>Data preparation</a:t>
            </a:r>
            <a:r>
              <a:rPr lang="de-DE" sz="1800" i="1" dirty="0"/>
              <a:t> </a:t>
            </a:r>
          </a:p>
          <a:p>
            <a:pPr lvl="2">
              <a:lnSpc>
                <a:spcPct val="80000"/>
              </a:lnSpc>
            </a:pPr>
            <a:r>
              <a:rPr lang="en-US" sz="1800" dirty="0"/>
              <a:t>Cooley, R., B. </a:t>
            </a:r>
            <a:r>
              <a:rPr lang="en-US" sz="1800" dirty="0" err="1"/>
              <a:t>Mobasher</a:t>
            </a:r>
            <a:r>
              <a:rPr lang="en-US" sz="1800" dirty="0"/>
              <a:t>, J. </a:t>
            </a:r>
            <a:r>
              <a:rPr lang="en-US" sz="1800" dirty="0" err="1"/>
              <a:t>Srivastava</a:t>
            </a:r>
            <a:r>
              <a:rPr lang="en-US" sz="1800" dirty="0"/>
              <a:t>. 1999. Data preparation for mining world wide web browsing patterns. </a:t>
            </a:r>
            <a:r>
              <a:rPr lang="en-US" sz="1800" i="1" dirty="0" err="1"/>
              <a:t>J.of</a:t>
            </a:r>
            <a:r>
              <a:rPr lang="en-US" sz="1800" i="1" dirty="0"/>
              <a:t> Knowledge and </a:t>
            </a:r>
            <a:r>
              <a:rPr lang="en-US" sz="1800" i="1" dirty="0" err="1"/>
              <a:t>Inform.Systems</a:t>
            </a:r>
            <a:r>
              <a:rPr lang="en-US" sz="1800" i="1" dirty="0"/>
              <a:t> 1</a:t>
            </a:r>
            <a:r>
              <a:rPr lang="en-US" sz="1800" dirty="0"/>
              <a:t> 5–32. </a:t>
            </a:r>
            <a:r>
              <a:rPr lang="de-DE" sz="1800" dirty="0">
                <a:hlinkClick r:id="rId2"/>
              </a:rPr>
              <a:t>http://citeseer.ist.psu.edu/cooley99data.html</a:t>
            </a:r>
            <a:r>
              <a:rPr lang="de-DE" sz="1800" dirty="0"/>
              <a:t> </a:t>
            </a:r>
          </a:p>
          <a:p>
            <a:pPr lvl="2">
              <a:lnSpc>
                <a:spcPct val="80000"/>
              </a:lnSpc>
            </a:pPr>
            <a:r>
              <a:rPr lang="de-DE" sz="1800" dirty="0"/>
              <a:t>Spiliopoulou, M., Mobasher, B., Berendt, B., &amp; Nakagawa, M. (2003). A framework for the evaluation of session reconstruction heuristics in Web-usage analyis. </a:t>
            </a:r>
            <a:r>
              <a:rPr lang="de-DE" sz="1800" i="1" dirty="0"/>
              <a:t>INFORMS Journal on Computing, 15,</a:t>
            </a:r>
            <a:r>
              <a:rPr lang="de-DE" sz="1800" dirty="0"/>
              <a:t> 171-190. </a:t>
            </a:r>
          </a:p>
          <a:p>
            <a:pPr lvl="2">
              <a:lnSpc>
                <a:spcPct val="80000"/>
              </a:lnSpc>
              <a:buFont typeface="Monotype Sorts" pitchFamily="2" charset="2"/>
              <a:buNone/>
            </a:pPr>
            <a:r>
              <a:rPr lang="de-DE" sz="1800" dirty="0"/>
              <a:t>	</a:t>
            </a:r>
            <a:r>
              <a:rPr lang="de-DE" sz="1800" dirty="0">
                <a:hlinkClick r:id="rId3"/>
              </a:rPr>
              <a:t>http://warhol.wiwi.hu-berlin.de/~berendt/Papers/spiliopoulou_etal_2003.pdf</a:t>
            </a:r>
            <a:r>
              <a:rPr lang="de-DE" sz="1800" dirty="0"/>
              <a:t> </a:t>
            </a:r>
          </a:p>
          <a:p>
            <a:pPr lvl="1">
              <a:lnSpc>
                <a:spcPct val="80000"/>
              </a:lnSpc>
            </a:pPr>
            <a:r>
              <a:rPr lang="de-DE" sz="1800" dirty="0"/>
              <a:t>Web mining</a:t>
            </a:r>
          </a:p>
          <a:p>
            <a:pPr lvl="2">
              <a:lnSpc>
                <a:spcPct val="80000"/>
              </a:lnSpc>
            </a:pPr>
            <a:r>
              <a:rPr lang="de-DE" sz="1800" dirty="0"/>
              <a:t>Baldi, P., Frasconi, P., &amp; Smyth, P. (2003). </a:t>
            </a:r>
            <a:r>
              <a:rPr lang="de-DE" sz="1800" i="1" dirty="0"/>
              <a:t>Modeling the Internet and the Web. Probabilistic Methods and Algorithms.</a:t>
            </a:r>
            <a:r>
              <a:rPr lang="de-DE" sz="1800" dirty="0"/>
              <a:t> Chichester, UK: John Wiley &amp; Sons. </a:t>
            </a:r>
            <a:r>
              <a:rPr lang="de-DE" sz="1800" dirty="0">
                <a:hlinkClick r:id="rId4"/>
              </a:rPr>
              <a:t>http://ibook.ics.uci.edu/</a:t>
            </a:r>
            <a:r>
              <a:rPr lang="de-DE" sz="1800" dirty="0"/>
              <a:t> </a:t>
            </a:r>
          </a:p>
          <a:p>
            <a:pPr lvl="2">
              <a:lnSpc>
                <a:spcPct val="80000"/>
              </a:lnSpc>
            </a:pPr>
            <a:r>
              <a:rPr lang="de-DE" sz="1800" dirty="0"/>
              <a:t>Bing Liu (2006). </a:t>
            </a:r>
            <a:r>
              <a:rPr lang="de-DE" sz="1800" i="1" dirty="0"/>
              <a:t>Web Data Mining. Exploring Hyperlinks, Contents, and Usage Data (Data-Centric Systems and Applications).</a:t>
            </a:r>
            <a:r>
              <a:rPr lang="de-DE" sz="1800" dirty="0"/>
              <a:t> Springer. </a:t>
            </a:r>
            <a:r>
              <a:rPr lang="de-DE" sz="1800" dirty="0">
                <a:hlinkClick r:id="rId5"/>
              </a:rPr>
              <a:t>http://www.cs.uic.edu/%7Eliub/WebMiningBook.html</a:t>
            </a:r>
            <a:endParaRPr lang="de-DE" sz="1800" dirty="0"/>
          </a:p>
          <a:p>
            <a:pPr lvl="1">
              <a:lnSpc>
                <a:spcPct val="80000"/>
              </a:lnSpc>
            </a:pPr>
            <a:r>
              <a:rPr lang="de-DE" sz="1800" dirty="0"/>
              <a:t>A general overview of Web usage mining</a:t>
            </a:r>
          </a:p>
          <a:p>
            <a:pPr lvl="2">
              <a:lnSpc>
                <a:spcPct val="80000"/>
              </a:lnSpc>
            </a:pPr>
            <a:r>
              <a:rPr lang="de-DE" sz="1800" dirty="0"/>
              <a:t>Srivastava, J., Desikan, P., &amp; Kumar, V. (2004). Web Mining - Concepts, Applications and Research Directions. In H. Kargupta, A. Joshi, K. Sivakumar, &amp; Y. Yesha (Eds.), </a:t>
            </a:r>
            <a:r>
              <a:rPr lang="de-DE" sz="1800" i="1" dirty="0"/>
              <a:t>Data Mining: Next Generation Challenges and Future Directions</a:t>
            </a:r>
            <a:r>
              <a:rPr lang="de-DE" sz="1800" dirty="0"/>
              <a:t> (pp. 405-423). Menlo Park, CA: AAAI/MIT Press. (earlier, longer version: </a:t>
            </a:r>
            <a:r>
              <a:rPr lang="de-DE" sz="1800" dirty="0">
                <a:hlinkClick r:id="rId6"/>
              </a:rPr>
              <a:t>http://www.ieee.org.ar/downloads/Srivastava-tut-paper.pdf</a:t>
            </a:r>
            <a:endParaRPr lang="de-DE" sz="1800" dirty="0"/>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8194" name="Rectangle 2"/>
          <p:cNvSpPr>
            <a:spLocks noGrp="1" noChangeArrowheads="1"/>
          </p:cNvSpPr>
          <p:nvPr>
            <p:ph type="title"/>
          </p:nvPr>
        </p:nvSpPr>
        <p:spPr/>
        <p:txBody>
          <a:bodyPr>
            <a:normAutofit fontScale="90000"/>
          </a:bodyPr>
          <a:lstStyle/>
          <a:p>
            <a:r>
              <a:rPr lang="de-DE"/>
              <a:t>References / background reading (2)</a:t>
            </a:r>
          </a:p>
        </p:txBody>
      </p:sp>
      <p:sp>
        <p:nvSpPr>
          <p:cNvPr id="1288195" name="Rectangle 3"/>
          <p:cNvSpPr>
            <a:spLocks noGrp="1" noChangeArrowheads="1"/>
          </p:cNvSpPr>
          <p:nvPr>
            <p:ph type="body" idx="1"/>
          </p:nvPr>
        </p:nvSpPr>
        <p:spPr>
          <a:xfrm>
            <a:off x="228600" y="1600200"/>
            <a:ext cx="8736013" cy="5068888"/>
          </a:xfrm>
        </p:spPr>
        <p:txBody>
          <a:bodyPr>
            <a:normAutofit/>
          </a:bodyPr>
          <a:lstStyle/>
          <a:p>
            <a:pPr lvl="1">
              <a:lnSpc>
                <a:spcPct val="80000"/>
              </a:lnSpc>
            </a:pPr>
            <a:r>
              <a:rPr lang="de-DE" sz="1800" dirty="0"/>
              <a:t>Case study 1</a:t>
            </a:r>
          </a:p>
          <a:p>
            <a:pPr lvl="2">
              <a:lnSpc>
                <a:spcPct val="80000"/>
              </a:lnSpc>
            </a:pPr>
            <a:r>
              <a:rPr lang="de-DE" sz="1800" i="1" dirty="0"/>
              <a:t>Teltzrow, M., &amp; Berendt, B. (2003). Web-Usage-Based Success Metrics for Multi-Channel Businesses. In Proceedings of the </a:t>
            </a:r>
            <a:r>
              <a:rPr lang="de-DE" sz="1800" i="1" dirty="0">
                <a:hlinkClick r:id="rId2"/>
              </a:rPr>
              <a:t>WebKDD 2003 Workshop - Webmining as a Premise to Effective and Intelligent Web Applications.</a:t>
            </a:r>
            <a:r>
              <a:rPr lang="de-DE" sz="1800" i="1" dirty="0"/>
              <a:t>. August 27th, 2003, Washington DC, USA. Held in conjunction with The Ninth ACM SIGKDD International Conference on Knowledge Discovery and Data Mining.</a:t>
            </a:r>
            <a:r>
              <a:rPr lang="de-DE" sz="1800" dirty="0"/>
              <a:t> </a:t>
            </a:r>
          </a:p>
          <a:p>
            <a:pPr lvl="2">
              <a:lnSpc>
                <a:spcPct val="80000"/>
              </a:lnSpc>
              <a:buFont typeface="Monotype Sorts" pitchFamily="2" charset="2"/>
              <a:buNone/>
            </a:pPr>
            <a:r>
              <a:rPr lang="de-DE" sz="1800" dirty="0"/>
              <a:t>	</a:t>
            </a:r>
            <a:r>
              <a:rPr lang="de-DE" sz="1800" dirty="0">
                <a:hlinkClick r:id="rId3"/>
              </a:rPr>
              <a:t>http://warhol.wiwi.hu-berlin.de/~teltzrow/teltzrow_berendt_webkdd03.pdf</a:t>
            </a:r>
            <a:r>
              <a:rPr lang="de-DE" sz="1800" dirty="0"/>
              <a:t> </a:t>
            </a:r>
            <a:endParaRPr lang="de-DE" sz="1800" i="1" dirty="0"/>
          </a:p>
          <a:p>
            <a:pPr lvl="2">
              <a:lnSpc>
                <a:spcPct val="80000"/>
              </a:lnSpc>
            </a:pPr>
            <a:r>
              <a:rPr lang="de-DE" sz="1800" i="1" dirty="0"/>
              <a:t>Teltzrow, M., Berendt, B., &amp; Günther, O. (2003). Consumer behaviour at multi-channel retailers. In Proceedings of the </a:t>
            </a:r>
            <a:r>
              <a:rPr lang="de-DE" sz="1800" i="1" dirty="0">
                <a:hlinkClick r:id="rId4"/>
              </a:rPr>
              <a:t>4th IBM eBusiness Conference</a:t>
            </a:r>
            <a:r>
              <a:rPr lang="de-DE" sz="1800" i="1" dirty="0"/>
              <a:t>, School of Management, University of Surrey, 9th December 2003.</a:t>
            </a:r>
            <a:r>
              <a:rPr lang="de-DE" sz="1800" dirty="0"/>
              <a:t> </a:t>
            </a:r>
          </a:p>
          <a:p>
            <a:pPr lvl="2">
              <a:lnSpc>
                <a:spcPct val="80000"/>
              </a:lnSpc>
              <a:buFont typeface="Monotype Sorts" pitchFamily="2" charset="2"/>
              <a:buNone/>
            </a:pPr>
            <a:r>
              <a:rPr lang="de-DE" sz="1800" dirty="0"/>
              <a:t>	</a:t>
            </a:r>
            <a:r>
              <a:rPr lang="de-DE" sz="1800" dirty="0">
                <a:hlinkClick r:id="rId5"/>
              </a:rPr>
              <a:t>http://warhol.wiwi.hu-berlin.de/~berendt/Papers/teltzrow_berendt_guenther_2003.pdf</a:t>
            </a:r>
            <a:r>
              <a:rPr lang="de-DE" sz="1800" dirty="0"/>
              <a:t> </a:t>
            </a:r>
          </a:p>
          <a:p>
            <a:pPr lvl="1">
              <a:lnSpc>
                <a:spcPct val="80000"/>
              </a:lnSpc>
            </a:pPr>
            <a:r>
              <a:rPr lang="de-DE" sz="1800" dirty="0"/>
              <a:t>Case study 2</a:t>
            </a:r>
          </a:p>
          <a:p>
            <a:pPr lvl="2">
              <a:lnSpc>
                <a:spcPct val="80000"/>
              </a:lnSpc>
            </a:pPr>
            <a:r>
              <a:rPr lang="de-DE" sz="1800" dirty="0"/>
              <a:t>Berendt, B. &amp; Spiliopoulou, M. (2000). Analysis of navigation behaviour in web sites integrating multiple information systems. </a:t>
            </a:r>
            <a:r>
              <a:rPr lang="de-DE" sz="1800" i="1" dirty="0"/>
              <a:t>The VLDB Journal, 9,</a:t>
            </a:r>
            <a:r>
              <a:rPr lang="de-DE" sz="1800" dirty="0"/>
              <a:t> 56-75. </a:t>
            </a:r>
          </a:p>
          <a:p>
            <a:pPr lvl="2">
              <a:lnSpc>
                <a:spcPct val="80000"/>
              </a:lnSpc>
              <a:buFont typeface="Monotype Sorts" pitchFamily="2" charset="2"/>
              <a:buNone/>
            </a:pPr>
            <a:r>
              <a:rPr lang="de-DE" sz="1800" dirty="0"/>
              <a:t>	</a:t>
            </a:r>
            <a:r>
              <a:rPr lang="de-DE" sz="1800" dirty="0">
                <a:hlinkClick r:id="rId6"/>
              </a:rPr>
              <a:t>http://vasarely.wiwi.hu-berlin.de/Home/berendt-spiliopoulou-vldbj00.pdf</a:t>
            </a:r>
            <a:endParaRPr lang="de-DE" sz="1800" dirty="0"/>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Rectangle 3"/>
          <p:cNvSpPr/>
          <p:nvPr/>
        </p:nvSpPr>
        <p:spPr>
          <a:xfrm>
            <a:off x="2240849" y="2967335"/>
            <a:ext cx="3334182" cy="923330"/>
          </a:xfrm>
          <a:prstGeom prst="rect">
            <a:avLst/>
          </a:prstGeom>
          <a:noFill/>
        </p:spPr>
        <p:txBody>
          <a:bodyPr wrap="none" lIns="91440" tIns="45720" rIns="91440" bIns="45720">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Thank You</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3EC4DAE-0A39-4C57-8BFC-3B3AC2A7B2DE}" type="slidenum">
              <a:rPr lang="fr-FR"/>
              <a:pPr/>
              <a:t>9</a:t>
            </a:fld>
            <a:endParaRPr lang="fr-FR"/>
          </a:p>
        </p:txBody>
      </p:sp>
      <p:sp>
        <p:nvSpPr>
          <p:cNvPr id="1051650" name="Rectangle 2"/>
          <p:cNvSpPr>
            <a:spLocks noGrp="1" noChangeArrowheads="1"/>
          </p:cNvSpPr>
          <p:nvPr>
            <p:ph type="title"/>
          </p:nvPr>
        </p:nvSpPr>
        <p:spPr/>
        <p:txBody>
          <a:bodyPr/>
          <a:lstStyle/>
          <a:p>
            <a:r>
              <a:rPr lang="fr-FR"/>
              <a:t>m-commerce</a:t>
            </a:r>
            <a:endParaRPr lang="en-GB"/>
          </a:p>
        </p:txBody>
      </p:sp>
      <p:sp>
        <p:nvSpPr>
          <p:cNvPr id="1051651" name="Rectangle 3" descr="Rectangle: Click to edit Master text styles&#10;Second level&#10;Third level&#10;Fourth level&#10;Fifth level"/>
          <p:cNvSpPr>
            <a:spLocks noGrp="1" noChangeArrowheads="1"/>
          </p:cNvSpPr>
          <p:nvPr>
            <p:ph type="body" idx="1"/>
          </p:nvPr>
        </p:nvSpPr>
        <p:spPr/>
        <p:txBody>
          <a:bodyPr/>
          <a:lstStyle/>
          <a:p>
            <a:r>
              <a:rPr lang="fr-FR"/>
              <a:t>Subset of e-commerce</a:t>
            </a:r>
          </a:p>
          <a:p>
            <a:r>
              <a:rPr lang="fr-FR"/>
              <a:t>Similar online activities</a:t>
            </a:r>
          </a:p>
          <a:p>
            <a:r>
              <a:rPr lang="fr-FR"/>
              <a:t>Underlying technology is more specific </a:t>
            </a:r>
          </a:p>
          <a:p>
            <a:pPr lvl="2"/>
            <a:r>
              <a:rPr lang="fr-FR"/>
              <a:t>Limited to mobile telecom networks</a:t>
            </a:r>
          </a:p>
          <a:p>
            <a:pPr lvl="2"/>
            <a:r>
              <a:rPr lang="fr-FR"/>
              <a:t>Accessed through wireless hand-held devices (mobile phones, hand-held computers, personal digital assistants) </a:t>
            </a: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weka data mining session 3</Template>
  <TotalTime>209</TotalTime>
  <Words>4910</Words>
  <Application>Microsoft Office PowerPoint</Application>
  <PresentationFormat>On-screen Show (4:3)</PresentationFormat>
  <Paragraphs>796</Paragraphs>
  <Slides>87</Slides>
  <Notes>28</Notes>
  <HiddenSlides>0</HiddenSlides>
  <MMClips>0</MMClips>
  <ScaleCrop>false</ScaleCrop>
  <HeadingPairs>
    <vt:vector size="6" baseType="variant">
      <vt:variant>
        <vt:lpstr>Theme</vt:lpstr>
      </vt:variant>
      <vt:variant>
        <vt:i4>1</vt:i4>
      </vt:variant>
      <vt:variant>
        <vt:lpstr>Embedded OLE Servers</vt:lpstr>
      </vt:variant>
      <vt:variant>
        <vt:i4>5</vt:i4>
      </vt:variant>
      <vt:variant>
        <vt:lpstr>Slide Titles</vt:lpstr>
      </vt:variant>
      <vt:variant>
        <vt:i4>87</vt:i4>
      </vt:variant>
    </vt:vector>
  </HeadingPairs>
  <TitlesOfParts>
    <vt:vector size="93" baseType="lpstr">
      <vt:lpstr>Module</vt:lpstr>
      <vt:lpstr>Microsoft Clip Gallery</vt:lpstr>
      <vt:lpstr>Adobe Photoshop Image</vt:lpstr>
      <vt:lpstr>Microsoft Photo Editor 3.0-Photo</vt:lpstr>
      <vt:lpstr>Microsoft Excel Worksheet</vt:lpstr>
      <vt:lpstr>Bitmap</vt:lpstr>
      <vt:lpstr>Exploration of Data Mining Techniques for E-Business</vt:lpstr>
      <vt:lpstr>Business Processes</vt:lpstr>
      <vt:lpstr>Business Processes Contd…</vt:lpstr>
      <vt:lpstr>Example of Business Process</vt:lpstr>
      <vt:lpstr>Information Technology</vt:lpstr>
      <vt:lpstr>E-business</vt:lpstr>
      <vt:lpstr>E-business</vt:lpstr>
      <vt:lpstr>E-commerce</vt:lpstr>
      <vt:lpstr>m-commerce</vt:lpstr>
      <vt:lpstr>Business Models</vt:lpstr>
      <vt:lpstr>Trends leading to Data Flood</vt:lpstr>
      <vt:lpstr>Big Data Examples</vt:lpstr>
      <vt:lpstr>Largest databases in 2003</vt:lpstr>
      <vt:lpstr>5 million terabytes created in 2002</vt:lpstr>
      <vt:lpstr>Data Growth Rate</vt:lpstr>
      <vt:lpstr>Lesson Outline</vt:lpstr>
      <vt:lpstr>Machine Learning / Data Mining  Application areas</vt:lpstr>
      <vt:lpstr>Data Mining for Customer Modeling</vt:lpstr>
      <vt:lpstr>Customer Attrition: Case Study</vt:lpstr>
      <vt:lpstr>Customer Attrition Results</vt:lpstr>
      <vt:lpstr>Assessing Credit Risk: Case Study</vt:lpstr>
      <vt:lpstr>Credit Risk - Results</vt:lpstr>
      <vt:lpstr>Successful e-commerce – Case Study</vt:lpstr>
      <vt:lpstr>Semi-structured and unstructured data</vt:lpstr>
      <vt:lpstr>What Web pages answer my information need?</vt:lpstr>
      <vt:lpstr>What Web pages are “good“ (better than others)?</vt:lpstr>
      <vt:lpstr>What should I buy?</vt:lpstr>
      <vt:lpstr>CRM questions example: Why go to a shop ...</vt:lpstr>
      <vt:lpstr>How do people search?</vt:lpstr>
      <vt:lpstr>Web Mining</vt:lpstr>
      <vt:lpstr>Web Usage Mining: Basics and data sources</vt:lpstr>
      <vt:lpstr>Web usage is more than „browsing“: Interactions on the Web</vt:lpstr>
      <vt:lpstr>Structure of the rest (as always ...)</vt:lpstr>
      <vt:lpstr>Web Usage Mining</vt:lpstr>
      <vt:lpstr>Data collection </vt:lpstr>
      <vt:lpstr>What’s in a typical Web server log …</vt:lpstr>
      <vt:lpstr>… and what does it mean?</vt:lpstr>
      <vt:lpstr>Sources and destinations</vt:lpstr>
      <vt:lpstr>Preprocessing of Web Usage Data</vt:lpstr>
      <vt:lpstr>Preprocessing of Web Usage Data</vt:lpstr>
      <vt:lpstr>Data Preprocessing (1)</vt:lpstr>
      <vt:lpstr>Data Preprocessing (2)</vt:lpstr>
      <vt:lpstr>Why sessionize?</vt:lpstr>
      <vt:lpstr>Mechanisms for User Identification</vt:lpstr>
      <vt:lpstr>Examples of “software agents“</vt:lpstr>
      <vt:lpstr>Sessionization strategies: Sessionization heuristics</vt:lpstr>
      <vt:lpstr>Path Completion</vt:lpstr>
      <vt:lpstr>Why integrate semantics? </vt:lpstr>
      <vt:lpstr>From URLs to topics / concepts: Basics of semantic session modelling</vt:lpstr>
      <vt:lpstr>Ontology-based behaviour modelling – basic ideas (1)</vt:lpstr>
      <vt:lpstr>Resulting format: if the request is the instance</vt:lpstr>
      <vt:lpstr>Resulting format: If a session is the instance</vt:lpstr>
      <vt:lpstr>Slide 53</vt:lpstr>
      <vt:lpstr>Web Usage and E-Business Analytics</vt:lpstr>
      <vt:lpstr>Session Analysis</vt:lpstr>
      <vt:lpstr>Static Aggregation (Reports)</vt:lpstr>
      <vt:lpstr>Online Analytical Processing (OLAP)</vt:lpstr>
      <vt:lpstr>Data Mining: Going deeper</vt:lpstr>
      <vt:lpstr>KDD Techniques for Web Applications:  Examples (1)</vt:lpstr>
      <vt:lpstr>KDD Techniques for Web Applications:  Examples (2)</vt:lpstr>
      <vt:lpstr>CRM questions example: Why go to a shop ...</vt:lpstr>
      <vt:lpstr>A multi-channel retailer, its business goals, and analysis questions</vt:lpstr>
      <vt:lpstr>The site</vt:lpstr>
      <vt:lpstr>Outline of the KDD process</vt:lpstr>
      <vt:lpstr>Description of the site and its services</vt:lpstr>
      <vt:lpstr>Purchase Phases (Page Concepts) at Large MC Retailers</vt:lpstr>
      <vt:lpstr>Purchase Phases (Page Concepts) at Large MC Retailers</vt:lpstr>
      <vt:lpstr>Purchase Phases (Page Concepts) at Large MC Retailers</vt:lpstr>
      <vt:lpstr>Purchase Phases (Page Concepts) at Large MC Retailers</vt:lpstr>
      <vt:lpstr>Purchase Phases (Page Concepts) at Large MC Retailers</vt:lpstr>
      <vt:lpstr>Purchase Phases (Page Concepts) at Large MC Retailers</vt:lpstr>
      <vt:lpstr>Data and data preparation</vt:lpstr>
      <vt:lpstr>Site semantics: A service concept hierarchy</vt:lpstr>
      <vt:lpstr>Types of patterns</vt:lpstr>
      <vt:lpstr>&gt;&gt; Session representation</vt:lpstr>
      <vt:lpstr>“Internal consistency“ of preferences –  payment and delivery preferences</vt:lpstr>
      <vt:lpstr>“Internal consistency“ of preferences –  return preferences</vt:lpstr>
      <vt:lpstr>Development of preferences over time</vt:lpstr>
      <vt:lpstr>Association-rule mining</vt:lpstr>
      <vt:lpstr>The site</vt:lpstr>
      <vt:lpstr>The concept hierarchies / site ontology (excerpt)</vt:lpstr>
      <vt:lpstr>Sequence mining – one result pattern: successful search for a school in Germany</vt:lpstr>
      <vt:lpstr>The site</vt:lpstr>
      <vt:lpstr>Understanding the semantics of requests  Step 1: Domain ontology</vt:lpstr>
      <vt:lpstr>References / background reading (1)</vt:lpstr>
      <vt:lpstr>References / background reading (2)</vt:lpstr>
      <vt:lpstr>Slide 87</vt:lpstr>
    </vt:vector>
  </TitlesOfParts>
  <Company>nrsc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Advances in Remote Sensing Science and Technology:  Applications to Earth Sciences</dc:title>
  <dc:creator>ims2</dc:creator>
  <cp:lastModifiedBy>ims2</cp:lastModifiedBy>
  <cp:revision>32</cp:revision>
  <dcterms:created xsi:type="dcterms:W3CDTF">2011-12-28T16:29:50Z</dcterms:created>
  <dcterms:modified xsi:type="dcterms:W3CDTF">2012-01-08T04:07:29Z</dcterms:modified>
</cp:coreProperties>
</file>